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7" r:id="rId6"/>
    <p:sldMasterId id="2147483699" r:id="rId7"/>
    <p:sldMasterId id="2147483711" r:id="rId8"/>
    <p:sldMasterId id="2147483726" r:id="rId9"/>
    <p:sldMasterId id="2147483738" r:id="rId10"/>
    <p:sldMasterId id="2147483750" r:id="rId11"/>
    <p:sldMasterId id="2147483765" r:id="rId12"/>
    <p:sldMasterId id="2147483801" r:id="rId13"/>
    <p:sldMasterId id="2147483825" r:id="rId14"/>
  </p:sldMasterIdLst>
  <p:notesMasterIdLst>
    <p:notesMasterId r:id="rId49"/>
  </p:notesMasterIdLst>
  <p:handoutMasterIdLst>
    <p:handoutMasterId r:id="rId50"/>
  </p:handoutMasterIdLst>
  <p:sldIdLst>
    <p:sldId id="256" r:id="rId15"/>
    <p:sldId id="946" r:id="rId16"/>
    <p:sldId id="519" r:id="rId17"/>
    <p:sldId id="788" r:id="rId18"/>
    <p:sldId id="790" r:id="rId19"/>
    <p:sldId id="283" r:id="rId20"/>
    <p:sldId id="950" r:id="rId21"/>
    <p:sldId id="429" r:id="rId22"/>
    <p:sldId id="675" r:id="rId23"/>
    <p:sldId id="778" r:id="rId24"/>
    <p:sldId id="633" r:id="rId25"/>
    <p:sldId id="724" r:id="rId26"/>
    <p:sldId id="744" r:id="rId27"/>
    <p:sldId id="864" r:id="rId28"/>
    <p:sldId id="865" r:id="rId29"/>
    <p:sldId id="866" r:id="rId30"/>
    <p:sldId id="867" r:id="rId31"/>
    <p:sldId id="868" r:id="rId32"/>
    <p:sldId id="812" r:id="rId33"/>
    <p:sldId id="677" r:id="rId34"/>
    <p:sldId id="722" r:id="rId35"/>
    <p:sldId id="707" r:id="rId36"/>
    <p:sldId id="708" r:id="rId37"/>
    <p:sldId id="359" r:id="rId38"/>
    <p:sldId id="363" r:id="rId39"/>
    <p:sldId id="723" r:id="rId40"/>
    <p:sldId id="656" r:id="rId41"/>
    <p:sldId id="323" r:id="rId42"/>
    <p:sldId id="278" r:id="rId43"/>
    <p:sldId id="792" r:id="rId44"/>
    <p:sldId id="948" r:id="rId45"/>
    <p:sldId id="949" r:id="rId46"/>
    <p:sldId id="947" r:id="rId47"/>
    <p:sldId id="282"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_Blow" initials="M" lastIdx="1" clrIdx="0"/>
  <p:cmAuthor id="1" name="Johnson, Dave" initials="JD" lastIdx="3" clrIdx="1">
    <p:extLst/>
  </p:cmAuthor>
  <p:cmAuthor id="2" name="Dietz, Jason (FHWA)" initials="JD"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5F8F9"/>
    <a:srgbClr val="F1FBFD"/>
    <a:srgbClr val="EFF9FB"/>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55" autoAdjust="0"/>
    <p:restoredTop sz="87416" autoAdjust="0"/>
  </p:normalViewPr>
  <p:slideViewPr>
    <p:cSldViewPr>
      <p:cViewPr varScale="1">
        <p:scale>
          <a:sx n="106" d="100"/>
          <a:sy n="106" d="100"/>
        </p:scale>
        <p:origin x="144" y="2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652"/>
    </p:cViewPr>
  </p:sorterViewPr>
  <p:notesViewPr>
    <p:cSldViewPr>
      <p:cViewPr>
        <p:scale>
          <a:sx n="60" d="100"/>
          <a:sy n="60" d="100"/>
        </p:scale>
        <p:origin x="3666" y="78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06191137872472"/>
          <c:y val="6.6663474198054851E-2"/>
          <c:w val="0.71482527919304206"/>
          <c:h val="0.67116183983148492"/>
        </c:manualLayout>
      </c:layout>
      <c:scatterChart>
        <c:scatterStyle val="lineMarker"/>
        <c:varyColors val="0"/>
        <c:ser>
          <c:idx val="0"/>
          <c:order val="0"/>
          <c:spPr>
            <a:ln w="28575">
              <a:noFill/>
            </a:ln>
          </c:spPr>
          <c:marker>
            <c:spPr>
              <a:ln w="38100"/>
            </c:spPr>
          </c:marker>
          <c:dPt>
            <c:idx val="0"/>
            <c:marker>
              <c:spPr>
                <a:solidFill>
                  <a:schemeClr val="accent2">
                    <a:lumMod val="75000"/>
                  </a:schemeClr>
                </a:solidFill>
                <a:ln w="38100"/>
              </c:spPr>
            </c:marker>
            <c:bubble3D val="0"/>
            <c:spPr>
              <a:ln w="28575">
                <a:solidFill>
                  <a:srgbClr val="C00000"/>
                </a:solidFill>
              </a:ln>
            </c:spPr>
          </c:dPt>
          <c:dPt>
            <c:idx val="1"/>
            <c:marker>
              <c:spPr>
                <a:solidFill>
                  <a:srgbClr val="7030A0"/>
                </a:solidFill>
                <a:ln w="38100"/>
              </c:spPr>
            </c:marker>
            <c:bubble3D val="0"/>
          </c:dPt>
          <c:trendline>
            <c:trendlineType val="linear"/>
            <c:dispRSqr val="0"/>
            <c:dispEq val="0"/>
          </c:trendline>
          <c:xVal>
            <c:numRef>
              <c:f>Sheet1!$B$2:$B$5</c:f>
              <c:numCache>
                <c:formatCode>0%</c:formatCode>
                <c:ptCount val="4"/>
                <c:pt idx="0">
                  <c:v>0.1</c:v>
                </c:pt>
                <c:pt idx="1">
                  <c:v>1</c:v>
                </c:pt>
                <c:pt idx="2">
                  <c:v>1</c:v>
                </c:pt>
                <c:pt idx="3">
                  <c:v>0.3</c:v>
                </c:pt>
              </c:numCache>
            </c:numRef>
          </c:xVal>
          <c:yVal>
            <c:numRef>
              <c:f>Sheet1!$A$2:$A$5</c:f>
              <c:numCache>
                <c:formatCode>0%</c:formatCode>
                <c:ptCount val="4"/>
                <c:pt idx="0">
                  <c:v>0.5</c:v>
                </c:pt>
                <c:pt idx="1">
                  <c:v>0.6</c:v>
                </c:pt>
                <c:pt idx="2">
                  <c:v>0.75</c:v>
                </c:pt>
                <c:pt idx="3">
                  <c:v>0.7</c:v>
                </c:pt>
              </c:numCache>
            </c:numRef>
          </c:yVal>
          <c:smooth val="0"/>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Lst>
        </c:ser>
        <c:dLbls>
          <c:showLegendKey val="0"/>
          <c:showVal val="0"/>
          <c:showCatName val="0"/>
          <c:showSerName val="0"/>
          <c:showPercent val="0"/>
          <c:showBubbleSize val="0"/>
        </c:dLbls>
        <c:axId val="375568880"/>
        <c:axId val="375569440"/>
      </c:scatterChart>
      <c:valAx>
        <c:axId val="375568880"/>
        <c:scaling>
          <c:orientation val="minMax"/>
          <c:max val="1"/>
        </c:scaling>
        <c:delete val="0"/>
        <c:axPos val="b"/>
        <c:title>
          <c:tx>
            <c:rich>
              <a:bodyPr/>
              <a:lstStyle/>
              <a:p>
                <a:pPr>
                  <a:defRPr sz="1600"/>
                </a:pPr>
                <a:r>
                  <a:rPr lang="en-US" sz="1600" dirty="0" smtClean="0"/>
                  <a:t>Bond Loss</a:t>
                </a:r>
                <a:endParaRPr lang="en-US" sz="1600" dirty="0"/>
              </a:p>
            </c:rich>
          </c:tx>
          <c:overlay val="0"/>
        </c:title>
        <c:numFmt formatCode="0%" sourceLinked="1"/>
        <c:majorTickMark val="none"/>
        <c:minorTickMark val="none"/>
        <c:tickLblPos val="nextTo"/>
        <c:crossAx val="375569440"/>
        <c:crosses val="autoZero"/>
        <c:crossBetween val="midCat"/>
      </c:valAx>
      <c:valAx>
        <c:axId val="375569440"/>
        <c:scaling>
          <c:orientation val="minMax"/>
          <c:max val="1"/>
        </c:scaling>
        <c:delete val="0"/>
        <c:axPos val="l"/>
        <c:majorGridlines/>
        <c:numFmt formatCode="0%" sourceLinked="1"/>
        <c:majorTickMark val="none"/>
        <c:minorTickMark val="none"/>
        <c:tickLblPos val="nextTo"/>
        <c:crossAx val="375568880"/>
        <c:crosses val="autoZero"/>
        <c:crossBetween val="midCat"/>
      </c:valAx>
      <c:spPr>
        <a:solidFill>
          <a:schemeClr val="bg1">
            <a:lumMod val="75000"/>
          </a:schemeClr>
        </a:solidFill>
      </c:spPr>
    </c:plotArea>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3858024691358"/>
          <c:y val="3.8807440274575881E-2"/>
          <c:w val="0.66121281714785651"/>
          <c:h val="0.8143808984697618"/>
        </c:manualLayout>
      </c:layout>
      <c:barChart>
        <c:barDir val="col"/>
        <c:grouping val="stacked"/>
        <c:varyColors val="0"/>
        <c:ser>
          <c:idx val="0"/>
          <c:order val="0"/>
          <c:tx>
            <c:strRef>
              <c:f>Sheet1!$B$1</c:f>
              <c:strCache>
                <c:ptCount val="1"/>
                <c:pt idx="0">
                  <c:v>$1M OL</c:v>
                </c:pt>
              </c:strCache>
            </c:strRef>
          </c:tx>
          <c:invertIfNegative val="0"/>
          <c:cat>
            <c:strRef>
              <c:f>Sheet1!$A$2:$A$5</c:f>
              <c:strCache>
                <c:ptCount val="4"/>
                <c:pt idx="0">
                  <c:v>Project cost</c:v>
                </c:pt>
                <c:pt idx="1">
                  <c:v>Tack Cost</c:v>
                </c:pt>
                <c:pt idx="2">
                  <c:v>Full Life</c:v>
                </c:pt>
                <c:pt idx="3">
                  <c:v>33% Life</c:v>
                </c:pt>
              </c:strCache>
            </c:strRef>
          </c:cat>
          <c:val>
            <c:numRef>
              <c:f>Sheet1!$B$2:$B$5</c:f>
              <c:numCache>
                <c:formatCode>General</c:formatCode>
                <c:ptCount val="4"/>
                <c:pt idx="0">
                  <c:v>100</c:v>
                </c:pt>
                <c:pt idx="1">
                  <c:v>1.5</c:v>
                </c:pt>
                <c:pt idx="2">
                  <c:v>100</c:v>
                </c:pt>
                <c:pt idx="3">
                  <c:v>33</c:v>
                </c:pt>
              </c:numCache>
            </c:numRef>
          </c:val>
        </c:ser>
        <c:ser>
          <c:idx val="1"/>
          <c:order val="1"/>
          <c:tx>
            <c:strRef>
              <c:f>Sheet1!$C$1</c:f>
              <c:strCache>
                <c:ptCount val="1"/>
                <c:pt idx="0">
                  <c:v>$1M Repair</c:v>
                </c:pt>
              </c:strCache>
            </c:strRef>
          </c:tx>
          <c:invertIfNegative val="0"/>
          <c:cat>
            <c:strRef>
              <c:f>Sheet1!$A$2:$A$5</c:f>
              <c:strCache>
                <c:ptCount val="4"/>
                <c:pt idx="0">
                  <c:v>Project cost</c:v>
                </c:pt>
                <c:pt idx="1">
                  <c:v>Tack Cost</c:v>
                </c:pt>
                <c:pt idx="2">
                  <c:v>Full Life</c:v>
                </c:pt>
                <c:pt idx="3">
                  <c:v>33% Life</c:v>
                </c:pt>
              </c:strCache>
            </c:strRef>
          </c:cat>
          <c:val>
            <c:numRef>
              <c:f>Sheet1!$C$2:$C$5</c:f>
              <c:numCache>
                <c:formatCode>General</c:formatCode>
                <c:ptCount val="4"/>
                <c:pt idx="0">
                  <c:v>0</c:v>
                </c:pt>
                <c:pt idx="1">
                  <c:v>0</c:v>
                </c:pt>
                <c:pt idx="2">
                  <c:v>0</c:v>
                </c:pt>
                <c:pt idx="3">
                  <c:v>33</c:v>
                </c:pt>
              </c:numCache>
            </c:numRef>
          </c:val>
        </c:ser>
        <c:ser>
          <c:idx val="2"/>
          <c:order val="2"/>
          <c:tx>
            <c:strRef>
              <c:f>Sheet1!$D$1</c:f>
              <c:strCache>
                <c:ptCount val="1"/>
                <c:pt idx="0">
                  <c:v>$1M Repair2</c:v>
                </c:pt>
              </c:strCache>
            </c:strRef>
          </c:tx>
          <c:invertIfNegative val="0"/>
          <c:cat>
            <c:strRef>
              <c:f>Sheet1!$A$2:$A$5</c:f>
              <c:strCache>
                <c:ptCount val="4"/>
                <c:pt idx="0">
                  <c:v>Project cost</c:v>
                </c:pt>
                <c:pt idx="1">
                  <c:v>Tack Cost</c:v>
                </c:pt>
                <c:pt idx="2">
                  <c:v>Full Life</c:v>
                </c:pt>
                <c:pt idx="3">
                  <c:v>33% Life</c:v>
                </c:pt>
              </c:strCache>
            </c:strRef>
          </c:cat>
          <c:val>
            <c:numRef>
              <c:f>Sheet1!$D$2:$D$5</c:f>
              <c:numCache>
                <c:formatCode>General</c:formatCode>
                <c:ptCount val="4"/>
                <c:pt idx="0">
                  <c:v>0</c:v>
                </c:pt>
                <c:pt idx="1">
                  <c:v>0</c:v>
                </c:pt>
                <c:pt idx="2">
                  <c:v>0</c:v>
                </c:pt>
                <c:pt idx="3">
                  <c:v>33</c:v>
                </c:pt>
              </c:numCache>
            </c:numRef>
          </c:val>
        </c:ser>
        <c:dLbls>
          <c:showLegendKey val="0"/>
          <c:showVal val="0"/>
          <c:showCatName val="0"/>
          <c:showSerName val="0"/>
          <c:showPercent val="0"/>
          <c:showBubbleSize val="0"/>
        </c:dLbls>
        <c:gapWidth val="150"/>
        <c:overlap val="100"/>
        <c:axId val="543686896"/>
        <c:axId val="543687456"/>
      </c:barChart>
      <c:catAx>
        <c:axId val="543686896"/>
        <c:scaling>
          <c:orientation val="minMax"/>
        </c:scaling>
        <c:delete val="0"/>
        <c:axPos val="b"/>
        <c:numFmt formatCode="General" sourceLinked="0"/>
        <c:majorTickMark val="out"/>
        <c:minorTickMark val="none"/>
        <c:tickLblPos val="nextTo"/>
        <c:crossAx val="543687456"/>
        <c:crosses val="autoZero"/>
        <c:auto val="1"/>
        <c:lblAlgn val="ctr"/>
        <c:lblOffset val="100"/>
        <c:noMultiLvlLbl val="0"/>
      </c:catAx>
      <c:valAx>
        <c:axId val="543687456"/>
        <c:scaling>
          <c:orientation val="minMax"/>
          <c:max val="100"/>
        </c:scaling>
        <c:delete val="0"/>
        <c:axPos val="l"/>
        <c:majorGridlines/>
        <c:numFmt formatCode="General" sourceLinked="1"/>
        <c:majorTickMark val="out"/>
        <c:minorTickMark val="none"/>
        <c:tickLblPos val="nextTo"/>
        <c:crossAx val="54368689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3169921" cy="481727"/>
          </a:xfrm>
          <a:prstGeom prst="rect">
            <a:avLst/>
          </a:prstGeom>
        </p:spPr>
        <p:txBody>
          <a:bodyPr vert="horz" lIns="95874" tIns="47938" rIns="95874" bIns="47938" rtlCol="0"/>
          <a:lstStyle>
            <a:lvl1pPr algn="l">
              <a:defRPr sz="1300"/>
            </a:lvl1pPr>
          </a:lstStyle>
          <a:p>
            <a:endParaRPr lang="en-US" dirty="0"/>
          </a:p>
        </p:txBody>
      </p:sp>
      <p:sp>
        <p:nvSpPr>
          <p:cNvPr id="3" name="Date Placeholder 2"/>
          <p:cNvSpPr>
            <a:spLocks noGrp="1"/>
          </p:cNvSpPr>
          <p:nvPr>
            <p:ph type="dt" sz="quarter" idx="1"/>
          </p:nvPr>
        </p:nvSpPr>
        <p:spPr>
          <a:xfrm>
            <a:off x="4143594" y="0"/>
            <a:ext cx="3169921" cy="481727"/>
          </a:xfrm>
          <a:prstGeom prst="rect">
            <a:avLst/>
          </a:prstGeom>
        </p:spPr>
        <p:txBody>
          <a:bodyPr vert="horz" lIns="95874" tIns="47938" rIns="95874" bIns="47938" rtlCol="0"/>
          <a:lstStyle>
            <a:lvl1pPr algn="r">
              <a:defRPr sz="1300"/>
            </a:lvl1pPr>
          </a:lstStyle>
          <a:p>
            <a:fld id="{A986BA4B-2C4E-4917-AD30-E89166A57D8E}" type="datetimeFigureOut">
              <a:rPr lang="en-US" smtClean="0"/>
              <a:t>12/15/2015</a:t>
            </a:fld>
            <a:endParaRPr lang="en-US" dirty="0"/>
          </a:p>
        </p:txBody>
      </p:sp>
      <p:sp>
        <p:nvSpPr>
          <p:cNvPr id="4" name="Footer Placeholder 3"/>
          <p:cNvSpPr>
            <a:spLocks noGrp="1"/>
          </p:cNvSpPr>
          <p:nvPr>
            <p:ph type="ftr" sz="quarter" idx="2"/>
          </p:nvPr>
        </p:nvSpPr>
        <p:spPr>
          <a:xfrm>
            <a:off x="6" y="9119474"/>
            <a:ext cx="3169921" cy="481726"/>
          </a:xfrm>
          <a:prstGeom prst="rect">
            <a:avLst/>
          </a:prstGeom>
        </p:spPr>
        <p:txBody>
          <a:bodyPr vert="horz" lIns="95874" tIns="47938" rIns="95874" bIns="47938"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94" y="9119474"/>
            <a:ext cx="3169921" cy="481726"/>
          </a:xfrm>
          <a:prstGeom prst="rect">
            <a:avLst/>
          </a:prstGeom>
        </p:spPr>
        <p:txBody>
          <a:bodyPr vert="horz" lIns="95874" tIns="47938" rIns="95874" bIns="47938" rtlCol="0" anchor="b"/>
          <a:lstStyle>
            <a:lvl1pPr algn="r">
              <a:defRPr sz="1300"/>
            </a:lvl1pPr>
          </a:lstStyle>
          <a:p>
            <a:fld id="{D09EA42B-3EA8-421D-A2FA-43FF0F3B400E}" type="slidenum">
              <a:rPr lang="en-US" smtClean="0"/>
              <a:t>‹#›</a:t>
            </a:fld>
            <a:endParaRPr lang="en-US" dirty="0"/>
          </a:p>
        </p:txBody>
      </p:sp>
    </p:spTree>
    <p:extLst>
      <p:ext uri="{BB962C8B-B14F-4D97-AF65-F5344CB8AC3E}">
        <p14:creationId xmlns:p14="http://schemas.microsoft.com/office/powerpoint/2010/main" val="80997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3169921" cy="480060"/>
          </a:xfrm>
          <a:prstGeom prst="rect">
            <a:avLst/>
          </a:prstGeom>
        </p:spPr>
        <p:txBody>
          <a:bodyPr vert="horz" lIns="95874" tIns="47938" rIns="95874" bIns="47938" rtlCol="0"/>
          <a:lstStyle>
            <a:lvl1pPr algn="l">
              <a:defRPr sz="1300"/>
            </a:lvl1pPr>
          </a:lstStyle>
          <a:p>
            <a:endParaRPr lang="en-US" dirty="0"/>
          </a:p>
        </p:txBody>
      </p:sp>
      <p:sp>
        <p:nvSpPr>
          <p:cNvPr id="3" name="Date Placeholder 2"/>
          <p:cNvSpPr>
            <a:spLocks noGrp="1"/>
          </p:cNvSpPr>
          <p:nvPr>
            <p:ph type="dt" idx="1"/>
          </p:nvPr>
        </p:nvSpPr>
        <p:spPr>
          <a:xfrm>
            <a:off x="4143594" y="0"/>
            <a:ext cx="3169921" cy="480060"/>
          </a:xfrm>
          <a:prstGeom prst="rect">
            <a:avLst/>
          </a:prstGeom>
        </p:spPr>
        <p:txBody>
          <a:bodyPr vert="horz" lIns="95874" tIns="47938" rIns="95874" bIns="47938" rtlCol="0"/>
          <a:lstStyle>
            <a:lvl1pPr algn="r">
              <a:defRPr sz="1300"/>
            </a:lvl1pPr>
          </a:lstStyle>
          <a:p>
            <a:fld id="{13359538-28AD-404A-9FC0-FF5A44875AA6}" type="datetimeFigureOut">
              <a:rPr lang="en-US" smtClean="0"/>
              <a:pPr/>
              <a:t>12/15/2015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5874" tIns="47938" rIns="95874" bIns="47938" rtlCol="0" anchor="ctr"/>
          <a:lstStyle/>
          <a:p>
            <a:endParaRPr lang="en-US" dirty="0"/>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5874" tIns="47938" rIns="95874" bIns="4793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6" y="9119475"/>
            <a:ext cx="3169921" cy="480060"/>
          </a:xfrm>
          <a:prstGeom prst="rect">
            <a:avLst/>
          </a:prstGeom>
        </p:spPr>
        <p:txBody>
          <a:bodyPr vert="horz" lIns="95874" tIns="47938" rIns="95874" bIns="47938"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94" y="9119475"/>
            <a:ext cx="3169921" cy="480060"/>
          </a:xfrm>
          <a:prstGeom prst="rect">
            <a:avLst/>
          </a:prstGeom>
        </p:spPr>
        <p:txBody>
          <a:bodyPr vert="horz" lIns="95874" tIns="47938" rIns="95874" bIns="47938" rtlCol="0" anchor="b"/>
          <a:lstStyle>
            <a:lvl1pPr algn="r">
              <a:defRPr sz="1300"/>
            </a:lvl1pPr>
          </a:lstStyle>
          <a:p>
            <a:fld id="{98F3A353-957D-419F-86AF-560DEC22B1DF}" type="slidenum">
              <a:rPr lang="en-US" smtClean="0"/>
              <a:pPr/>
              <a:t>‹#›</a:t>
            </a:fld>
            <a:endParaRPr lang="en-US" dirty="0"/>
          </a:p>
        </p:txBody>
      </p:sp>
    </p:spTree>
    <p:extLst>
      <p:ext uri="{BB962C8B-B14F-4D97-AF65-F5344CB8AC3E}">
        <p14:creationId xmlns:p14="http://schemas.microsoft.com/office/powerpoint/2010/main" val="326633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solidFill>
                  <a:srgbClr val="FF0000"/>
                </a:solidFill>
              </a:rPr>
              <a:t>This is the third of a series of 4-hour workshops</a:t>
            </a:r>
            <a:r>
              <a:rPr lang="en-US" baseline="0" dirty="0" smtClean="0">
                <a:solidFill>
                  <a:srgbClr val="FF0000"/>
                </a:solidFill>
              </a:rPr>
              <a:t> that the Asphalt Institute is putting on in cooperation with FHWA.  The other two are Longitudinal Joints and Intelligent Compaction. </a:t>
            </a:r>
            <a:r>
              <a:rPr lang="en-US" b="0" baseline="0" dirty="0" smtClean="0">
                <a:solidFill>
                  <a:srgbClr val="FF0000"/>
                </a:solidFill>
              </a:rPr>
              <a:t>This project is a review of previous and current research combined with best practices and recommendations to achieve well bonded pavement structures.  We will show how poorly bonded pavements succumb to early failure and how to avoid those pit falls. </a:t>
            </a:r>
          </a:p>
        </p:txBody>
      </p:sp>
      <p:sp>
        <p:nvSpPr>
          <p:cNvPr id="4" name="Slide Number Placeholder 3"/>
          <p:cNvSpPr>
            <a:spLocks noGrp="1"/>
          </p:cNvSpPr>
          <p:nvPr>
            <p:ph type="sldNum" sz="quarter" idx="10"/>
          </p:nvPr>
        </p:nvSpPr>
        <p:spPr/>
        <p:txBody>
          <a:bodyPr/>
          <a:lstStyle/>
          <a:p>
            <a:fld id="{98F3A353-957D-419F-86AF-560DEC22B1DF}" type="slidenum">
              <a:rPr lang="en-US" smtClean="0"/>
              <a:pPr/>
              <a:t>1</a:t>
            </a:fld>
            <a:endParaRPr lang="en-US" dirty="0"/>
          </a:p>
        </p:txBody>
      </p:sp>
    </p:spTree>
    <p:extLst>
      <p:ext uri="{BB962C8B-B14F-4D97-AF65-F5344CB8AC3E}">
        <p14:creationId xmlns:p14="http://schemas.microsoft.com/office/powerpoint/2010/main" val="2925165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0" dirty="0" smtClean="0"/>
              <a:t>A well bonded pavement will uniformly distribute stress through the pavement.</a:t>
            </a:r>
            <a:r>
              <a:rPr lang="en-US" b="0" baseline="0" dirty="0" smtClean="0"/>
              <a:t> When all of the layers are bonded and working together, the top half of the pavement will be in Compression with the bottom half of the pavement in Tension, uniformly distributing the load into the base layers. </a:t>
            </a:r>
            <a:r>
              <a:rPr lang="en-US" b="1" baseline="0" dirty="0" smtClean="0"/>
              <a:t>This is the condition assumed when pavements are designed </a:t>
            </a:r>
            <a:r>
              <a:rPr lang="en-US" b="0" baseline="0" dirty="0" smtClean="0"/>
              <a:t>to carry the designated traffic loading.  Pavements that are not bonded will not distribute the load as shown above.  </a:t>
            </a:r>
            <a:endParaRPr lang="en-US" b="0" dirty="0" smtClean="0"/>
          </a:p>
          <a:p>
            <a:endParaRPr lang="en-US" b="0" dirty="0" smtClean="0"/>
          </a:p>
          <a:p>
            <a:r>
              <a:rPr lang="en-US" dirty="0" smtClean="0"/>
              <a:t>Illustration</a:t>
            </a:r>
            <a:r>
              <a:rPr lang="en-US" baseline="0" dirty="0" smtClean="0"/>
              <a:t> of typical load transfer through a pavement to its base and the subgrade.  A bond failure at any of the layers or at multiple layers will alter the idea stress profile, shifting the critical tensile stress from the bottom of the pavement to the bottom of one of the upper lifts.  This will dramatically reduce the fatigue life of the pavement.</a:t>
            </a:r>
          </a:p>
        </p:txBody>
      </p:sp>
      <p:sp>
        <p:nvSpPr>
          <p:cNvPr id="4" name="Slide Number Placeholder 3"/>
          <p:cNvSpPr>
            <a:spLocks noGrp="1"/>
          </p:cNvSpPr>
          <p:nvPr>
            <p:ph type="sldNum" sz="quarter" idx="10"/>
          </p:nvPr>
        </p:nvSpPr>
        <p:spPr/>
        <p:txBody>
          <a:bodyPr/>
          <a:lstStyle/>
          <a:p>
            <a:fld id="{98F3A353-957D-419F-86AF-560DEC22B1D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89194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Examples of published research</a:t>
            </a:r>
            <a:r>
              <a:rPr lang="en-US" baseline="0" dirty="0" smtClean="0"/>
              <a:t> which analyzed the consequences of bond loss and its affect on fatigue life.   Simply </a:t>
            </a:r>
            <a:r>
              <a:rPr lang="en-US" b="1" baseline="0" dirty="0" smtClean="0"/>
              <a:t>demonstrates that with even minor losses in bonding, the effect is very significant.</a:t>
            </a:r>
          </a:p>
          <a:p>
            <a:endParaRPr lang="en-US" b="1" baseline="0" dirty="0" smtClean="0"/>
          </a:p>
          <a:p>
            <a:r>
              <a:rPr lang="en-US" b="0" baseline="0" dirty="0" smtClean="0"/>
              <a:t>May &amp; King: 2004 TRB presentation</a:t>
            </a:r>
          </a:p>
          <a:p>
            <a:endParaRPr lang="en-US" b="0" baseline="0" dirty="0" smtClean="0"/>
          </a:p>
          <a:p>
            <a:r>
              <a:rPr lang="en-US" b="0" baseline="0" dirty="0" smtClean="0"/>
              <a:t>Roffe &amp; Chaignon: (2002) </a:t>
            </a:r>
            <a:r>
              <a:rPr lang="en-US" dirty="0"/>
              <a:t>“Characterization Tests on Bond Coats: Worldwide Study, Impact, Tests, Recommendations,” </a:t>
            </a:r>
            <a:r>
              <a:rPr lang="en-US" i="1" dirty="0"/>
              <a:t>3</a:t>
            </a:r>
            <a:r>
              <a:rPr lang="en-US" i="1" baseline="30000" dirty="0"/>
              <a:t>rd</a:t>
            </a:r>
            <a:r>
              <a:rPr lang="en-US" i="1" dirty="0"/>
              <a:t> International Conference on Bituminous Mixtures and Pavements, </a:t>
            </a:r>
            <a:r>
              <a:rPr lang="en-US" dirty="0"/>
              <a:t>Thessaloniki, Greece, 2002, pp. 315.</a:t>
            </a:r>
            <a:endParaRPr lang="en-US" b="0" baseline="0" dirty="0" smtClean="0"/>
          </a:p>
          <a:p>
            <a:endParaRPr lang="en-US" b="0" baseline="0" dirty="0" smtClean="0"/>
          </a:p>
          <a:p>
            <a:r>
              <a:rPr lang="en-US" b="0" baseline="0" dirty="0" smtClean="0"/>
              <a:t>Brown &amp; Brunton: (1984) “The Influence of Bonding Between Bituminous Layers,” The Journal of the Institution of Highways and Transportation, Vol. 31 (5), pp. 361-380.</a:t>
            </a:r>
          </a:p>
          <a:p>
            <a:endParaRPr lang="en-US" b="0" baseline="0" dirty="0" smtClean="0"/>
          </a:p>
          <a:p>
            <a:r>
              <a:rPr lang="en-US" b="0" baseline="0" dirty="0" smtClean="0"/>
              <a:t>Slippage cracks are typically localized in nature and relatively inexpensive to repair.  Project wide fatigue cracking due to poor pavement layer bonding (or insufficient thickness) can lead to catastrophic loss of pavement. Our review of historical research yielded the estimates shown above. The percentage of lost life referred to is in essence the reduction in pavement life.  Unfortunately, for heavily loaded (trafficked) pavements, fatigued pavements are failed pavements that will require very extensive rehabilitation or reconstruction – a 2” overlay or mill and fill may not last if the lower lifts have yielded, do not retain their original strength, or that have also experience bonding failure.  So one may ask, does this actually occur in the field.</a:t>
            </a:r>
          </a:p>
        </p:txBody>
      </p:sp>
      <p:sp>
        <p:nvSpPr>
          <p:cNvPr id="4" name="Slide Number Placeholder 3"/>
          <p:cNvSpPr>
            <a:spLocks noGrp="1"/>
          </p:cNvSpPr>
          <p:nvPr>
            <p:ph type="sldNum" sz="quarter" idx="10"/>
          </p:nvPr>
        </p:nvSpPr>
        <p:spPr/>
        <p:txBody>
          <a:bodyPr/>
          <a:lstStyle/>
          <a:p>
            <a:fld id="{98F3A353-957D-419F-86AF-560DEC22B1DF}" type="slidenum">
              <a:rPr lang="en-US" smtClean="0"/>
              <a:pPr/>
              <a:t>12</a:t>
            </a:fld>
            <a:endParaRPr lang="en-US" dirty="0"/>
          </a:p>
        </p:txBody>
      </p:sp>
    </p:spTree>
    <p:extLst>
      <p:ext uri="{BB962C8B-B14F-4D97-AF65-F5344CB8AC3E}">
        <p14:creationId xmlns:p14="http://schemas.microsoft.com/office/powerpoint/2010/main" val="3144926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slide shows that the consequences of poor bonding is poor pavement performance and costly pavement repairs.  Speaker should emphasize that the most costly situation occurs when early fatigue cracking is seen which may require the agency to remove and replace entire layers of pavement sooner than anticipated.</a:t>
            </a:r>
            <a:endParaRPr lang="en-US" dirty="0"/>
          </a:p>
        </p:txBody>
      </p:sp>
      <p:sp>
        <p:nvSpPr>
          <p:cNvPr id="4" name="Slide Number Placeholder 3"/>
          <p:cNvSpPr>
            <a:spLocks noGrp="1"/>
          </p:cNvSpPr>
          <p:nvPr>
            <p:ph type="sldNum" sz="quarter" idx="10"/>
          </p:nvPr>
        </p:nvSpPr>
        <p:spPr/>
        <p:txBody>
          <a:bodyPr/>
          <a:lstStyle/>
          <a:p>
            <a:fld id="{011BC07F-D66D-4175-8DE8-D7CDDC998C1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7308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14</a:t>
            </a:fld>
            <a:endParaRPr lang="en-US" dirty="0"/>
          </a:p>
        </p:txBody>
      </p:sp>
    </p:spTree>
    <p:extLst>
      <p:ext uri="{BB962C8B-B14F-4D97-AF65-F5344CB8AC3E}">
        <p14:creationId xmlns:p14="http://schemas.microsoft.com/office/powerpoint/2010/main" val="135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smtClean="0"/>
              <a:t>Good spot for the instructor to ask what is going</a:t>
            </a:r>
            <a:r>
              <a:rPr lang="en-US" b="1" baseline="0" dirty="0" smtClean="0"/>
              <a:t> on and why, and then he could use that to ‘sell’ how proper tack coat application would have helped in the situation.</a:t>
            </a:r>
            <a:endParaRPr lang="en-US" b="1" dirty="0" smtClean="0"/>
          </a:p>
          <a:p>
            <a:endParaRPr lang="en-US" b="0" dirty="0" smtClean="0"/>
          </a:p>
          <a:p>
            <a:r>
              <a:rPr lang="en-US" b="0" dirty="0" smtClean="0"/>
              <a:t>Crescent shaped slippage cracks often rapidly appear on</a:t>
            </a:r>
            <a:r>
              <a:rPr lang="en-US" b="0" baseline="0" dirty="0" smtClean="0"/>
              <a:t> poorly or unbonded areas. These slippage cracks typically appear </a:t>
            </a:r>
            <a:r>
              <a:rPr lang="en-US" b="0" dirty="0" smtClean="0"/>
              <a:t>in areas of extreme stress such as braking areas,</a:t>
            </a:r>
            <a:r>
              <a:rPr lang="en-US" b="0" baseline="0" dirty="0" smtClean="0"/>
              <a:t> high speed curves or areas where sharp turning movements occur.  This type of cracking is usually limited to local areas of high stress.  It is possible for these types of cracks to develop due to excessive tack application, but the typical reason is no or low tack or properly applied tack that has been tracked off the job by mix trucks backing into the paver over uncured tack. A proper mill and patch operation for repairing these areas is necessary to alleviate the distress on a properly designed pavement.</a:t>
            </a:r>
            <a:endParaRPr lang="en-US" b="0" dirty="0" smtClean="0"/>
          </a:p>
          <a:p>
            <a:endParaRPr lang="en-US" b="1" dirty="0" smtClean="0"/>
          </a:p>
          <a:p>
            <a:r>
              <a:rPr lang="en-US" b="1" dirty="0" smtClean="0"/>
              <a:t>Traffic direction question to students</a:t>
            </a:r>
            <a:r>
              <a:rPr lang="en-US" b="0" dirty="0" smtClean="0"/>
              <a:t>—for both pictures the traffic</a:t>
            </a:r>
            <a:r>
              <a:rPr lang="en-US" b="0" baseline="0" dirty="0" smtClean="0"/>
              <a:t> is from left to right.</a:t>
            </a:r>
            <a:endParaRPr lang="en-US" b="1"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19</a:t>
            </a:fld>
            <a:endParaRPr lang="en-US" dirty="0"/>
          </a:p>
        </p:txBody>
      </p:sp>
    </p:spTree>
    <p:extLst>
      <p:ext uri="{BB962C8B-B14F-4D97-AF65-F5344CB8AC3E}">
        <p14:creationId xmlns:p14="http://schemas.microsoft.com/office/powerpoint/2010/main" val="255937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xfrm>
            <a:off x="457200" y="720725"/>
            <a:ext cx="6400800" cy="3600450"/>
          </a:xfrm>
          <a:ln/>
        </p:spPr>
      </p:sp>
      <p:sp>
        <p:nvSpPr>
          <p:cNvPr id="30722" name="Notes Placeholder 2"/>
          <p:cNvSpPr>
            <a:spLocks noGrp="1"/>
          </p:cNvSpPr>
          <p:nvPr>
            <p:ph type="body" idx="1"/>
          </p:nvPr>
        </p:nvSpPr>
        <p:spPr>
          <a:noFill/>
          <a:ln/>
        </p:spPr>
        <p:txBody>
          <a:bodyPr/>
          <a:lstStyle/>
          <a:p>
            <a:pPr>
              <a:spcBef>
                <a:spcPct val="0"/>
              </a:spcBef>
            </a:pPr>
            <a:r>
              <a:rPr lang="en-US" dirty="0" smtClean="0">
                <a:latin typeface="Times" pitchFamily="18" charset="0"/>
              </a:rPr>
              <a:t>Slippage Failure</a:t>
            </a:r>
          </a:p>
          <a:p>
            <a:pPr>
              <a:spcBef>
                <a:spcPct val="0"/>
              </a:spcBef>
            </a:pPr>
            <a:r>
              <a:rPr lang="en-US" dirty="0" smtClean="0">
                <a:latin typeface="Times" pitchFamily="18" charset="0"/>
              </a:rPr>
              <a:t>	Bond strength wasn’t great enough to resist shear force</a:t>
            </a:r>
          </a:p>
          <a:p>
            <a:pPr>
              <a:spcBef>
                <a:spcPct val="0"/>
              </a:spcBef>
            </a:pPr>
            <a:r>
              <a:rPr lang="en-US" dirty="0" smtClean="0">
                <a:latin typeface="Times" pitchFamily="18" charset="0"/>
              </a:rPr>
              <a:t>	Not only the obvious smoothness issue </a:t>
            </a:r>
          </a:p>
          <a:p>
            <a:pPr>
              <a:spcBef>
                <a:spcPct val="0"/>
              </a:spcBef>
            </a:pPr>
            <a:r>
              <a:rPr lang="en-US" dirty="0" smtClean="0">
                <a:latin typeface="Times" pitchFamily="18" charset="0"/>
              </a:rPr>
              <a:t>	Also exposing binder course which might be more porous</a:t>
            </a:r>
          </a:p>
          <a:p>
            <a:pPr>
              <a:spcBef>
                <a:spcPct val="0"/>
              </a:spcBef>
            </a:pPr>
            <a:r>
              <a:rPr lang="en-US" dirty="0" smtClean="0">
                <a:latin typeface="Times" pitchFamily="18" charset="0"/>
              </a:rPr>
              <a:t>	Allowing water to work at bond and problem will grow</a:t>
            </a:r>
          </a:p>
          <a:p>
            <a:pPr>
              <a:spcBef>
                <a:spcPct val="0"/>
              </a:spcBef>
            </a:pPr>
            <a:r>
              <a:rPr lang="en-US" dirty="0" smtClean="0">
                <a:latin typeface="Times" pitchFamily="18" charset="0"/>
              </a:rPr>
              <a:t>	Big whole in the “roof”, shingles are falling off</a:t>
            </a:r>
          </a:p>
        </p:txBody>
      </p:sp>
      <p:sp>
        <p:nvSpPr>
          <p:cNvPr id="79876" name="Slide Number Placeholder 3"/>
          <p:cNvSpPr>
            <a:spLocks noGrp="1"/>
          </p:cNvSpPr>
          <p:nvPr>
            <p:ph type="sldNum" sz="quarter" idx="5"/>
          </p:nvPr>
        </p:nvSpPr>
        <p:spPr/>
        <p:txBody>
          <a:bodyPr/>
          <a:lstStyle/>
          <a:p>
            <a:pPr>
              <a:defRPr/>
            </a:pPr>
            <a:fld id="{10318836-8F5E-45AF-B2E3-4DE19A3B3CD9}" type="slidenum">
              <a:rPr lang="en-US"/>
              <a:pPr>
                <a:defRPr/>
              </a:pPr>
              <a:t>20</a:t>
            </a:fld>
            <a:endParaRPr lang="en-US" dirty="0"/>
          </a:p>
        </p:txBody>
      </p:sp>
    </p:spTree>
    <p:extLst>
      <p:ext uri="{BB962C8B-B14F-4D97-AF65-F5344CB8AC3E}">
        <p14:creationId xmlns:p14="http://schemas.microsoft.com/office/powerpoint/2010/main" val="1354374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Dramatic example of layer slippage in the Salt Lake City area.</a:t>
            </a:r>
          </a:p>
          <a:p>
            <a:endParaRPr lang="en-US" dirty="0" smtClean="0"/>
          </a:p>
          <a:p>
            <a:r>
              <a:rPr lang="en-US" b="0" dirty="0" smtClean="0"/>
              <a:t>Yes</a:t>
            </a:r>
            <a:r>
              <a:rPr lang="en-US" b="0" baseline="0" dirty="0" smtClean="0"/>
              <a:t> pavements can move around a lot!! </a:t>
            </a:r>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443727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a:t>
            </a:r>
            <a:r>
              <a:rPr lang="en-US" baseline="0" dirty="0" smtClean="0"/>
              <a:t> and the next slide show pictures from a presentation given to the NCAUPG February 2014 meeting by Jason Blomberg, MoDOT.  The entire presentation was on why MoDOT was revising their tack coat spec.  </a:t>
            </a:r>
          </a:p>
          <a:p>
            <a:endParaRPr lang="en-US" baseline="0" dirty="0" smtClean="0"/>
          </a:p>
          <a:p>
            <a:r>
              <a:rPr lang="en-US" dirty="0" smtClean="0"/>
              <a:t>Pavement showing fatigue relatively early in its</a:t>
            </a:r>
            <a:r>
              <a:rPr lang="en-US" baseline="0" dirty="0" smtClean="0"/>
              <a:t> life.  Other distresses are seen, but it is the fatigue that has our and their attention as it was determined to relate to poor bonding.</a:t>
            </a:r>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122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These are cores from the previously shown pavement.  </a:t>
            </a:r>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457901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Information as calculated from recent (2013) bid tabs from various states.  Intended to emphasize that tack coats are a relatively small part of a project’s overall cost</a:t>
            </a:r>
            <a:r>
              <a:rPr lang="en-US" baseline="0" dirty="0" smtClean="0"/>
              <a:t> whether it is full-depth construction or a mill and overlay.</a:t>
            </a:r>
          </a:p>
          <a:p>
            <a:endParaRPr lang="en-US" baseline="0" dirty="0" smtClean="0"/>
          </a:p>
          <a:p>
            <a:r>
              <a:rPr lang="en-US" b="0" baseline="0" dirty="0" smtClean="0"/>
              <a:t>So is it worth it to apply a tack – let’s take a look at real world bid tab costs evaluated by AI Engineer Dave Johnson, depending on the type of project, it will vary. </a:t>
            </a:r>
          </a:p>
          <a:p>
            <a:endParaRPr lang="en-US" b="0" baseline="0" dirty="0" smtClean="0"/>
          </a:p>
          <a:p>
            <a:r>
              <a:rPr lang="en-US" b="0" baseline="0" dirty="0" smtClean="0"/>
              <a:t>On a major reconstruction or new project many items other than pavement items will be included in the project costs.  When looked at from the total project cost – tack is insignificant in cost.  It is a larger portion of the pavement cost, but barely a blip on the screen of the overall project bill.</a:t>
            </a:r>
          </a:p>
          <a:p>
            <a:endParaRPr lang="en-US" b="0" baseline="0" dirty="0" smtClean="0"/>
          </a:p>
          <a:p>
            <a:r>
              <a:rPr lang="en-US" b="0" baseline="0" dirty="0" smtClean="0"/>
              <a:t>On strictly overlay or mill and fill type projects where pavement makes up the majority of the project cost, the cost of Tack is higher, in the 1-2% range.   </a:t>
            </a:r>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24</a:t>
            </a:fld>
            <a:endParaRPr lang="en-US" dirty="0"/>
          </a:p>
        </p:txBody>
      </p:sp>
    </p:spTree>
    <p:extLst>
      <p:ext uri="{BB962C8B-B14F-4D97-AF65-F5344CB8AC3E}">
        <p14:creationId xmlns:p14="http://schemas.microsoft.com/office/powerpoint/2010/main" val="226586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solidFill>
                  <a:srgbClr val="FF0000"/>
                </a:solidFill>
              </a:rPr>
              <a:t>This is the third of a series of 4-hour workshops</a:t>
            </a:r>
            <a:r>
              <a:rPr lang="en-US" baseline="0" dirty="0" smtClean="0">
                <a:solidFill>
                  <a:srgbClr val="FF0000"/>
                </a:solidFill>
              </a:rPr>
              <a:t> that the Asphalt Institute is putting on in cooperation with FHWA.  The other two are Longitudinal Joints and Intelligent Compaction. </a:t>
            </a:r>
            <a:r>
              <a:rPr lang="en-US" b="0" baseline="0" dirty="0" smtClean="0">
                <a:solidFill>
                  <a:srgbClr val="FF0000"/>
                </a:solidFill>
              </a:rPr>
              <a:t>This project is a review of previous and current research combined with best practices and recommendations to achieve well bonded pavement structures.  We will show how poorly bonded pavements succumb to early failure and how to avoid those pit falls. </a:t>
            </a:r>
          </a:p>
        </p:txBody>
      </p:sp>
      <p:sp>
        <p:nvSpPr>
          <p:cNvPr id="4" name="Slide Number Placeholder 3"/>
          <p:cNvSpPr>
            <a:spLocks noGrp="1"/>
          </p:cNvSpPr>
          <p:nvPr>
            <p:ph type="sldNum" sz="quarter" idx="10"/>
          </p:nvPr>
        </p:nvSpPr>
        <p:spPr/>
        <p:txBody>
          <a:bodyPr/>
          <a:lstStyle/>
          <a:p>
            <a:fld id="{98F3A353-957D-419F-86AF-560DEC22B1DF}" type="slidenum">
              <a:rPr lang="en-US" smtClean="0"/>
              <a:pPr/>
              <a:t>2</a:t>
            </a:fld>
            <a:endParaRPr lang="en-US"/>
          </a:p>
        </p:txBody>
      </p:sp>
    </p:spTree>
    <p:extLst>
      <p:ext uri="{BB962C8B-B14F-4D97-AF65-F5344CB8AC3E}">
        <p14:creationId xmlns:p14="http://schemas.microsoft.com/office/powerpoint/2010/main" val="4134442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However,</a:t>
            </a:r>
            <a:r>
              <a:rPr lang="en-US" baseline="0" dirty="0" smtClean="0"/>
              <a:t> the cost to come back and have to remove and replace lifts due to a bond failure are VERY significant.</a:t>
            </a:r>
          </a:p>
          <a:p>
            <a:endParaRPr lang="en-US" baseline="0" dirty="0" smtClean="0"/>
          </a:p>
          <a:p>
            <a:r>
              <a:rPr lang="en-US" b="0" dirty="0" smtClean="0"/>
              <a:t>This wide range stems primarily</a:t>
            </a:r>
            <a:r>
              <a:rPr lang="en-US" b="0" baseline="0" dirty="0" smtClean="0"/>
              <a:t> from the pavements distress encountered from the lack of bonding.  It the distress is localized slippage cracking, spot mill and fill patches may be all that is necessary to return the pavement to a condition that will enable it to achieve its expected lifespan.  Extensive project wide fatigue cracking is another story – the early onset of fatigue cracking may require total reconstruction of the pavement.  These types of failures, assuming an adequately designed thickness, may last for a few years (5 -15) but the early onset of fatigue cracking will require much more extensive and frequent repair in order for the pavement to reach its expected life.  Pavements that suffer extensive fatigue cracking have lost their structural load carrying capacity. “Normal” rehabilitation activities such as a mill and fill will not be effective treatments like they are on well bonded pavement sections.  </a:t>
            </a:r>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25</a:t>
            </a:fld>
            <a:endParaRPr lang="en-US" dirty="0"/>
          </a:p>
        </p:txBody>
      </p:sp>
    </p:spTree>
    <p:extLst>
      <p:ext uri="{BB962C8B-B14F-4D97-AF65-F5344CB8AC3E}">
        <p14:creationId xmlns:p14="http://schemas.microsoft.com/office/powerpoint/2010/main" val="3156437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881074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58738">
              <a:defRPr/>
            </a:pPr>
            <a:r>
              <a:rPr lang="en-US" dirty="0"/>
              <a:t>What are the other obstacles are there to getting a good tack and ultimately a good bond and performance??  Working in short construction windows, cold weather, night time paving, in residential areas. Are their solutions to these obstacles?</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27</a:t>
            </a:fld>
            <a:endParaRPr lang="en-US" dirty="0"/>
          </a:p>
        </p:txBody>
      </p:sp>
    </p:spTree>
    <p:extLst>
      <p:ext uri="{BB962C8B-B14F-4D97-AF65-F5344CB8AC3E}">
        <p14:creationId xmlns:p14="http://schemas.microsoft.com/office/powerpoint/2010/main" val="3156437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58738">
              <a:defRPr/>
            </a:pPr>
            <a:r>
              <a:rPr lang="en-US" b="0" dirty="0" smtClean="0"/>
              <a:t>Bonded layers in flexible pavement is currently a very hot industry topic across the country.  Many</a:t>
            </a:r>
            <a:r>
              <a:rPr lang="en-US" b="0" baseline="0" dirty="0" smtClean="0"/>
              <a:t> organizations are researching the best way to optimize layer bonding. Many of them local in nature and how the process fits into their current Quality Management / Inspection systems. Separate or absorbed bid items, QC vs Acceptance monitoring, sampling / testing frequencies, Approved Product list testing to name a few.</a:t>
            </a:r>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28</a:t>
            </a:fld>
            <a:endParaRPr lang="en-US" dirty="0"/>
          </a:p>
        </p:txBody>
      </p:sp>
    </p:spTree>
    <p:extLst>
      <p:ext uri="{BB962C8B-B14F-4D97-AF65-F5344CB8AC3E}">
        <p14:creationId xmlns:p14="http://schemas.microsoft.com/office/powerpoint/2010/main" val="1415117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Test emulsions and PG</a:t>
            </a:r>
            <a:r>
              <a:rPr lang="en-US" baseline="0" dirty="0" smtClean="0"/>
              <a:t> binders as is typical for a given state.</a:t>
            </a:r>
          </a:p>
          <a:p>
            <a:endParaRPr lang="en-US" baseline="0" dirty="0" smtClean="0"/>
          </a:p>
          <a:p>
            <a:r>
              <a:rPr lang="en-US" baseline="0" dirty="0" smtClean="0"/>
              <a:t>Bond test discussed in the next few slides.</a:t>
            </a:r>
          </a:p>
          <a:p>
            <a:endParaRPr lang="en-US" baseline="0" dirty="0" smtClean="0"/>
          </a:p>
          <a:p>
            <a:r>
              <a:rPr lang="en-US" b="0" baseline="0" dirty="0" smtClean="0"/>
              <a:t>A major point of consideration underway in some circles is – How do we monitor / specify interlayer bond strength? There are basically two modes to consider, a method spec or a performance spec.  </a:t>
            </a:r>
          </a:p>
          <a:p>
            <a:endParaRPr lang="en-US" b="0" baseline="0" dirty="0" smtClean="0"/>
          </a:p>
          <a:p>
            <a:r>
              <a:rPr lang="en-US" b="0" baseline="0" dirty="0" smtClean="0"/>
              <a:t>Method Spec – The most customary manor in specifying and monitoring tack application is to specify a material and rate, followed up with on site inspection/monitoring of application rates, dilution rates and uniformity of application. We believe this is a reasonable manor to construct and inspect tack coat application assuming the proper rates and materials are specified.  Research has validated that stiffer binder applications tend to produce higher shear strengths in the lab.  </a:t>
            </a:r>
          </a:p>
          <a:p>
            <a:endParaRPr lang="en-US" b="0" baseline="0" dirty="0" smtClean="0"/>
          </a:p>
          <a:p>
            <a:r>
              <a:rPr lang="en-US" b="0" baseline="0" dirty="0" smtClean="0"/>
              <a:t>Field Bond Testing – We will briefly look at four of the major bond tests being considered for use in evaluating bond strength as shown above.  Agencies may wish to consider usage of bond tests in selecting material types, special investigations or as some type of validation test for inclusion into approved products lists, but we do not think that these would need to be required for day to day acceptance testing.  </a:t>
            </a:r>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29</a:t>
            </a:fld>
            <a:endParaRPr lang="en-US" dirty="0"/>
          </a:p>
        </p:txBody>
      </p:sp>
    </p:spTree>
    <p:extLst>
      <p:ext uri="{BB962C8B-B14F-4D97-AF65-F5344CB8AC3E}">
        <p14:creationId xmlns:p14="http://schemas.microsoft.com/office/powerpoint/2010/main" val="3425905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30</a:t>
            </a:fld>
            <a:endParaRPr lang="en-US" dirty="0"/>
          </a:p>
        </p:txBody>
      </p:sp>
    </p:spTree>
    <p:extLst>
      <p:ext uri="{BB962C8B-B14F-4D97-AF65-F5344CB8AC3E}">
        <p14:creationId xmlns:p14="http://schemas.microsoft.com/office/powerpoint/2010/main" val="1718496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31</a:t>
            </a:fld>
            <a:endParaRPr lang="en-US" dirty="0"/>
          </a:p>
        </p:txBody>
      </p:sp>
    </p:spTree>
    <p:extLst>
      <p:ext uri="{BB962C8B-B14F-4D97-AF65-F5344CB8AC3E}">
        <p14:creationId xmlns:p14="http://schemas.microsoft.com/office/powerpoint/2010/main" val="225712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32</a:t>
            </a:fld>
            <a:endParaRPr lang="en-US" dirty="0"/>
          </a:p>
        </p:txBody>
      </p:sp>
    </p:spTree>
    <p:extLst>
      <p:ext uri="{BB962C8B-B14F-4D97-AF65-F5344CB8AC3E}">
        <p14:creationId xmlns:p14="http://schemas.microsoft.com/office/powerpoint/2010/main" val="33330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33</a:t>
            </a:fld>
            <a:endParaRPr lang="en-US" dirty="0"/>
          </a:p>
        </p:txBody>
      </p:sp>
    </p:spTree>
    <p:extLst>
      <p:ext uri="{BB962C8B-B14F-4D97-AF65-F5344CB8AC3E}">
        <p14:creationId xmlns:p14="http://schemas.microsoft.com/office/powerpoint/2010/main" val="975868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34</a:t>
            </a:fld>
            <a:endParaRPr lang="en-US" dirty="0"/>
          </a:p>
        </p:txBody>
      </p:sp>
    </p:spTree>
    <p:extLst>
      <p:ext uri="{BB962C8B-B14F-4D97-AF65-F5344CB8AC3E}">
        <p14:creationId xmlns:p14="http://schemas.microsoft.com/office/powerpoint/2010/main" val="336691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241F0-A800-4F8E-B0DA-E2CD32D0EB23}" type="slidenum">
              <a:rPr lang="en-US" altLang="en-US"/>
              <a:pPr/>
              <a:t>3</a:t>
            </a:fld>
            <a:endParaRPr lang="en-US" altLang="en-US" dirty="0"/>
          </a:p>
        </p:txBody>
      </p:sp>
      <p:sp>
        <p:nvSpPr>
          <p:cNvPr id="174082" name="Rectangle 2"/>
          <p:cNvSpPr>
            <a:spLocks noGrp="1" noRot="1" noChangeAspect="1" noChangeArrowheads="1" noTextEdit="1"/>
          </p:cNvSpPr>
          <p:nvPr>
            <p:ph type="sldImg"/>
          </p:nvPr>
        </p:nvSpPr>
        <p:spPr>
          <a:xfrm>
            <a:off x="457200" y="720725"/>
            <a:ext cx="6400800" cy="3600450"/>
          </a:xfrm>
          <a:ln/>
        </p:spPr>
      </p:sp>
      <p:sp>
        <p:nvSpPr>
          <p:cNvPr id="174083" name="Rectangle 3"/>
          <p:cNvSpPr>
            <a:spLocks noGrp="1" noChangeArrowheads="1"/>
          </p:cNvSpPr>
          <p:nvPr>
            <p:ph type="body" idx="1"/>
          </p:nvPr>
        </p:nvSpPr>
        <p:spPr/>
        <p:txBody>
          <a:bodyPr/>
          <a:lstStyle/>
          <a:p>
            <a:pPr marL="199738" indent="-199738"/>
            <a:r>
              <a:rPr lang="en-US" altLang="en-US" dirty="0" smtClean="0"/>
              <a:t>The overall purpose is as defined out here.  </a:t>
            </a:r>
            <a:endParaRPr lang="en-US" altLang="en-US" dirty="0"/>
          </a:p>
        </p:txBody>
      </p:sp>
    </p:spTree>
    <p:extLst>
      <p:ext uri="{BB962C8B-B14F-4D97-AF65-F5344CB8AC3E}">
        <p14:creationId xmlns:p14="http://schemas.microsoft.com/office/powerpoint/2010/main" val="83711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D5CEB-263D-4CD2-8D83-A0D195A5B43B}" type="slidenum">
              <a:rPr lang="en-US" altLang="en-US"/>
              <a:pPr/>
              <a:t>4</a:t>
            </a:fld>
            <a:endParaRPr lang="en-US" altLang="en-US" dirty="0"/>
          </a:p>
        </p:txBody>
      </p:sp>
      <p:sp>
        <p:nvSpPr>
          <p:cNvPr id="792578" name="Rectangle 2"/>
          <p:cNvSpPr>
            <a:spLocks noGrp="1" noRot="1" noChangeAspect="1" noChangeArrowheads="1" noTextEdit="1"/>
          </p:cNvSpPr>
          <p:nvPr>
            <p:ph type="sldImg"/>
          </p:nvPr>
        </p:nvSpPr>
        <p:spPr>
          <a:xfrm>
            <a:off x="457200" y="719138"/>
            <a:ext cx="6402388" cy="3602037"/>
          </a:xfrm>
          <a:ln/>
        </p:spPr>
      </p:sp>
      <p:sp>
        <p:nvSpPr>
          <p:cNvPr id="792579" name="Rectangle 3"/>
          <p:cNvSpPr>
            <a:spLocks noGrp="1" noChangeArrowheads="1"/>
          </p:cNvSpPr>
          <p:nvPr>
            <p:ph type="body" idx="1"/>
          </p:nvPr>
        </p:nvSpPr>
        <p:spPr>
          <a:xfrm>
            <a:off x="975363" y="4562264"/>
            <a:ext cx="5364480" cy="4319798"/>
          </a:xfrm>
        </p:spPr>
        <p:txBody>
          <a:bodyPr/>
          <a:lstStyle/>
          <a:p>
            <a:endParaRPr lang="en-US" altLang="en-US" dirty="0"/>
          </a:p>
        </p:txBody>
      </p:sp>
    </p:spTree>
    <p:extLst>
      <p:ext uri="{BB962C8B-B14F-4D97-AF65-F5344CB8AC3E}">
        <p14:creationId xmlns:p14="http://schemas.microsoft.com/office/powerpoint/2010/main" val="389085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13947">
              <a:defRPr/>
            </a:pPr>
            <a:r>
              <a:rPr lang="en-US" dirty="0"/>
              <a:t>Ask the participants what is happening in the photo, what might be the cause or consequence, what to do if this does happen, and so forth.  </a:t>
            </a:r>
            <a:r>
              <a:rPr lang="en-US" b="1" dirty="0"/>
              <a:t>Let them answer</a:t>
            </a:r>
            <a:r>
              <a:rPr lang="en-US" dirty="0"/>
              <a:t> and instructor can fill in the details</a:t>
            </a:r>
          </a:p>
          <a:p>
            <a:endParaRPr lang="en-US" dirty="0" smtClean="0"/>
          </a:p>
          <a:p>
            <a:r>
              <a:rPr lang="en-US" dirty="0" smtClean="0"/>
              <a:t>Picture</a:t>
            </a:r>
            <a:r>
              <a:rPr lang="en-US" baseline="0" dirty="0" smtClean="0"/>
              <a:t> from Yellowstone NP of a maintenance overlay being installed by a Park Service crew.  Note the lack of tack and how far back the rollers are.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5</a:t>
            </a:fld>
            <a:endParaRPr lang="en-US" dirty="0"/>
          </a:p>
        </p:txBody>
      </p:sp>
    </p:spTree>
    <p:extLst>
      <p:ext uri="{BB962C8B-B14F-4D97-AF65-F5344CB8AC3E}">
        <p14:creationId xmlns:p14="http://schemas.microsoft.com/office/powerpoint/2010/main" val="73494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58738">
              <a:defRPr/>
            </a:pPr>
            <a:r>
              <a:rPr lang="en-US" dirty="0"/>
              <a:t>Ask the participants what is happening in the photo, what might be the cause or consequence, what to do if this does happen, and so forth.  </a:t>
            </a:r>
            <a:r>
              <a:rPr lang="en-US" b="1" dirty="0"/>
              <a:t>Let them answer</a:t>
            </a:r>
            <a:r>
              <a:rPr lang="en-US" dirty="0"/>
              <a:t> and instructor can fill in the details</a:t>
            </a:r>
          </a:p>
          <a:p>
            <a:endParaRPr lang="en-US" dirty="0" smtClean="0"/>
          </a:p>
          <a:p>
            <a:r>
              <a:rPr lang="en-US" dirty="0" smtClean="0"/>
              <a:t>Picture</a:t>
            </a:r>
            <a:r>
              <a:rPr lang="en-US" baseline="0" dirty="0" smtClean="0"/>
              <a:t> from Yellowstone NP of a maintenance overlay being installed by a Park Service crew.  Note the lack of tack and how far back the rollers are.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6</a:t>
            </a:fld>
            <a:endParaRPr lang="en-US" dirty="0"/>
          </a:p>
        </p:txBody>
      </p:sp>
    </p:spTree>
    <p:extLst>
      <p:ext uri="{BB962C8B-B14F-4D97-AF65-F5344CB8AC3E}">
        <p14:creationId xmlns:p14="http://schemas.microsoft.com/office/powerpoint/2010/main" val="199617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wand on a distributor truck is for small</a:t>
            </a:r>
            <a:r>
              <a:rPr lang="en-US" baseline="0" dirty="0" smtClean="0"/>
              <a:t> areas that are not readily assessable to the spray bar, not in lieu of the spray bar.</a:t>
            </a:r>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7</a:t>
            </a:fld>
            <a:endParaRPr lang="en-US" dirty="0"/>
          </a:p>
        </p:txBody>
      </p:sp>
    </p:spTree>
    <p:extLst>
      <p:ext uri="{BB962C8B-B14F-4D97-AF65-F5344CB8AC3E}">
        <p14:creationId xmlns:p14="http://schemas.microsoft.com/office/powerpoint/2010/main" val="1471612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Called “zebra tack” by some, applications</a:t>
            </a:r>
            <a:r>
              <a:rPr lang="en-US" baseline="0" dirty="0" smtClean="0"/>
              <a:t> such as this do not have near the adhesive quality as a uniform spread. </a:t>
            </a:r>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8</a:t>
            </a:fld>
            <a:endParaRPr lang="en-US" dirty="0"/>
          </a:p>
        </p:txBody>
      </p:sp>
    </p:spTree>
    <p:extLst>
      <p:ext uri="{BB962C8B-B14F-4D97-AF65-F5344CB8AC3E}">
        <p14:creationId xmlns:p14="http://schemas.microsoft.com/office/powerpoint/2010/main" val="4030997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58738">
              <a:defRPr/>
            </a:pPr>
            <a:r>
              <a:rPr lang="en-US" b="1" dirty="0"/>
              <a:t>Let the participant’s list the reasons Tack coats are important.  Instructor can fill in the gaps.</a:t>
            </a:r>
          </a:p>
          <a:p>
            <a:endParaRPr lang="en-US" dirty="0" smtClean="0"/>
          </a:p>
          <a:p>
            <a:endParaRPr lang="en-US" dirty="0" smtClean="0"/>
          </a:p>
          <a:p>
            <a:r>
              <a:rPr lang="en-US" dirty="0" smtClean="0"/>
              <a:t>The most important purpose is</a:t>
            </a:r>
            <a:r>
              <a:rPr lang="en-US" baseline="0" dirty="0" smtClean="0"/>
              <a:t> to promote layer bonding.  The presenter, NEEDS to emphasize that this is the key reason for tack coats.</a:t>
            </a:r>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10</a:t>
            </a:fld>
            <a:endParaRPr lang="en-US" dirty="0"/>
          </a:p>
        </p:txBody>
      </p:sp>
    </p:spTree>
    <p:extLst>
      <p:ext uri="{BB962C8B-B14F-4D97-AF65-F5344CB8AC3E}">
        <p14:creationId xmlns:p14="http://schemas.microsoft.com/office/powerpoint/2010/main" val="418573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dirty="0"/>
          </a:p>
        </p:txBody>
      </p:sp>
      <p:sp>
        <p:nvSpPr>
          <p:cNvPr id="5" name="Rectangle 13"/>
          <p:cNvSpPr>
            <a:spLocks noGrp="1" noChangeArrowheads="1"/>
          </p:cNvSpPr>
          <p:nvPr>
            <p:ph type="ftr" sz="quarter" idx="11"/>
          </p:nvPr>
        </p:nvSpPr>
        <p:spPr>
          <a:ln/>
        </p:spPr>
        <p:txBody>
          <a:bodyPr/>
          <a:lstStyle>
            <a:lvl1pPr>
              <a:defRPr/>
            </a:lvl1pPr>
          </a:lstStyle>
          <a:p>
            <a:endParaRPr lang="en-US" dirty="0"/>
          </a:p>
        </p:txBody>
      </p:sp>
      <p:sp>
        <p:nvSpPr>
          <p:cNvPr id="6"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dirty="0"/>
          </a:p>
        </p:txBody>
      </p:sp>
      <p:sp>
        <p:nvSpPr>
          <p:cNvPr id="5" name="Rectangle 13"/>
          <p:cNvSpPr>
            <a:spLocks noGrp="1" noChangeArrowheads="1"/>
          </p:cNvSpPr>
          <p:nvPr>
            <p:ph type="ftr" sz="quarter" idx="11"/>
          </p:nvPr>
        </p:nvSpPr>
        <p:spPr>
          <a:ln/>
        </p:spPr>
        <p:txBody>
          <a:bodyPr/>
          <a:lstStyle>
            <a:lvl1pPr>
              <a:defRPr/>
            </a:lvl1pPr>
          </a:lstStyle>
          <a:p>
            <a:endParaRPr lang="en-US" dirty="0"/>
          </a:p>
        </p:txBody>
      </p:sp>
      <p:sp>
        <p:nvSpPr>
          <p:cNvPr id="6"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37AAC3D-7F18-441A-AAFD-3A188BD23C54}"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8FF2BF-BA41-43E3-8C6C-2C0FDC513720}"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8963483-E487-4D0F-B3B4-B8BA2AF72FFD}"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493423DE-A3B4-40C1-8DD1-84DA31E21D6A}"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AD03CDB5-2EAA-4B0F-86CD-8FF4249B83C1}"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E36B2FA-D649-46A7-A472-FDBFABD62CA7}"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CB2BAEC-1BA8-435C-A41B-930AA63B0910}"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E291203-904B-4574-BC83-216879F8D28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266461F-8C60-408E-B24C-1BFCDD43ED44}"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dirty="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sz="1800"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sz="1800"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sz="1800"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dirty="0">
              <a:solidFill>
                <a:srgbClr val="FFFFFF"/>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dirty="0">
              <a:solidFill>
                <a:srgbClr val="FFFFFF"/>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DB16E8E2-7827-4BEB-A020-AB031E179292}"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dirty="0"/>
          </a:p>
        </p:txBody>
      </p:sp>
      <p:sp>
        <p:nvSpPr>
          <p:cNvPr id="5" name="Rectangle 13"/>
          <p:cNvSpPr>
            <a:spLocks noGrp="1" noChangeArrowheads="1"/>
          </p:cNvSpPr>
          <p:nvPr>
            <p:ph type="ftr" sz="quarter" idx="11"/>
          </p:nvPr>
        </p:nvSpPr>
        <p:spPr>
          <a:ln/>
        </p:spPr>
        <p:txBody>
          <a:bodyPr/>
          <a:lstStyle>
            <a:lvl1pPr>
              <a:defRPr/>
            </a:lvl1pPr>
          </a:lstStyle>
          <a:p>
            <a:endParaRPr lang="en-US" dirty="0"/>
          </a:p>
        </p:txBody>
      </p:sp>
      <p:sp>
        <p:nvSpPr>
          <p:cNvPr id="6"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extLst/>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extLst/>
          </a:lstStyle>
          <a:p>
            <a:pPr>
              <a:defRPr/>
            </a:pPr>
            <a:fld id="{0D1C29D6-20D6-423B-B5D2-A4ECD6838CD2}" type="slidenum">
              <a:rPr lang="en-US" smtClean="0"/>
              <a:pPr>
                <a:defRPr/>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p:random/>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extLst/>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extLst/>
          </a:lstStyle>
          <a:p>
            <a:pPr>
              <a:defRPr/>
            </a:pPr>
            <a:fld id="{D37AAC3D-7F18-441A-AAFD-3A188BD23C54}" type="slidenum">
              <a:rPr lang="en-US" smtClean="0">
                <a:solidFill>
                  <a:srgbClr val="FFFFFF"/>
                </a:solidFill>
              </a:rPr>
              <a:pPr>
                <a:defRPr/>
              </a:pPr>
              <a:t>‹#›</a:t>
            </a:fld>
            <a:endParaRPr lang="en-US" dirty="0">
              <a:solidFill>
                <a:srgbClr val="FFFFFF"/>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sz="1800" dirty="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sz="1800" dirty="0"/>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extLst/>
          </a:lstStyle>
          <a:p>
            <a:pPr>
              <a:defRPr/>
            </a:pPr>
            <a:endParaRPr lang="en-US" dirty="0">
              <a:solidFill>
                <a:srgbClr val="FFFFFF"/>
              </a:solidFill>
            </a:endParaRPr>
          </a:p>
        </p:txBody>
      </p:sp>
      <p:sp>
        <p:nvSpPr>
          <p:cNvPr id="7" name="Slide Number Placeholder 6"/>
          <p:cNvSpPr>
            <a:spLocks noGrp="1"/>
          </p:cNvSpPr>
          <p:nvPr>
            <p:ph type="sldNum" sz="quarter" idx="12"/>
          </p:nvPr>
        </p:nvSpPr>
        <p:spPr/>
        <p:txBody>
          <a:bodyPr/>
          <a:lstStyle>
            <a:extLst/>
          </a:lstStyle>
          <a:p>
            <a:pPr>
              <a:defRPr/>
            </a:pPr>
            <a:fld id="{528FF2BF-BA41-43E3-8C6C-2C0FDC513720}" type="slidenum">
              <a:rPr lang="en-US" smtClean="0">
                <a:solidFill>
                  <a:srgbClr val="FFFFFF"/>
                </a:solidFill>
              </a:rPr>
              <a:pPr>
                <a:defRPr/>
              </a:pPr>
              <a:t>‹#›</a:t>
            </a:fld>
            <a:endParaRPr lang="en-US" dirty="0">
              <a:solidFill>
                <a:srgbClr val="FFFFFF"/>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extLst/>
          </a:lstStyle>
          <a:p>
            <a:pPr>
              <a:defRPr/>
            </a:pPr>
            <a:endParaRPr lang="en-US" dirty="0">
              <a:solidFill>
                <a:srgbClr val="FFFFFF"/>
              </a:solidFill>
            </a:endParaRPr>
          </a:p>
        </p:txBody>
      </p:sp>
      <p:sp>
        <p:nvSpPr>
          <p:cNvPr id="9" name="Slide Number Placeholder 8"/>
          <p:cNvSpPr>
            <a:spLocks noGrp="1"/>
          </p:cNvSpPr>
          <p:nvPr>
            <p:ph type="sldNum" sz="quarter" idx="12"/>
          </p:nvPr>
        </p:nvSpPr>
        <p:spPr/>
        <p:txBody>
          <a:bodyPr/>
          <a:lstStyle>
            <a:extLst/>
          </a:lstStyle>
          <a:p>
            <a:pPr>
              <a:defRPr/>
            </a:pPr>
            <a:fld id="{98963483-E487-4D0F-B3B4-B8BA2AF72FFD}" type="slidenum">
              <a:rPr lang="en-US" smtClean="0">
                <a:solidFill>
                  <a:srgbClr val="FFFFFF"/>
                </a:solidFill>
              </a:rPr>
              <a:pPr>
                <a:defRPr/>
              </a:pPr>
              <a:t>‹#›</a:t>
            </a:fld>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extLst/>
          </a:lstStyle>
          <a:p>
            <a:pPr>
              <a:defRPr/>
            </a:pPr>
            <a:endParaRPr lang="en-US" dirty="0">
              <a:solidFill>
                <a:srgbClr val="FFFFFF"/>
              </a:solidFill>
            </a:endParaRPr>
          </a:p>
        </p:txBody>
      </p:sp>
      <p:sp>
        <p:nvSpPr>
          <p:cNvPr id="5" name="Slide Number Placeholder 4"/>
          <p:cNvSpPr>
            <a:spLocks noGrp="1"/>
          </p:cNvSpPr>
          <p:nvPr>
            <p:ph type="sldNum" sz="quarter" idx="12"/>
          </p:nvPr>
        </p:nvSpPr>
        <p:spPr/>
        <p:txBody>
          <a:bodyPr/>
          <a:lstStyle>
            <a:extLst/>
          </a:lstStyle>
          <a:p>
            <a:pPr>
              <a:defRPr/>
            </a:pPr>
            <a:fld id="{493423DE-A3B4-40C1-8DD1-84DA31E21D6A}" type="slidenum">
              <a:rPr lang="en-US" smtClean="0">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extLst/>
          </a:lstStyle>
          <a:p>
            <a:pPr>
              <a:defRPr/>
            </a:pP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extLst/>
          </a:lstStyle>
          <a:p>
            <a:pPr>
              <a:defRPr/>
            </a:pPr>
            <a:fld id="{AD03CDB5-2EAA-4B0F-86CD-8FF4249B83C1}" type="slidenum">
              <a:rPr lang="en-US" smtClean="0"/>
              <a:pPr>
                <a:defRPr/>
              </a:pPr>
              <a:t>‹#›</a:t>
            </a:fld>
            <a:endParaRPr lang="en-US" dirty="0"/>
          </a:p>
        </p:txBody>
      </p:sp>
    </p:spTree>
  </p:cSld>
  <p:clrMapOvr>
    <a:masterClrMapping/>
  </p:clrMapOvr>
  <p:transition>
    <p:random/>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extLst/>
          </a:lstStyle>
          <a:p>
            <a:pPr>
              <a:defRPr/>
            </a:pPr>
            <a:endParaRPr lang="en-US" dirty="0">
              <a:solidFill>
                <a:srgbClr val="FFFFFF"/>
              </a:solidFill>
            </a:endParaRPr>
          </a:p>
        </p:txBody>
      </p:sp>
      <p:sp>
        <p:nvSpPr>
          <p:cNvPr id="7" name="Slide Number Placeholder 6"/>
          <p:cNvSpPr>
            <a:spLocks noGrp="1"/>
          </p:cNvSpPr>
          <p:nvPr>
            <p:ph type="sldNum" sz="quarter" idx="12"/>
          </p:nvPr>
        </p:nvSpPr>
        <p:spPr/>
        <p:txBody>
          <a:bodyPr/>
          <a:lstStyle>
            <a:extLst/>
          </a:lstStyle>
          <a:p>
            <a:pPr>
              <a:defRPr/>
            </a:pPr>
            <a:fld id="{BE36B2FA-D649-46A7-A472-FDBFABD62CA7}" type="slidenum">
              <a:rPr lang="en-US" smtClean="0">
                <a:solidFill>
                  <a:srgbClr val="FFFFFF"/>
                </a:solidFill>
              </a:rPr>
              <a:pPr>
                <a:defRPr/>
              </a:pPr>
              <a:t>‹#›</a:t>
            </a:fld>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en-US" dirty="0">
              <a:solidFill>
                <a:srgbClr val="FFFFFF"/>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pPr>
              <a:defRPr/>
            </a:pP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2CB2BAEC-1BA8-435C-A41B-930AA63B0910}" type="slidenum">
              <a:rPr lang="en-US" smtClean="0">
                <a:solidFill>
                  <a:srgbClr val="FFFFFF"/>
                </a:solidFill>
              </a:rPr>
              <a:pPr>
                <a:defRPr/>
              </a:pPr>
              <a:t>‹#›</a:t>
            </a:fld>
            <a:endParaRPr lang="en-US" dirty="0">
              <a:solidFill>
                <a:srgbClr val="FFFFFF"/>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sz="1800" dirty="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sz="1800" dirty="0"/>
          </a:p>
        </p:txBody>
      </p:sp>
      <p:sp>
        <p:nvSpPr>
          <p:cNvPr id="10" name="Right Triangle 9"/>
          <p:cNvSpPr>
            <a:spLocks/>
          </p:cNvSpPr>
          <p:nvPr/>
        </p:nvSpPr>
        <p:spPr bwMode="auto">
          <a:xfrm>
            <a:off x="-8056" y="5791253"/>
            <a:ext cx="4536419" cy="1080868"/>
          </a:xfrm>
          <a:prstGeom prst="rtTriangle">
            <a:avLst/>
          </a:pr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sz="1800" dirty="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sz="1800" dirty="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sz="1800" dirty="0"/>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extLst/>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extLst/>
          </a:lstStyle>
          <a:p>
            <a:pPr>
              <a:defRPr/>
            </a:pPr>
            <a:fld id="{8E291203-904B-4574-BC83-216879F8D282}"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extLst/>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extLst/>
          </a:lstStyle>
          <a:p>
            <a:pPr>
              <a:defRPr/>
            </a:pPr>
            <a:fld id="{1266461F-8C60-408E-B24C-1BFCDD43ED44}"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lgn="ctr">
              <a:defRPr>
                <a:solidFill>
                  <a:schemeClr val="tx1"/>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547242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defRPr>
                <a:latin typeface="Calibri" pitchFamily="34" charset="0"/>
                <a:cs typeface="Calibri" pitchFamily="34" charset="0"/>
              </a:defRPr>
            </a:lvl1pPr>
            <a:lvl2pPr marL="804863" indent="-347663">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65518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26042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18497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4305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10198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7162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54924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6073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476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F353B09-FEBB-4E30-AF50-85981E3342E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6614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85B3C8B-2CFC-49D8-8136-D8A21AD833C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3D0FFDF-55D6-460C-B797-140421CE14A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C9A8C85-ACBE-4D0F-82B5-A37C144A074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ECCF7FB7-BA69-4D22-855F-9D548ABD41E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8E17CB8-D194-4CA0-A837-1B38D21D559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EAC339B-D43A-4229-96D6-CE72C487EF6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dirty="0"/>
          </a:p>
        </p:txBody>
      </p:sp>
      <p:sp>
        <p:nvSpPr>
          <p:cNvPr id="5" name="Rectangle 13"/>
          <p:cNvSpPr>
            <a:spLocks noGrp="1" noChangeArrowheads="1"/>
          </p:cNvSpPr>
          <p:nvPr>
            <p:ph type="ftr" sz="quarter" idx="11"/>
          </p:nvPr>
        </p:nvSpPr>
        <p:spPr>
          <a:ln/>
        </p:spPr>
        <p:txBody>
          <a:bodyPr/>
          <a:lstStyle>
            <a:lvl1pPr>
              <a:defRPr/>
            </a:lvl1pPr>
          </a:lstStyle>
          <a:p>
            <a:endParaRPr lang="en-US" dirty="0"/>
          </a:p>
        </p:txBody>
      </p:sp>
      <p:sp>
        <p:nvSpPr>
          <p:cNvPr id="6"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920C5DC-3126-41BB-95D0-A45061908A4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D996F39-2CCD-4B79-8F72-F85BBFEE5D6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378332-37F2-4992-8CA7-0EF635A9453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315480E2-CBBD-4F05-9165-EF0B17400E4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42CE61D-C550-4D09-A744-1F3BCB54CFF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25963"/>
          </a:xfrm>
          <a:prstGeom prst="rect">
            <a:avLst/>
          </a:prstGeom>
        </p:spPr>
        <p:txBody>
          <a:bodyPr/>
          <a:lstStyle/>
          <a:p>
            <a:r>
              <a:rPr lang="en-US" dirty="0" smtClean="0"/>
              <a:t>Click icon to add clip art</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B16E8E2-7827-4BEB-A020-AB031E17929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D1C29D6-20D6-423B-B5D2-A4ECD6838CD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37AAC3D-7F18-441A-AAFD-3A188BD23C54}"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8FF2BF-BA41-43E3-8C6C-2C0FDC513720}"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dirty="0"/>
          </a:p>
        </p:txBody>
      </p:sp>
      <p:sp>
        <p:nvSpPr>
          <p:cNvPr id="5" name="Rectangle 13"/>
          <p:cNvSpPr>
            <a:spLocks noGrp="1" noChangeArrowheads="1"/>
          </p:cNvSpPr>
          <p:nvPr>
            <p:ph type="ftr" sz="quarter" idx="11"/>
          </p:nvPr>
        </p:nvSpPr>
        <p:spPr>
          <a:ln/>
        </p:spPr>
        <p:txBody>
          <a:bodyPr/>
          <a:lstStyle>
            <a:lvl1pPr>
              <a:defRPr/>
            </a:lvl1pPr>
          </a:lstStyle>
          <a:p>
            <a:endParaRPr lang="en-US" dirty="0"/>
          </a:p>
        </p:txBody>
      </p:sp>
      <p:sp>
        <p:nvSpPr>
          <p:cNvPr id="6"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8963483-E487-4D0F-B3B4-B8BA2AF72FFD}"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493423DE-A3B4-40C1-8DD1-84DA31E21D6A}"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AD03CDB5-2EAA-4B0F-86CD-8FF4249B83C1}"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E36B2FA-D649-46A7-A472-FDBFABD62CA7}"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CB2BAEC-1BA8-435C-A41B-930AA63B0910}"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E291203-904B-4574-BC83-216879F8D28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266461F-8C60-408E-B24C-1BFCDD43ED44}"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B16E8E2-7827-4BEB-A020-AB031E179292}"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D1C29D6-20D6-423B-B5D2-A4ECD6838CD2}"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37AAC3D-7F18-441A-AAFD-3A188BD23C54}"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dirty="0"/>
          </a:p>
        </p:txBody>
      </p:sp>
      <p:sp>
        <p:nvSpPr>
          <p:cNvPr id="6" name="Rectangle 13"/>
          <p:cNvSpPr>
            <a:spLocks noGrp="1" noChangeArrowheads="1"/>
          </p:cNvSpPr>
          <p:nvPr>
            <p:ph type="ftr" sz="quarter" idx="11"/>
          </p:nvPr>
        </p:nvSpPr>
        <p:spPr>
          <a:ln/>
        </p:spPr>
        <p:txBody>
          <a:bodyPr/>
          <a:lstStyle>
            <a:lvl1pPr>
              <a:defRPr/>
            </a:lvl1pPr>
          </a:lstStyle>
          <a:p>
            <a:endParaRPr lang="en-US" dirty="0"/>
          </a:p>
        </p:txBody>
      </p:sp>
      <p:sp>
        <p:nvSpPr>
          <p:cNvPr id="7"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8FF2BF-BA41-43E3-8C6C-2C0FDC513720}"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8963483-E487-4D0F-B3B4-B8BA2AF72FFD}"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493423DE-A3B4-40C1-8DD1-84DA31E21D6A}"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AD03CDB5-2EAA-4B0F-86CD-8FF4249B83C1}"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E36B2FA-D649-46A7-A472-FDBFABD62CA7}"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CB2BAEC-1BA8-435C-A41B-930AA63B0910}"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E291203-904B-4574-BC83-216879F8D282}"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266461F-8C60-408E-B24C-1BFCDD43ED44}"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lgn="ctr">
              <a:defRPr>
                <a:solidFill>
                  <a:schemeClr val="tx1"/>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F353B09-FEBB-4E30-AF50-85981E3342E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dirty="0"/>
          </a:p>
        </p:txBody>
      </p:sp>
      <p:sp>
        <p:nvSpPr>
          <p:cNvPr id="8" name="Rectangle 13"/>
          <p:cNvSpPr>
            <a:spLocks noGrp="1" noChangeArrowheads="1"/>
          </p:cNvSpPr>
          <p:nvPr>
            <p:ph type="ftr" sz="quarter" idx="11"/>
          </p:nvPr>
        </p:nvSpPr>
        <p:spPr>
          <a:ln/>
        </p:spPr>
        <p:txBody>
          <a:bodyPr/>
          <a:lstStyle>
            <a:lvl1pPr>
              <a:defRPr/>
            </a:lvl1pPr>
          </a:lstStyle>
          <a:p>
            <a:endParaRPr lang="en-US" dirty="0"/>
          </a:p>
        </p:txBody>
      </p:sp>
      <p:sp>
        <p:nvSpPr>
          <p:cNvPr id="9"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85B3C8B-2CFC-49D8-8136-D8A21AD833C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3D0FFDF-55D6-460C-B797-140421CE14A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C9A8C85-ACBE-4D0F-82B5-A37C144A074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ECCF7FB7-BA69-4D22-855F-9D548ABD41E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8E17CB8-D194-4CA0-A837-1B38D21D559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EAC339B-D43A-4229-96D6-CE72C487EF6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920C5DC-3126-41BB-95D0-A45061908A4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D996F39-2CCD-4B79-8F72-F85BBFEE5D6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378332-37F2-4992-8CA7-0EF635A9453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315480E2-CBBD-4F05-9165-EF0B17400E4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dirty="0"/>
          </a:p>
        </p:txBody>
      </p:sp>
      <p:sp>
        <p:nvSpPr>
          <p:cNvPr id="4" name="Rectangle 13"/>
          <p:cNvSpPr>
            <a:spLocks noGrp="1" noChangeArrowheads="1"/>
          </p:cNvSpPr>
          <p:nvPr>
            <p:ph type="ftr" sz="quarter" idx="11"/>
          </p:nvPr>
        </p:nvSpPr>
        <p:spPr>
          <a:ln/>
        </p:spPr>
        <p:txBody>
          <a:bodyPr/>
          <a:lstStyle>
            <a:lvl1pPr>
              <a:defRPr/>
            </a:lvl1pPr>
          </a:lstStyle>
          <a:p>
            <a:endParaRPr lang="en-US" dirty="0"/>
          </a:p>
        </p:txBody>
      </p:sp>
      <p:sp>
        <p:nvSpPr>
          <p:cNvPr id="5"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42CE61D-C550-4D09-A744-1F3BCB54CFF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25963"/>
          </a:xfrm>
          <a:prstGeom prst="rect">
            <a:avLst/>
          </a:prstGeom>
        </p:spPr>
        <p:txBody>
          <a:bodyPr/>
          <a:lstStyle/>
          <a:p>
            <a:r>
              <a:rPr lang="en-US" dirty="0" smtClean="0"/>
              <a:t>Click icon to add clip art</a:t>
            </a:r>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B16E8E2-7827-4BEB-A020-AB031E17929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D1C29D6-20D6-423B-B5D2-A4ECD6838CD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37AAC3D-7F18-441A-AAFD-3A188BD23C54}"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8FF2BF-BA41-43E3-8C6C-2C0FDC513720}"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8963483-E487-4D0F-B3B4-B8BA2AF72FFD}"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493423DE-A3B4-40C1-8DD1-84DA31E21D6A}"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AD03CDB5-2EAA-4B0F-86CD-8FF4249B83C1}"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E36B2FA-D649-46A7-A472-FDBFABD62CA7}"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dirty="0"/>
          </a:p>
        </p:txBody>
      </p:sp>
      <p:sp>
        <p:nvSpPr>
          <p:cNvPr id="3" name="Rectangle 13"/>
          <p:cNvSpPr>
            <a:spLocks noGrp="1" noChangeArrowheads="1"/>
          </p:cNvSpPr>
          <p:nvPr>
            <p:ph type="ftr" sz="quarter" idx="11"/>
          </p:nvPr>
        </p:nvSpPr>
        <p:spPr>
          <a:ln/>
        </p:spPr>
        <p:txBody>
          <a:bodyPr/>
          <a:lstStyle>
            <a:lvl1pPr>
              <a:defRPr/>
            </a:lvl1pPr>
          </a:lstStyle>
          <a:p>
            <a:endParaRPr lang="en-US" dirty="0"/>
          </a:p>
        </p:txBody>
      </p:sp>
      <p:sp>
        <p:nvSpPr>
          <p:cNvPr id="4"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CB2BAEC-1BA8-435C-A41B-930AA63B0910}"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E291203-904B-4574-BC83-216879F8D28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266461F-8C60-408E-B24C-1BFCDD43ED44}"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B16E8E2-7827-4BEB-A020-AB031E179292}"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D1C29D6-20D6-423B-B5D2-A4ECD6838CD2}"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37AAC3D-7F18-441A-AAFD-3A188BD23C54}"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8FF2BF-BA41-43E3-8C6C-2C0FDC513720}"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8963483-E487-4D0F-B3B4-B8BA2AF72FFD}"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493423DE-A3B4-40C1-8DD1-84DA31E21D6A}"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AD03CDB5-2EAA-4B0F-86CD-8FF4249B83C1}"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dirty="0"/>
          </a:p>
        </p:txBody>
      </p:sp>
      <p:sp>
        <p:nvSpPr>
          <p:cNvPr id="6" name="Rectangle 13"/>
          <p:cNvSpPr>
            <a:spLocks noGrp="1" noChangeArrowheads="1"/>
          </p:cNvSpPr>
          <p:nvPr>
            <p:ph type="ftr" sz="quarter" idx="11"/>
          </p:nvPr>
        </p:nvSpPr>
        <p:spPr>
          <a:ln/>
        </p:spPr>
        <p:txBody>
          <a:bodyPr/>
          <a:lstStyle>
            <a:lvl1pPr>
              <a:defRPr/>
            </a:lvl1pPr>
          </a:lstStyle>
          <a:p>
            <a:endParaRPr lang="en-US" dirty="0"/>
          </a:p>
        </p:txBody>
      </p:sp>
      <p:sp>
        <p:nvSpPr>
          <p:cNvPr id="7"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E36B2FA-D649-46A7-A472-FDBFABD62CA7}"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CB2BAEC-1BA8-435C-A41B-930AA63B0910}"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E291203-904B-4574-BC83-216879F8D282}"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266461F-8C60-408E-B24C-1BFCDD43ED44}" type="slidenum">
              <a:rPr lang="en-US" smtClean="0">
                <a:solidFill>
                  <a:srgbClr val="FFFFFF"/>
                </a:solidFill>
              </a:rPr>
              <a:pPr>
                <a:defRPr/>
              </a:pPr>
              <a:t>‹#›</a:t>
            </a:fld>
            <a:endParaRPr lang="en-US" dirty="0">
              <a:solidFill>
                <a:srgbClr val="FFFFFF"/>
              </a:solidFill>
            </a:endParaRPr>
          </a:p>
        </p:txBody>
      </p:sp>
    </p:spTree>
  </p:cSld>
  <p:clrMapOvr>
    <a:masterClrMapping/>
  </p:clrMapOvr>
  <p:transition>
    <p:random/>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lgn="ctr">
              <a:defRPr>
                <a:solidFill>
                  <a:schemeClr val="tx1"/>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F353B09-FEBB-4E30-AF50-85981E3342E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85B3C8B-2CFC-49D8-8136-D8A21AD833C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3D0FFDF-55D6-460C-B797-140421CE14A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C9A8C85-ACBE-4D0F-82B5-A37C144A074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ECCF7FB7-BA69-4D22-855F-9D548ABD41E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dirty="0"/>
          </a:p>
        </p:txBody>
      </p:sp>
      <p:sp>
        <p:nvSpPr>
          <p:cNvPr id="6" name="Rectangle 13"/>
          <p:cNvSpPr>
            <a:spLocks noGrp="1" noChangeArrowheads="1"/>
          </p:cNvSpPr>
          <p:nvPr>
            <p:ph type="ftr" sz="quarter" idx="11"/>
          </p:nvPr>
        </p:nvSpPr>
        <p:spPr>
          <a:ln/>
        </p:spPr>
        <p:txBody>
          <a:bodyPr/>
          <a:lstStyle>
            <a:lvl1pPr>
              <a:defRPr/>
            </a:lvl1pPr>
          </a:lstStyle>
          <a:p>
            <a:endParaRPr lang="en-US" dirty="0"/>
          </a:p>
        </p:txBody>
      </p:sp>
      <p:sp>
        <p:nvSpPr>
          <p:cNvPr id="7" name="Rectangle 14"/>
          <p:cNvSpPr>
            <a:spLocks noGrp="1" noChangeArrowheads="1"/>
          </p:cNvSpPr>
          <p:nvPr>
            <p:ph type="sldNum" sz="quarter" idx="12"/>
          </p:nvPr>
        </p:nvSpPr>
        <p:spPr>
          <a:ln/>
        </p:spPr>
        <p:txBody>
          <a:bodyPr/>
          <a:lstStyle>
            <a:lvl1pPr>
              <a:defRPr/>
            </a:lvl1pPr>
          </a:lstStyle>
          <a:p>
            <a:fld id="{521A0D3E-38A5-4BC4-9CF2-F7453F4421D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8E17CB8-D194-4CA0-A837-1B38D21D559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EAC339B-D43A-4229-96D6-CE72C487EF6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920C5DC-3126-41BB-95D0-A45061908A4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D996F39-2CCD-4B79-8F72-F85BBFEE5D6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378332-37F2-4992-8CA7-0EF635A9453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315480E2-CBBD-4F05-9165-EF0B17400E4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109728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42CE61D-C550-4D09-A744-1F3BCB54CFF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25963"/>
          </a:xfrm>
          <a:prstGeom prst="rect">
            <a:avLst/>
          </a:prstGeom>
        </p:spPr>
        <p:txBody>
          <a:bodyPr/>
          <a:lstStyle/>
          <a:p>
            <a:r>
              <a:rPr lang="en-US" dirty="0" smtClean="0"/>
              <a:t>Click icon to add clip art</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B16E8E2-7827-4BEB-A020-AB031E17929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D1C29D6-20D6-423B-B5D2-A4ECD6838CD2}" type="slidenum">
              <a:rPr lang="en-US">
                <a:solidFill>
                  <a:srgbClr val="FFFFFF"/>
                </a:solidFill>
              </a:rPr>
              <a:pPr>
                <a:defRPr/>
              </a:pPr>
              <a:t>‹#›</a:t>
            </a:fld>
            <a:endParaRPr lang="en-US" dirty="0">
              <a:solidFill>
                <a:srgbClr val="FFFFFF"/>
              </a:solidFill>
            </a:endParaRPr>
          </a:p>
        </p:txBody>
      </p:sp>
    </p:spTree>
  </p:cSld>
  <p:clrMapOvr>
    <a:masterClrMapping/>
  </p:clrMapOvr>
  <p:transition advTm="4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4.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vmlDrawing" Target="../drawings/vmlDrawing1.v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5.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2.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image" Target="../media/image2.jpe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1"/>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8" name="Rectangle 1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dirty="0"/>
          </a:p>
        </p:txBody>
      </p:sp>
      <p:sp>
        <p:nvSpPr>
          <p:cNvPr id="80909" name="Rectangle 13"/>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endParaRPr lang="en-US" dirty="0"/>
          </a:p>
        </p:txBody>
      </p:sp>
      <p:sp>
        <p:nvSpPr>
          <p:cNvPr id="80910" name="Rectangle 14"/>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521A0D3E-38A5-4BC4-9CF2-F7453F4421D7}" type="slidenum">
              <a:rPr lang="en-US" smtClean="0"/>
              <a:pPr/>
              <a:t>‹#›</a:t>
            </a:fld>
            <a:endParaRPr lang="en-US" dirty="0"/>
          </a:p>
        </p:txBody>
      </p:sp>
      <p:sp>
        <p:nvSpPr>
          <p:cNvPr id="80911" name="Rectangle 15"/>
          <p:cNvSpPr>
            <a:spLocks noChangeArrowheads="1"/>
          </p:cNvSpPr>
          <p:nvPr/>
        </p:nvSpPr>
        <p:spPr bwMode="auto">
          <a:xfrm>
            <a:off x="203200" y="6324600"/>
            <a:ext cx="6096000" cy="3810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800" dirty="0"/>
          </a:p>
        </p:txBody>
      </p:sp>
      <p:pic>
        <p:nvPicPr>
          <p:cNvPr id="1032" name="Picture 21" descr="PPT_background"/>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
        <p:nvSpPr>
          <p:cNvPr id="6" name="TextBox 5"/>
          <p:cNvSpPr txBox="1"/>
          <p:nvPr/>
        </p:nvSpPr>
        <p:spPr>
          <a:xfrm>
            <a:off x="7924800" y="6096001"/>
            <a:ext cx="2743200" cy="276225"/>
          </a:xfrm>
          <a:prstGeom prst="rect">
            <a:avLst/>
          </a:prstGeom>
          <a:noFill/>
        </p:spPr>
        <p:txBody>
          <a:bodyPr>
            <a:spAutoFit/>
          </a:bodyPr>
          <a:lstStyle/>
          <a:p>
            <a:pPr defTabSz="457200" eaLnBrk="1" hangingPunct="1">
              <a:defRPr/>
            </a:pPr>
            <a:r>
              <a:rPr lang="en-US" sz="1200" dirty="0">
                <a:latin typeface="Arial" charset="0"/>
                <a:ea typeface="ＭＳ Ｐゴシック" pitchFamily="-112" charset="-128"/>
              </a:rPr>
              <a:t>AMERICA RIDES ON US</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sz="1800" dirty="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sz="1800" dirty="0"/>
          </a:p>
        </p:txBody>
      </p:sp>
      <p:sp>
        <p:nvSpPr>
          <p:cNvPr id="14" name="Right Triangle 13"/>
          <p:cNvSpPr>
            <a:spLocks/>
          </p:cNvSpPr>
          <p:nvPr/>
        </p:nvSpPr>
        <p:spPr bwMode="auto">
          <a:xfrm>
            <a:off x="-8056" y="5791253"/>
            <a:ext cx="4536419" cy="1080868"/>
          </a:xfrm>
          <a:prstGeom prst="rtTriangle">
            <a:avLst/>
          </a:prstGeom>
          <a:blipFill>
            <a:blip r:embed="rId13"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sz="1800" dirty="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endParaRPr lang="en-US" dirty="0"/>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21A0D3E-38A5-4BC4-9CF2-F7453F4421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p:random/>
  </p:transition>
  <p:timing>
    <p:tnLst>
      <p:par>
        <p:cTn id="1" dur="indefinite" restart="never" nodeType="tmRoot"/>
      </p:par>
    </p:tnLst>
  </p:timing>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028" name="Rectangle 4"/>
          <p:cNvSpPr>
            <a:spLocks noChangeArrowheads="1"/>
          </p:cNvSpPr>
          <p:nvPr/>
        </p:nvSpPr>
        <p:spPr bwMode="auto">
          <a:xfrm>
            <a:off x="0" y="0"/>
            <a:ext cx="12192000" cy="304800"/>
          </a:xfrm>
          <a:prstGeom prst="rect">
            <a:avLst/>
          </a:prstGeom>
          <a:solidFill>
            <a:srgbClr val="CC0000"/>
          </a:solidFill>
          <a:ln w="9525">
            <a:solidFill>
              <a:srgbClr val="CC0000"/>
            </a:solidFill>
            <a:miter lim="800000"/>
            <a:headEnd/>
            <a:tailEnd/>
          </a:ln>
        </p:spPr>
        <p:txBody>
          <a:bodyPr wrap="none" anchor="ctr"/>
          <a:lstStyle/>
          <a:p>
            <a:endParaRPr lang="en-US" sz="1800" dirty="0">
              <a:solidFill>
                <a:srgbClr val="000000"/>
              </a:solidFill>
            </a:endParaRPr>
          </a:p>
        </p:txBody>
      </p:sp>
      <p:graphicFrame>
        <p:nvGraphicFramePr>
          <p:cNvPr id="1029" name="Object 5"/>
          <p:cNvGraphicFramePr>
            <a:graphicFrameLocks noChangeAspect="1"/>
          </p:cNvGraphicFramePr>
          <p:nvPr/>
        </p:nvGraphicFramePr>
        <p:xfrm>
          <a:off x="0" y="0"/>
          <a:ext cx="2404533" cy="279400"/>
        </p:xfrm>
        <a:graphic>
          <a:graphicData uri="http://schemas.openxmlformats.org/presentationml/2006/ole">
            <mc:AlternateContent xmlns:mc="http://schemas.openxmlformats.org/markup-compatibility/2006">
              <mc:Choice xmlns:v="urn:schemas-microsoft-com:vml" Requires="v">
                <p:oleObj spid="_x0000_s1293" name="Image" r:id="rId14" imgW="1803175" imgH="279365" progId="">
                  <p:embed/>
                </p:oleObj>
              </mc:Choice>
              <mc:Fallback>
                <p:oleObj name="Image" r:id="rId14" imgW="1803175" imgH="279365"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04533" cy="2794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1955105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ftr="0" dt="0"/>
  <p:txStyles>
    <p:titleStyle>
      <a:lvl1pPr algn="ctr" rtl="0" eaLnBrk="1" fontAlgn="base" hangingPunct="1">
        <a:spcBef>
          <a:spcPct val="0"/>
        </a:spcBef>
        <a:spcAft>
          <a:spcPct val="0"/>
        </a:spcAft>
        <a:defRPr sz="4000">
          <a:solidFill>
            <a:srgbClr val="CC0000"/>
          </a:solidFill>
          <a:latin typeface="+mj-lt"/>
          <a:ea typeface="+mj-ea"/>
          <a:cs typeface="+mj-cs"/>
        </a:defRPr>
      </a:lvl1pPr>
      <a:lvl2pPr algn="ctr" rtl="0" eaLnBrk="1" fontAlgn="base" hangingPunct="1">
        <a:spcBef>
          <a:spcPct val="0"/>
        </a:spcBef>
        <a:spcAft>
          <a:spcPct val="0"/>
        </a:spcAft>
        <a:defRPr sz="4000">
          <a:solidFill>
            <a:srgbClr val="CC0000"/>
          </a:solidFill>
          <a:latin typeface="Palatino Linotype" pitchFamily="18" charset="0"/>
          <a:cs typeface="Arial" charset="0"/>
        </a:defRPr>
      </a:lvl2pPr>
      <a:lvl3pPr algn="ctr" rtl="0" eaLnBrk="1" fontAlgn="base" hangingPunct="1">
        <a:spcBef>
          <a:spcPct val="0"/>
        </a:spcBef>
        <a:spcAft>
          <a:spcPct val="0"/>
        </a:spcAft>
        <a:defRPr sz="4000">
          <a:solidFill>
            <a:srgbClr val="CC0000"/>
          </a:solidFill>
          <a:latin typeface="Palatino Linotype" pitchFamily="18" charset="0"/>
          <a:cs typeface="Arial" charset="0"/>
        </a:defRPr>
      </a:lvl3pPr>
      <a:lvl4pPr algn="ctr" rtl="0" eaLnBrk="1" fontAlgn="base" hangingPunct="1">
        <a:spcBef>
          <a:spcPct val="0"/>
        </a:spcBef>
        <a:spcAft>
          <a:spcPct val="0"/>
        </a:spcAft>
        <a:defRPr sz="4000">
          <a:solidFill>
            <a:srgbClr val="CC0000"/>
          </a:solidFill>
          <a:latin typeface="Palatino Linotype" pitchFamily="18" charset="0"/>
          <a:cs typeface="Arial" charset="0"/>
        </a:defRPr>
      </a:lvl4pPr>
      <a:lvl5pPr algn="ctr" rtl="0" eaLnBrk="1" fontAlgn="base" hangingPunct="1">
        <a:spcBef>
          <a:spcPct val="0"/>
        </a:spcBef>
        <a:spcAft>
          <a:spcPct val="0"/>
        </a:spcAft>
        <a:defRPr sz="4000">
          <a:solidFill>
            <a:srgbClr val="CC0000"/>
          </a:solidFill>
          <a:latin typeface="Palatino Linotype" pitchFamily="18" charset="0"/>
          <a:cs typeface="Arial" charset="0"/>
        </a:defRPr>
      </a:lvl5pPr>
      <a:lvl6pPr marL="457200" algn="ctr" rtl="0" eaLnBrk="1" fontAlgn="base" hangingPunct="1">
        <a:spcBef>
          <a:spcPct val="0"/>
        </a:spcBef>
        <a:spcAft>
          <a:spcPct val="0"/>
        </a:spcAft>
        <a:defRPr sz="4000">
          <a:solidFill>
            <a:srgbClr val="CC0000"/>
          </a:solidFill>
          <a:latin typeface="Palatino Linotype" pitchFamily="18" charset="0"/>
          <a:cs typeface="Arial" charset="0"/>
        </a:defRPr>
      </a:lvl6pPr>
      <a:lvl7pPr marL="914400" algn="ctr" rtl="0" eaLnBrk="1" fontAlgn="base" hangingPunct="1">
        <a:spcBef>
          <a:spcPct val="0"/>
        </a:spcBef>
        <a:spcAft>
          <a:spcPct val="0"/>
        </a:spcAft>
        <a:defRPr sz="4000">
          <a:solidFill>
            <a:srgbClr val="CC0000"/>
          </a:solidFill>
          <a:latin typeface="Palatino Linotype" pitchFamily="18" charset="0"/>
          <a:cs typeface="Arial" charset="0"/>
        </a:defRPr>
      </a:lvl7pPr>
      <a:lvl8pPr marL="1371600" algn="ctr" rtl="0" eaLnBrk="1" fontAlgn="base" hangingPunct="1">
        <a:spcBef>
          <a:spcPct val="0"/>
        </a:spcBef>
        <a:spcAft>
          <a:spcPct val="0"/>
        </a:spcAft>
        <a:defRPr sz="4000">
          <a:solidFill>
            <a:srgbClr val="CC0000"/>
          </a:solidFill>
          <a:latin typeface="Palatino Linotype" pitchFamily="18" charset="0"/>
          <a:cs typeface="Arial" charset="0"/>
        </a:defRPr>
      </a:lvl8pPr>
      <a:lvl9pPr marL="1828800" algn="ctr" rtl="0" eaLnBrk="1" fontAlgn="base" hangingPunct="1">
        <a:spcBef>
          <a:spcPct val="0"/>
        </a:spcBef>
        <a:spcAft>
          <a:spcPct val="0"/>
        </a:spcAft>
        <a:defRPr sz="4000">
          <a:solidFill>
            <a:srgbClr val="CC0000"/>
          </a:solidFill>
          <a:latin typeface="Palatino Linotype" pitchFamily="18" charset="0"/>
          <a:cs typeface="Arial" charset="0"/>
        </a:defRPr>
      </a:lvl9pPr>
    </p:titleStyle>
    <p:bodyStyle>
      <a:lvl1pPr marL="461963" indent="-461963" algn="l" rtl="0" eaLnBrk="1" fontAlgn="base" hangingPunct="1">
        <a:spcBef>
          <a:spcPct val="20000"/>
        </a:spcBef>
        <a:spcAft>
          <a:spcPct val="0"/>
        </a:spcAft>
        <a:buClr>
          <a:srgbClr val="CC9900"/>
        </a:buClr>
        <a:buSzPct val="80000"/>
        <a:buFont typeface="Wingdings" pitchFamily="2" charset="2"/>
        <a:buChar char="q"/>
        <a:defRPr sz="3200">
          <a:solidFill>
            <a:schemeClr val="tx1"/>
          </a:solidFill>
          <a:latin typeface="Calibri" pitchFamily="34" charset="0"/>
          <a:ea typeface="+mn-ea"/>
          <a:cs typeface="Calibri" pitchFamily="34" charset="0"/>
        </a:defRPr>
      </a:lvl1pPr>
      <a:lvl2pPr marL="914400" indent="-457200" algn="l" rtl="0" eaLnBrk="1" fontAlgn="base" hangingPunct="1">
        <a:spcBef>
          <a:spcPct val="20000"/>
        </a:spcBef>
        <a:spcAft>
          <a:spcPct val="0"/>
        </a:spcAft>
        <a:buClr>
          <a:schemeClr val="accent2"/>
        </a:buClr>
        <a:buChar char="•"/>
        <a:defRPr sz="2800">
          <a:solidFill>
            <a:schemeClr val="tx1"/>
          </a:solidFill>
          <a:latin typeface="Calibri" pitchFamily="34" charset="0"/>
          <a:cs typeface="Calibri" pitchFamily="34" charset="0"/>
        </a:defRPr>
      </a:lvl2pPr>
      <a:lvl3pPr marL="1314450" indent="-285750" algn="l" rtl="0" eaLnBrk="1" fontAlgn="base" hangingPunct="1">
        <a:spcBef>
          <a:spcPct val="20000"/>
        </a:spcBef>
        <a:spcAft>
          <a:spcPct val="0"/>
        </a:spcAft>
        <a:buClr>
          <a:srgbClr val="339933"/>
        </a:buClr>
        <a:buFont typeface="Wingdings" pitchFamily="2" charset="2"/>
        <a:buChar char="ü"/>
        <a:defRPr sz="2400">
          <a:solidFill>
            <a:schemeClr val="tx1"/>
          </a:solidFill>
          <a:latin typeface="Calibri" pitchFamily="34" charset="0"/>
          <a:cs typeface="Calibri" pitchFamily="34" charset="0"/>
        </a:defRPr>
      </a:lvl3pPr>
      <a:lvl4pPr marL="1657350" indent="-228600" algn="l" rtl="0" eaLnBrk="1" fontAlgn="base" hangingPunct="1">
        <a:spcBef>
          <a:spcPct val="20000"/>
        </a:spcBef>
        <a:spcAft>
          <a:spcPct val="0"/>
        </a:spcAft>
        <a:buChar char="–"/>
        <a:defRPr sz="2000">
          <a:solidFill>
            <a:schemeClr val="tx1"/>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1"/>
            <a:ext cx="109728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096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vl1pPr>
          </a:lstStyle>
          <a:p>
            <a:pPr eaLnBrk="1" hangingPunct="1">
              <a:defRPr/>
            </a:pPr>
            <a:fld id="{99E03880-A953-478C-A518-C0B52B40D868}" type="slidenum">
              <a:rPr lang="en-US">
                <a:solidFill>
                  <a:srgbClr val="000000"/>
                </a:solidFill>
                <a:latin typeface="Arial" charset="0"/>
              </a:rPr>
              <a:pPr eaLnBrk="1" hangingPunct="1">
                <a:defRPr/>
              </a:pPr>
              <a:t>‹#›</a:t>
            </a:fld>
            <a:endParaRPr lang="en-US"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Black" pitchFamily="34" charset="0"/>
        </a:defRPr>
      </a:lvl2pPr>
      <a:lvl3pPr algn="l" rtl="0" eaLnBrk="1" fontAlgn="base" hangingPunct="1">
        <a:spcBef>
          <a:spcPct val="0"/>
        </a:spcBef>
        <a:spcAft>
          <a:spcPct val="0"/>
        </a:spcAft>
        <a:defRPr sz="3600">
          <a:solidFill>
            <a:schemeClr val="bg1"/>
          </a:solidFill>
          <a:latin typeface="Arial Black" pitchFamily="34" charset="0"/>
        </a:defRPr>
      </a:lvl3pPr>
      <a:lvl4pPr algn="l" rtl="0" eaLnBrk="1" fontAlgn="base" hangingPunct="1">
        <a:spcBef>
          <a:spcPct val="0"/>
        </a:spcBef>
        <a:spcAft>
          <a:spcPct val="0"/>
        </a:spcAft>
        <a:defRPr sz="3600">
          <a:solidFill>
            <a:schemeClr val="bg1"/>
          </a:solidFill>
          <a:latin typeface="Arial Black" pitchFamily="34" charset="0"/>
        </a:defRPr>
      </a:lvl4pPr>
      <a:lvl5pPr algn="l" rtl="0" eaLnBrk="1" fontAlgn="base" hangingPunct="1">
        <a:spcBef>
          <a:spcPct val="0"/>
        </a:spcBef>
        <a:spcAft>
          <a:spcPct val="0"/>
        </a:spcAft>
        <a:defRPr sz="3600">
          <a:solidFill>
            <a:schemeClr val="bg1"/>
          </a:solidFill>
          <a:latin typeface="Arial Black" pitchFamily="34" charset="0"/>
        </a:defRPr>
      </a:lvl5pPr>
      <a:lvl6pPr marL="457200" algn="l" rtl="0" eaLnBrk="1" fontAlgn="base" hangingPunct="1">
        <a:spcBef>
          <a:spcPct val="0"/>
        </a:spcBef>
        <a:spcAft>
          <a:spcPct val="0"/>
        </a:spcAft>
        <a:defRPr sz="3600">
          <a:solidFill>
            <a:schemeClr val="bg1"/>
          </a:solidFill>
          <a:latin typeface="Arial Black" pitchFamily="34" charset="0"/>
        </a:defRPr>
      </a:lvl6pPr>
      <a:lvl7pPr marL="914400" algn="l" rtl="0" eaLnBrk="1" fontAlgn="base" hangingPunct="1">
        <a:spcBef>
          <a:spcPct val="0"/>
        </a:spcBef>
        <a:spcAft>
          <a:spcPct val="0"/>
        </a:spcAft>
        <a:defRPr sz="3600">
          <a:solidFill>
            <a:schemeClr val="bg1"/>
          </a:solidFill>
          <a:latin typeface="Arial Black" pitchFamily="34" charset="0"/>
        </a:defRPr>
      </a:lvl7pPr>
      <a:lvl8pPr marL="1371600" algn="l" rtl="0" eaLnBrk="1" fontAlgn="base" hangingPunct="1">
        <a:spcBef>
          <a:spcPct val="0"/>
        </a:spcBef>
        <a:spcAft>
          <a:spcPct val="0"/>
        </a:spcAft>
        <a:defRPr sz="3600">
          <a:solidFill>
            <a:schemeClr val="bg1"/>
          </a:solidFill>
          <a:latin typeface="Arial Black" pitchFamily="34" charset="0"/>
        </a:defRPr>
      </a:lvl8pPr>
      <a:lvl9pPr marL="1828800" algn="l" rtl="0" eaLnBrk="1" fontAlgn="base" hangingPunct="1">
        <a:spcBef>
          <a:spcPct val="0"/>
        </a:spcBef>
        <a:spcAft>
          <a:spcPct val="0"/>
        </a:spcAft>
        <a:defRPr sz="3600">
          <a:solidFill>
            <a:schemeClr val="bg1"/>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1"/>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8" name="Rectangle 1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dirty="0">
              <a:solidFill>
                <a:srgbClr val="FFFFFF"/>
              </a:solidFill>
            </a:endParaRPr>
          </a:p>
        </p:txBody>
      </p:sp>
      <p:sp>
        <p:nvSpPr>
          <p:cNvPr id="80909" name="Rectangle 13"/>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en-US" dirty="0">
              <a:solidFill>
                <a:srgbClr val="FFFFFF"/>
              </a:solidFill>
            </a:endParaRPr>
          </a:p>
        </p:txBody>
      </p:sp>
      <p:sp>
        <p:nvSpPr>
          <p:cNvPr id="80910" name="Rectangle 14"/>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pPr>
              <a:defRPr/>
            </a:pPr>
            <a:fld id="{D47BD807-ED93-426B-9858-E23723E763A6}" type="slidenum">
              <a:rPr lang="en-US">
                <a:solidFill>
                  <a:srgbClr val="FFFFFF"/>
                </a:solidFill>
              </a:rPr>
              <a:pPr>
                <a:defRPr/>
              </a:pPr>
              <a:t>‹#›</a:t>
            </a:fld>
            <a:endParaRPr lang="en-US" dirty="0">
              <a:solidFill>
                <a:srgbClr val="FFFFFF"/>
              </a:solidFill>
            </a:endParaRPr>
          </a:p>
        </p:txBody>
      </p:sp>
      <p:sp>
        <p:nvSpPr>
          <p:cNvPr id="80911" name="Rectangle 15"/>
          <p:cNvSpPr>
            <a:spLocks noChangeArrowheads="1"/>
          </p:cNvSpPr>
          <p:nvPr/>
        </p:nvSpPr>
        <p:spPr bwMode="auto">
          <a:xfrm>
            <a:off x="203200" y="6324600"/>
            <a:ext cx="6096000" cy="3810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800" dirty="0">
              <a:solidFill>
                <a:srgbClr val="FFFFFF"/>
              </a:solidFill>
            </a:endParaRPr>
          </a:p>
        </p:txBody>
      </p:sp>
      <p:pic>
        <p:nvPicPr>
          <p:cNvPr id="1032" name="Picture 21" descr="PPT_background"/>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
        <p:nvSpPr>
          <p:cNvPr id="6" name="TextBox 5"/>
          <p:cNvSpPr txBox="1"/>
          <p:nvPr/>
        </p:nvSpPr>
        <p:spPr>
          <a:xfrm>
            <a:off x="7924800" y="6096001"/>
            <a:ext cx="2743200" cy="276225"/>
          </a:xfrm>
          <a:prstGeom prst="rect">
            <a:avLst/>
          </a:prstGeom>
          <a:noFill/>
        </p:spPr>
        <p:txBody>
          <a:bodyPr>
            <a:spAutoFit/>
          </a:bodyPr>
          <a:lstStyle/>
          <a:p>
            <a:pPr defTabSz="457200" eaLnBrk="1" hangingPunct="1">
              <a:defRPr/>
            </a:pPr>
            <a:r>
              <a:rPr lang="en-US" sz="1200" dirty="0">
                <a:solidFill>
                  <a:srgbClr val="FFFFFF"/>
                </a:solidFill>
                <a:latin typeface="Arial" charset="0"/>
                <a:ea typeface="ＭＳ Ｐゴシック" pitchFamily="-112" charset="-128"/>
              </a:rPr>
              <a:t>AMERICA RIDES ON US</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advTm="4000">
    <p:random/>
  </p:transition>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1"/>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8" name="Rectangle 1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dirty="0"/>
          </a:p>
        </p:txBody>
      </p:sp>
      <p:sp>
        <p:nvSpPr>
          <p:cNvPr id="80909" name="Rectangle 13"/>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endParaRPr lang="en-US" dirty="0"/>
          </a:p>
        </p:txBody>
      </p:sp>
      <p:sp>
        <p:nvSpPr>
          <p:cNvPr id="80910" name="Rectangle 14"/>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521A0D3E-38A5-4BC4-9CF2-F7453F4421D7}" type="slidenum">
              <a:rPr lang="en-US" smtClean="0"/>
              <a:pPr/>
              <a:t>‹#›</a:t>
            </a:fld>
            <a:endParaRPr lang="en-US" dirty="0"/>
          </a:p>
        </p:txBody>
      </p:sp>
      <p:sp>
        <p:nvSpPr>
          <p:cNvPr id="80911" name="Rectangle 15"/>
          <p:cNvSpPr>
            <a:spLocks noChangeArrowheads="1"/>
          </p:cNvSpPr>
          <p:nvPr/>
        </p:nvSpPr>
        <p:spPr bwMode="auto">
          <a:xfrm>
            <a:off x="203200" y="6324600"/>
            <a:ext cx="6096000" cy="3810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800" dirty="0"/>
          </a:p>
        </p:txBody>
      </p:sp>
      <p:pic>
        <p:nvPicPr>
          <p:cNvPr id="1032" name="Picture 21" descr="PPT_background"/>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
        <p:nvSpPr>
          <p:cNvPr id="6" name="TextBox 5"/>
          <p:cNvSpPr txBox="1"/>
          <p:nvPr/>
        </p:nvSpPr>
        <p:spPr>
          <a:xfrm>
            <a:off x="7924800" y="6096001"/>
            <a:ext cx="2743200" cy="276225"/>
          </a:xfrm>
          <a:prstGeom prst="rect">
            <a:avLst/>
          </a:prstGeom>
          <a:noFill/>
        </p:spPr>
        <p:txBody>
          <a:bodyPr>
            <a:spAutoFit/>
          </a:bodyPr>
          <a:lstStyle/>
          <a:p>
            <a:pPr defTabSz="457200" eaLnBrk="1" hangingPunct="1">
              <a:defRPr/>
            </a:pPr>
            <a:r>
              <a:rPr lang="en-US" sz="1200" dirty="0">
                <a:latin typeface="Arial" charset="0"/>
                <a:ea typeface="ＭＳ Ｐゴシック" pitchFamily="-112" charset="-128"/>
              </a:rPr>
              <a:t>AMERICA RIDES ON US</a:t>
            </a: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random/>
  </p:transition>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1"/>
            <a:ext cx="109728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096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vl1pPr>
          </a:lstStyle>
          <a:p>
            <a:pPr eaLnBrk="1" hangingPunct="1">
              <a:defRPr/>
            </a:pPr>
            <a:fld id="{99E03880-A953-478C-A518-C0B52B40D868}" type="slidenum">
              <a:rPr lang="en-US">
                <a:solidFill>
                  <a:srgbClr val="000000"/>
                </a:solidFill>
                <a:latin typeface="Arial" charset="0"/>
              </a:rPr>
              <a:pPr eaLnBrk="1" hangingPunct="1">
                <a:defRPr/>
              </a:pPr>
              <a:t>‹#›</a:t>
            </a:fld>
            <a:endParaRPr lang="en-US"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Black" pitchFamily="34" charset="0"/>
        </a:defRPr>
      </a:lvl2pPr>
      <a:lvl3pPr algn="l" rtl="0" eaLnBrk="1" fontAlgn="base" hangingPunct="1">
        <a:spcBef>
          <a:spcPct val="0"/>
        </a:spcBef>
        <a:spcAft>
          <a:spcPct val="0"/>
        </a:spcAft>
        <a:defRPr sz="3600">
          <a:solidFill>
            <a:schemeClr val="bg1"/>
          </a:solidFill>
          <a:latin typeface="Arial Black" pitchFamily="34" charset="0"/>
        </a:defRPr>
      </a:lvl3pPr>
      <a:lvl4pPr algn="l" rtl="0" eaLnBrk="1" fontAlgn="base" hangingPunct="1">
        <a:spcBef>
          <a:spcPct val="0"/>
        </a:spcBef>
        <a:spcAft>
          <a:spcPct val="0"/>
        </a:spcAft>
        <a:defRPr sz="3600">
          <a:solidFill>
            <a:schemeClr val="bg1"/>
          </a:solidFill>
          <a:latin typeface="Arial Black" pitchFamily="34" charset="0"/>
        </a:defRPr>
      </a:lvl4pPr>
      <a:lvl5pPr algn="l" rtl="0" eaLnBrk="1" fontAlgn="base" hangingPunct="1">
        <a:spcBef>
          <a:spcPct val="0"/>
        </a:spcBef>
        <a:spcAft>
          <a:spcPct val="0"/>
        </a:spcAft>
        <a:defRPr sz="3600">
          <a:solidFill>
            <a:schemeClr val="bg1"/>
          </a:solidFill>
          <a:latin typeface="Arial Black" pitchFamily="34" charset="0"/>
        </a:defRPr>
      </a:lvl5pPr>
      <a:lvl6pPr marL="457200" algn="l" rtl="0" eaLnBrk="1" fontAlgn="base" hangingPunct="1">
        <a:spcBef>
          <a:spcPct val="0"/>
        </a:spcBef>
        <a:spcAft>
          <a:spcPct val="0"/>
        </a:spcAft>
        <a:defRPr sz="3600">
          <a:solidFill>
            <a:schemeClr val="bg1"/>
          </a:solidFill>
          <a:latin typeface="Arial Black" pitchFamily="34" charset="0"/>
        </a:defRPr>
      </a:lvl6pPr>
      <a:lvl7pPr marL="914400" algn="l" rtl="0" eaLnBrk="1" fontAlgn="base" hangingPunct="1">
        <a:spcBef>
          <a:spcPct val="0"/>
        </a:spcBef>
        <a:spcAft>
          <a:spcPct val="0"/>
        </a:spcAft>
        <a:defRPr sz="3600">
          <a:solidFill>
            <a:schemeClr val="bg1"/>
          </a:solidFill>
          <a:latin typeface="Arial Black" pitchFamily="34" charset="0"/>
        </a:defRPr>
      </a:lvl7pPr>
      <a:lvl8pPr marL="1371600" algn="l" rtl="0" eaLnBrk="1" fontAlgn="base" hangingPunct="1">
        <a:spcBef>
          <a:spcPct val="0"/>
        </a:spcBef>
        <a:spcAft>
          <a:spcPct val="0"/>
        </a:spcAft>
        <a:defRPr sz="3600">
          <a:solidFill>
            <a:schemeClr val="bg1"/>
          </a:solidFill>
          <a:latin typeface="Arial Black" pitchFamily="34" charset="0"/>
        </a:defRPr>
      </a:lvl8pPr>
      <a:lvl9pPr marL="1828800" algn="l" rtl="0" eaLnBrk="1" fontAlgn="base" hangingPunct="1">
        <a:spcBef>
          <a:spcPct val="0"/>
        </a:spcBef>
        <a:spcAft>
          <a:spcPct val="0"/>
        </a:spcAft>
        <a:defRPr sz="3600">
          <a:solidFill>
            <a:schemeClr val="bg1"/>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1"/>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8" name="Rectangle 1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dirty="0">
              <a:solidFill>
                <a:srgbClr val="FFFFFF"/>
              </a:solidFill>
            </a:endParaRPr>
          </a:p>
        </p:txBody>
      </p:sp>
      <p:sp>
        <p:nvSpPr>
          <p:cNvPr id="80909" name="Rectangle 13"/>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en-US" dirty="0">
              <a:solidFill>
                <a:srgbClr val="FFFFFF"/>
              </a:solidFill>
            </a:endParaRPr>
          </a:p>
        </p:txBody>
      </p:sp>
      <p:sp>
        <p:nvSpPr>
          <p:cNvPr id="80910" name="Rectangle 14"/>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pPr>
              <a:defRPr/>
            </a:pPr>
            <a:fld id="{D47BD807-ED93-426B-9858-E23723E763A6}" type="slidenum">
              <a:rPr lang="en-US">
                <a:solidFill>
                  <a:srgbClr val="FFFFFF"/>
                </a:solidFill>
              </a:rPr>
              <a:pPr>
                <a:defRPr/>
              </a:pPr>
              <a:t>‹#›</a:t>
            </a:fld>
            <a:endParaRPr lang="en-US" dirty="0">
              <a:solidFill>
                <a:srgbClr val="FFFFFF"/>
              </a:solidFill>
            </a:endParaRPr>
          </a:p>
        </p:txBody>
      </p:sp>
      <p:sp>
        <p:nvSpPr>
          <p:cNvPr id="80911" name="Rectangle 15"/>
          <p:cNvSpPr>
            <a:spLocks noChangeArrowheads="1"/>
          </p:cNvSpPr>
          <p:nvPr/>
        </p:nvSpPr>
        <p:spPr bwMode="auto">
          <a:xfrm>
            <a:off x="203200" y="6324600"/>
            <a:ext cx="6096000" cy="3810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800" dirty="0">
              <a:solidFill>
                <a:srgbClr val="FFFFFF"/>
              </a:solidFill>
            </a:endParaRPr>
          </a:p>
        </p:txBody>
      </p:sp>
      <p:pic>
        <p:nvPicPr>
          <p:cNvPr id="1032" name="Picture 21" descr="PPT_background"/>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
        <p:nvSpPr>
          <p:cNvPr id="6" name="TextBox 5"/>
          <p:cNvSpPr txBox="1"/>
          <p:nvPr/>
        </p:nvSpPr>
        <p:spPr>
          <a:xfrm>
            <a:off x="7924800" y="6096001"/>
            <a:ext cx="2743200" cy="276225"/>
          </a:xfrm>
          <a:prstGeom prst="rect">
            <a:avLst/>
          </a:prstGeom>
          <a:noFill/>
        </p:spPr>
        <p:txBody>
          <a:bodyPr>
            <a:spAutoFit/>
          </a:bodyPr>
          <a:lstStyle/>
          <a:p>
            <a:pPr defTabSz="457200" eaLnBrk="1" hangingPunct="1">
              <a:defRPr/>
            </a:pPr>
            <a:r>
              <a:rPr lang="en-US" sz="1200" dirty="0">
                <a:solidFill>
                  <a:srgbClr val="FFFFFF"/>
                </a:solidFill>
                <a:latin typeface="Arial" charset="0"/>
                <a:ea typeface="ＭＳ Ｐゴシック" pitchFamily="-112" charset="-128"/>
              </a:rPr>
              <a:t>AMERICA RIDES ON US</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advTm="4000">
    <p:random/>
  </p:transition>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1"/>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8" name="Rectangle 1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dirty="0"/>
          </a:p>
        </p:txBody>
      </p:sp>
      <p:sp>
        <p:nvSpPr>
          <p:cNvPr id="80909" name="Rectangle 13"/>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endParaRPr lang="en-US" dirty="0"/>
          </a:p>
        </p:txBody>
      </p:sp>
      <p:sp>
        <p:nvSpPr>
          <p:cNvPr id="80910" name="Rectangle 14"/>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521A0D3E-38A5-4BC4-9CF2-F7453F4421D7}" type="slidenum">
              <a:rPr lang="en-US" smtClean="0"/>
              <a:pPr/>
              <a:t>‹#›</a:t>
            </a:fld>
            <a:endParaRPr lang="en-US" dirty="0"/>
          </a:p>
        </p:txBody>
      </p:sp>
      <p:sp>
        <p:nvSpPr>
          <p:cNvPr id="80911" name="Rectangle 15"/>
          <p:cNvSpPr>
            <a:spLocks noChangeArrowheads="1"/>
          </p:cNvSpPr>
          <p:nvPr/>
        </p:nvSpPr>
        <p:spPr bwMode="auto">
          <a:xfrm>
            <a:off x="203200" y="6324600"/>
            <a:ext cx="6096000" cy="3810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800" dirty="0"/>
          </a:p>
        </p:txBody>
      </p:sp>
      <p:pic>
        <p:nvPicPr>
          <p:cNvPr id="1032" name="Picture 21" descr="PPT_background"/>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
        <p:nvSpPr>
          <p:cNvPr id="6" name="TextBox 5"/>
          <p:cNvSpPr txBox="1"/>
          <p:nvPr/>
        </p:nvSpPr>
        <p:spPr>
          <a:xfrm>
            <a:off x="7924800" y="6096001"/>
            <a:ext cx="2743200" cy="276225"/>
          </a:xfrm>
          <a:prstGeom prst="rect">
            <a:avLst/>
          </a:prstGeom>
          <a:noFill/>
        </p:spPr>
        <p:txBody>
          <a:bodyPr>
            <a:spAutoFit/>
          </a:bodyPr>
          <a:lstStyle/>
          <a:p>
            <a:pPr defTabSz="457200" eaLnBrk="1" hangingPunct="1">
              <a:defRPr/>
            </a:pPr>
            <a:r>
              <a:rPr lang="en-US" sz="1200" dirty="0">
                <a:latin typeface="Arial" charset="0"/>
                <a:ea typeface="ＭＳ Ｐゴシック" pitchFamily="-112" charset="-128"/>
              </a:rPr>
              <a:t>AMERICA RIDES ON US</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random/>
  </p:transition>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1"/>
            <a:ext cx="109728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096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vl1pPr>
          </a:lstStyle>
          <a:p>
            <a:pPr eaLnBrk="1" hangingPunct="1">
              <a:defRPr/>
            </a:pPr>
            <a:fld id="{99E03880-A953-478C-A518-C0B52B40D868}" type="slidenum">
              <a:rPr lang="en-US">
                <a:solidFill>
                  <a:srgbClr val="000000"/>
                </a:solidFill>
                <a:latin typeface="Arial" charset="0"/>
              </a:rPr>
              <a:pPr eaLnBrk="1" hangingPunct="1">
                <a:defRPr/>
              </a:pPr>
              <a:t>‹#›</a:t>
            </a:fld>
            <a:endParaRPr lang="en-US"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hf hdr="0" ftr="0" dt="0"/>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Black" pitchFamily="34" charset="0"/>
        </a:defRPr>
      </a:lvl2pPr>
      <a:lvl3pPr algn="l" rtl="0" eaLnBrk="1" fontAlgn="base" hangingPunct="1">
        <a:spcBef>
          <a:spcPct val="0"/>
        </a:spcBef>
        <a:spcAft>
          <a:spcPct val="0"/>
        </a:spcAft>
        <a:defRPr sz="3600">
          <a:solidFill>
            <a:schemeClr val="bg1"/>
          </a:solidFill>
          <a:latin typeface="Arial Black" pitchFamily="34" charset="0"/>
        </a:defRPr>
      </a:lvl3pPr>
      <a:lvl4pPr algn="l" rtl="0" eaLnBrk="1" fontAlgn="base" hangingPunct="1">
        <a:spcBef>
          <a:spcPct val="0"/>
        </a:spcBef>
        <a:spcAft>
          <a:spcPct val="0"/>
        </a:spcAft>
        <a:defRPr sz="3600">
          <a:solidFill>
            <a:schemeClr val="bg1"/>
          </a:solidFill>
          <a:latin typeface="Arial Black" pitchFamily="34" charset="0"/>
        </a:defRPr>
      </a:lvl4pPr>
      <a:lvl5pPr algn="l" rtl="0" eaLnBrk="1" fontAlgn="base" hangingPunct="1">
        <a:spcBef>
          <a:spcPct val="0"/>
        </a:spcBef>
        <a:spcAft>
          <a:spcPct val="0"/>
        </a:spcAft>
        <a:defRPr sz="3600">
          <a:solidFill>
            <a:schemeClr val="bg1"/>
          </a:solidFill>
          <a:latin typeface="Arial Black" pitchFamily="34" charset="0"/>
        </a:defRPr>
      </a:lvl5pPr>
      <a:lvl6pPr marL="457200" algn="l" rtl="0" eaLnBrk="1" fontAlgn="base" hangingPunct="1">
        <a:spcBef>
          <a:spcPct val="0"/>
        </a:spcBef>
        <a:spcAft>
          <a:spcPct val="0"/>
        </a:spcAft>
        <a:defRPr sz="3600">
          <a:solidFill>
            <a:schemeClr val="bg1"/>
          </a:solidFill>
          <a:latin typeface="Arial Black" pitchFamily="34" charset="0"/>
        </a:defRPr>
      </a:lvl6pPr>
      <a:lvl7pPr marL="914400" algn="l" rtl="0" eaLnBrk="1" fontAlgn="base" hangingPunct="1">
        <a:spcBef>
          <a:spcPct val="0"/>
        </a:spcBef>
        <a:spcAft>
          <a:spcPct val="0"/>
        </a:spcAft>
        <a:defRPr sz="3600">
          <a:solidFill>
            <a:schemeClr val="bg1"/>
          </a:solidFill>
          <a:latin typeface="Arial Black" pitchFamily="34" charset="0"/>
        </a:defRPr>
      </a:lvl7pPr>
      <a:lvl8pPr marL="1371600" algn="l" rtl="0" eaLnBrk="1" fontAlgn="base" hangingPunct="1">
        <a:spcBef>
          <a:spcPct val="0"/>
        </a:spcBef>
        <a:spcAft>
          <a:spcPct val="0"/>
        </a:spcAft>
        <a:defRPr sz="3600">
          <a:solidFill>
            <a:schemeClr val="bg1"/>
          </a:solidFill>
          <a:latin typeface="Arial Black" pitchFamily="34" charset="0"/>
        </a:defRPr>
      </a:lvl8pPr>
      <a:lvl9pPr marL="1828800" algn="l" rtl="0" eaLnBrk="1" fontAlgn="base" hangingPunct="1">
        <a:spcBef>
          <a:spcPct val="0"/>
        </a:spcBef>
        <a:spcAft>
          <a:spcPct val="0"/>
        </a:spcAft>
        <a:defRPr sz="3600">
          <a:solidFill>
            <a:schemeClr val="bg1"/>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1"/>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8" name="Rectangle 12"/>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dirty="0">
              <a:solidFill>
                <a:srgbClr val="FFFFFF"/>
              </a:solidFill>
            </a:endParaRPr>
          </a:p>
        </p:txBody>
      </p:sp>
      <p:sp>
        <p:nvSpPr>
          <p:cNvPr id="80909" name="Rectangle 13"/>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en-US" dirty="0">
              <a:solidFill>
                <a:srgbClr val="FFFFFF"/>
              </a:solidFill>
            </a:endParaRPr>
          </a:p>
        </p:txBody>
      </p:sp>
      <p:sp>
        <p:nvSpPr>
          <p:cNvPr id="80910" name="Rectangle 14"/>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pPr>
              <a:defRPr/>
            </a:pPr>
            <a:fld id="{D47BD807-ED93-426B-9858-E23723E763A6}" type="slidenum">
              <a:rPr lang="en-US">
                <a:solidFill>
                  <a:srgbClr val="FFFFFF"/>
                </a:solidFill>
              </a:rPr>
              <a:pPr>
                <a:defRPr/>
              </a:pPr>
              <a:t>‹#›</a:t>
            </a:fld>
            <a:endParaRPr lang="en-US" dirty="0">
              <a:solidFill>
                <a:srgbClr val="FFFFFF"/>
              </a:solidFill>
            </a:endParaRPr>
          </a:p>
        </p:txBody>
      </p:sp>
      <p:sp>
        <p:nvSpPr>
          <p:cNvPr id="80911" name="Rectangle 15"/>
          <p:cNvSpPr>
            <a:spLocks noChangeArrowheads="1"/>
          </p:cNvSpPr>
          <p:nvPr/>
        </p:nvSpPr>
        <p:spPr bwMode="auto">
          <a:xfrm>
            <a:off x="203200" y="6324600"/>
            <a:ext cx="6096000" cy="3810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800" dirty="0">
              <a:solidFill>
                <a:srgbClr val="FFFFFF"/>
              </a:solidFill>
            </a:endParaRPr>
          </a:p>
        </p:txBody>
      </p:sp>
      <p:pic>
        <p:nvPicPr>
          <p:cNvPr id="1032" name="Picture 21" descr="PPT_background"/>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
        <p:nvSpPr>
          <p:cNvPr id="6" name="TextBox 5"/>
          <p:cNvSpPr txBox="1"/>
          <p:nvPr/>
        </p:nvSpPr>
        <p:spPr>
          <a:xfrm>
            <a:off x="7924800" y="6096001"/>
            <a:ext cx="2743200" cy="276225"/>
          </a:xfrm>
          <a:prstGeom prst="rect">
            <a:avLst/>
          </a:prstGeom>
          <a:noFill/>
        </p:spPr>
        <p:txBody>
          <a:bodyPr>
            <a:spAutoFit/>
          </a:bodyPr>
          <a:lstStyle/>
          <a:p>
            <a:pPr defTabSz="457200" eaLnBrk="1" hangingPunct="1">
              <a:defRPr/>
            </a:pPr>
            <a:r>
              <a:rPr lang="en-US" sz="1200" dirty="0">
                <a:solidFill>
                  <a:srgbClr val="FFFFFF"/>
                </a:solidFill>
                <a:latin typeface="Arial" charset="0"/>
                <a:ea typeface="ＭＳ Ｐゴシック" pitchFamily="-112" charset="-128"/>
              </a:rPr>
              <a:t>AMERICA RIDES ON US</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advTm="4000">
    <p:random/>
  </p:transition>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15.xml"/><Relationship Id="rId6" Type="http://schemas.openxmlformats.org/officeDocument/2006/relationships/image" Target="../media/image9.wmf"/><Relationship Id="rId5" Type="http://schemas.openxmlformats.org/officeDocument/2006/relationships/image" Target="../media/image8.tiff"/><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hyperlink" Target="http://3.bp.blogspot.com/-9y0ToVowowo/UawtJ0hav3I/AAAAAAAABzw/JXgwciBSJ3s/s1600/1.jpg" TargetMode="External"/><Relationship Id="rId2" Type="http://schemas.openxmlformats.org/officeDocument/2006/relationships/notesSlide" Target="../notesSlides/notesSlide9.xml"/><Relationship Id="rId1" Type="http://schemas.openxmlformats.org/officeDocument/2006/relationships/slideLayout" Target="../slideLayouts/slideLayout110.xml"/><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1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1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9.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15.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10.xml"/><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10.xml"/><Relationship Id="rId5" Type="http://schemas.openxmlformats.org/officeDocument/2006/relationships/image" Target="../media/image33.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5.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1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5.xml"/><Relationship Id="rId5" Type="http://schemas.openxmlformats.org/officeDocument/2006/relationships/image" Target="../media/image16.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397000" y="99878"/>
            <a:ext cx="9144000" cy="1144588"/>
          </a:xfrm>
          <a:prstGeom prst="rect">
            <a:avLst/>
          </a:prstGeom>
        </p:spPr>
        <p:txBody>
          <a:bodyPr>
            <a:normAutofit fontScale="90000"/>
          </a:bodyPr>
          <a:lstStyle/>
          <a:p>
            <a:pPr algn="ctr"/>
            <a:r>
              <a:rPr lang="en-US" dirty="0" smtClean="0"/>
              <a:t>Tack Coat Implementation &amp; Success</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95600" y="1965806"/>
            <a:ext cx="6858000" cy="3857010"/>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5943600"/>
            <a:ext cx="874986" cy="822960"/>
          </a:xfrm>
          <a:prstGeom prst="rect">
            <a:avLst/>
          </a:prstGeom>
        </p:spPr>
      </p:pic>
      <p:pic>
        <p:nvPicPr>
          <p:cNvPr id="1028" name="Picture 4" descr="C:\Users\jason.dietz\AppData\Local\Microsoft\Windows\Temporary Internet Files\Low\Content.IE5\MZWLU0R6\FHWA-black-horizontal[1].tif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6019800"/>
            <a:ext cx="1905000" cy="7547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C logo_CMYK.eps.e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6019800"/>
            <a:ext cx="1569312" cy="5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AD03CDB5-2EAA-4B0F-86CD-8FF4249B83C1}" type="slidenum">
              <a:rPr lang="en-US" smtClean="0">
                <a:solidFill>
                  <a:srgbClr val="FFFFFF"/>
                </a:solidFill>
              </a:rPr>
              <a:pPr>
                <a:defRPr/>
              </a:pPr>
              <a:t>1</a:t>
            </a:fld>
            <a:endParaRPr 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1759745"/>
            <a:ext cx="9959976" cy="4648200"/>
          </a:xfrm>
        </p:spPr>
        <p:txBody>
          <a:bodyPr>
            <a:normAutofit/>
          </a:bodyPr>
          <a:lstStyle/>
          <a:p>
            <a:pPr>
              <a:spcBef>
                <a:spcPts val="600"/>
              </a:spcBef>
            </a:pPr>
            <a:r>
              <a:rPr lang="en-US" sz="3200" b="1" dirty="0" smtClean="0"/>
              <a:t>Promote </a:t>
            </a:r>
            <a:r>
              <a:rPr lang="en-US" sz="3200" b="1" dirty="0"/>
              <a:t>the bond between pavement </a:t>
            </a:r>
            <a:r>
              <a:rPr lang="en-US" sz="3200" b="1" dirty="0" smtClean="0"/>
              <a:t>layers</a:t>
            </a:r>
          </a:p>
          <a:p>
            <a:pPr>
              <a:spcBef>
                <a:spcPts val="600"/>
              </a:spcBef>
            </a:pPr>
            <a:r>
              <a:rPr lang="en-US" sz="3200" b="1" dirty="0" smtClean="0"/>
              <a:t>To </a:t>
            </a:r>
            <a:r>
              <a:rPr lang="en-US" sz="3200" b="1" dirty="0"/>
              <a:t>prevent slippage between pavement </a:t>
            </a:r>
            <a:r>
              <a:rPr lang="en-US" sz="3200" b="1" dirty="0" smtClean="0"/>
              <a:t>layers</a:t>
            </a:r>
          </a:p>
          <a:p>
            <a:pPr>
              <a:spcBef>
                <a:spcPts val="600"/>
              </a:spcBef>
            </a:pPr>
            <a:r>
              <a:rPr lang="en-US" sz="3200" b="1" dirty="0" smtClean="0"/>
              <a:t>Vital for structural performance</a:t>
            </a:r>
          </a:p>
          <a:p>
            <a:pPr>
              <a:spcBef>
                <a:spcPts val="600"/>
              </a:spcBef>
            </a:pPr>
            <a:r>
              <a:rPr lang="en-US" sz="3200" b="1" dirty="0" smtClean="0"/>
              <a:t>Achieve </a:t>
            </a:r>
            <a:r>
              <a:rPr lang="en-US" sz="3200" b="1" dirty="0"/>
              <a:t>optimum </a:t>
            </a:r>
            <a:r>
              <a:rPr lang="en-US" sz="3200" b="1" dirty="0" smtClean="0"/>
              <a:t>density</a:t>
            </a:r>
          </a:p>
          <a:p>
            <a:pPr>
              <a:spcBef>
                <a:spcPts val="600"/>
              </a:spcBef>
            </a:pPr>
            <a:r>
              <a:rPr lang="en-US" sz="3200" b="1" dirty="0" smtClean="0"/>
              <a:t>Prevent rutting</a:t>
            </a:r>
            <a:endParaRPr lang="en-US" sz="3200" b="1" dirty="0"/>
          </a:p>
        </p:txBody>
      </p:sp>
      <p:sp>
        <p:nvSpPr>
          <p:cNvPr id="3" name="Title 2"/>
          <p:cNvSpPr>
            <a:spLocks noGrp="1"/>
          </p:cNvSpPr>
          <p:nvPr>
            <p:ph type="title"/>
          </p:nvPr>
        </p:nvSpPr>
        <p:spPr/>
        <p:txBody>
          <a:bodyPr>
            <a:normAutofit/>
          </a:bodyPr>
          <a:lstStyle/>
          <a:p>
            <a:r>
              <a:rPr lang="en-US" dirty="0" smtClean="0"/>
              <a:t>Importance of Tack Coats</a:t>
            </a:r>
            <a:endParaRPr lang="en-US" dirty="0"/>
          </a:p>
        </p:txBody>
      </p:sp>
      <p:pic>
        <p:nvPicPr>
          <p:cNvPr id="6147" name="Picture 3" descr="http://3.bp.blogspot.com/-9y0ToVowowo/UawtJ0hav3I/AAAAAAAABzw/JXgwciBSJ3s/s32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3657601"/>
            <a:ext cx="2066925" cy="30480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0D1C29D6-20D6-423B-B5D2-A4ECD6838CD2}" type="slidenum">
              <a:rPr lang="en-US" smtClean="0"/>
              <a:pPr>
                <a:defRPr/>
              </a:pPr>
              <a:t>10</a:t>
            </a:fld>
            <a:endParaRPr lang="en-US" dirty="0"/>
          </a:p>
        </p:txBody>
      </p:sp>
    </p:spTree>
    <p:extLst>
      <p:ext uri="{BB962C8B-B14F-4D97-AF65-F5344CB8AC3E}">
        <p14:creationId xmlns:p14="http://schemas.microsoft.com/office/powerpoint/2010/main" val="3867599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55000"/>
                <a:satMod val="300000"/>
              </a:schemeClr>
            </a:gs>
            <a:gs pos="40000">
              <a:schemeClr val="bg1">
                <a:tint val="65000"/>
                <a:satMod val="300000"/>
              </a:schemeClr>
            </a:gs>
            <a:gs pos="100000">
              <a:schemeClr val="bg1">
                <a:shade val="65000"/>
                <a:satMod val="30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466976" y="1644650"/>
            <a:ext cx="8170863" cy="533400"/>
          </a:xfrm>
          <a:prstGeom prst="rect">
            <a:avLst/>
          </a:prstGeom>
          <a:gradFill rotWithShape="0">
            <a:gsLst>
              <a:gs pos="0">
                <a:srgbClr val="C0C0C0">
                  <a:gamma/>
                  <a:shade val="60000"/>
                  <a:invGamma/>
                </a:srgbClr>
              </a:gs>
              <a:gs pos="100000">
                <a:srgbClr val="C0C0C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solidFill>
                <a:prstClr val="white"/>
              </a:solidFill>
            </a:endParaRPr>
          </a:p>
        </p:txBody>
      </p:sp>
      <p:sp>
        <p:nvSpPr>
          <p:cNvPr id="9219" name="Rectangle 3"/>
          <p:cNvSpPr>
            <a:spLocks noChangeArrowheads="1"/>
          </p:cNvSpPr>
          <p:nvPr/>
        </p:nvSpPr>
        <p:spPr bwMode="auto">
          <a:xfrm>
            <a:off x="2466976" y="2178050"/>
            <a:ext cx="8170863" cy="533400"/>
          </a:xfrm>
          <a:prstGeom prst="rect">
            <a:avLst/>
          </a:prstGeom>
          <a:gradFill rotWithShape="0">
            <a:gsLst>
              <a:gs pos="0">
                <a:srgbClr val="C0C0C0">
                  <a:gamma/>
                  <a:shade val="90196"/>
                  <a:invGamma/>
                </a:srgbClr>
              </a:gs>
              <a:gs pos="100000">
                <a:srgbClr val="C0C0C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20" name="Rectangle 4"/>
          <p:cNvSpPr>
            <a:spLocks noChangeArrowheads="1"/>
          </p:cNvSpPr>
          <p:nvPr/>
        </p:nvSpPr>
        <p:spPr bwMode="auto">
          <a:xfrm>
            <a:off x="2466976" y="2711450"/>
            <a:ext cx="8170863" cy="533400"/>
          </a:xfrm>
          <a:prstGeom prst="rect">
            <a:avLst/>
          </a:prstGeom>
          <a:gradFill rotWithShape="0">
            <a:gsLst>
              <a:gs pos="0">
                <a:srgbClr val="C0C0C0">
                  <a:gamma/>
                  <a:shade val="90196"/>
                  <a:invGamma/>
                </a:srgbClr>
              </a:gs>
              <a:gs pos="100000">
                <a:srgbClr val="C0C0C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21" name="Rectangle 5"/>
          <p:cNvSpPr>
            <a:spLocks noChangeArrowheads="1"/>
          </p:cNvSpPr>
          <p:nvPr/>
        </p:nvSpPr>
        <p:spPr bwMode="auto">
          <a:xfrm>
            <a:off x="2466976" y="3244850"/>
            <a:ext cx="8170863" cy="533400"/>
          </a:xfrm>
          <a:prstGeom prst="rect">
            <a:avLst/>
          </a:prstGeom>
          <a:gradFill rotWithShape="0">
            <a:gsLst>
              <a:gs pos="0">
                <a:srgbClr val="C0C0C0">
                  <a:gamma/>
                  <a:shade val="90196"/>
                  <a:invGamma/>
                </a:srgbClr>
              </a:gs>
              <a:gs pos="100000">
                <a:srgbClr val="C0C0C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22" name="Rectangle 6"/>
          <p:cNvSpPr>
            <a:spLocks noChangeArrowheads="1"/>
          </p:cNvSpPr>
          <p:nvPr/>
        </p:nvSpPr>
        <p:spPr bwMode="auto">
          <a:xfrm>
            <a:off x="2466976" y="3778250"/>
            <a:ext cx="8170863" cy="533400"/>
          </a:xfrm>
          <a:prstGeom prst="rect">
            <a:avLst/>
          </a:prstGeom>
          <a:gradFill rotWithShape="0">
            <a:gsLst>
              <a:gs pos="0">
                <a:srgbClr val="C0C0C0">
                  <a:gamma/>
                  <a:shade val="90196"/>
                  <a:invGamma/>
                </a:srgbClr>
              </a:gs>
              <a:gs pos="100000">
                <a:srgbClr val="C0C0C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23" name="Rectangle 7" descr="Granite"/>
          <p:cNvSpPr>
            <a:spLocks noChangeArrowheads="1"/>
          </p:cNvSpPr>
          <p:nvPr/>
        </p:nvSpPr>
        <p:spPr bwMode="auto">
          <a:xfrm>
            <a:off x="2466976" y="4311650"/>
            <a:ext cx="8170863" cy="990600"/>
          </a:xfrm>
          <a:prstGeom prst="rect">
            <a:avLst/>
          </a:prstGeom>
          <a:blipFill dpi="0" rotWithShape="0">
            <a:blip r:embed="rId3">
              <a:extLst>
                <a:ext uri="{28A0092B-C50C-407E-A947-70E740481C1C}">
                  <a14:useLocalDpi xmlns:a14="http://schemas.microsoft.com/office/drawing/2010/main" val="0"/>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24" name="Rectangle 8" descr="Stationery"/>
          <p:cNvSpPr>
            <a:spLocks noChangeArrowheads="1"/>
          </p:cNvSpPr>
          <p:nvPr/>
        </p:nvSpPr>
        <p:spPr bwMode="auto">
          <a:xfrm>
            <a:off x="2466976" y="5302250"/>
            <a:ext cx="8170863" cy="1524000"/>
          </a:xfrm>
          <a:prstGeom prst="rect">
            <a:avLst/>
          </a:prstGeom>
          <a:blipFill dpi="0" rotWithShape="0">
            <a:blip r:embed="rId4">
              <a:extLst>
                <a:ext uri="{28A0092B-C50C-407E-A947-70E740481C1C}">
                  <a14:useLocalDpi xmlns:a14="http://schemas.microsoft.com/office/drawing/2010/main" val="0"/>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r>
              <a:rPr lang="en-US" dirty="0">
                <a:solidFill>
                  <a:prstClr val="black"/>
                </a:solidFill>
              </a:rPr>
              <a:t>         </a:t>
            </a:r>
            <a:r>
              <a:rPr lang="en-US" sz="1200" dirty="0">
                <a:solidFill>
                  <a:prstClr val="black"/>
                </a:solidFill>
              </a:rPr>
              <a:t>Courtesy of Rich May</a:t>
            </a:r>
          </a:p>
        </p:txBody>
      </p:sp>
      <p:grpSp>
        <p:nvGrpSpPr>
          <p:cNvPr id="9225" name="Group 9"/>
          <p:cNvGrpSpPr>
            <a:grpSpLocks/>
          </p:cNvGrpSpPr>
          <p:nvPr/>
        </p:nvGrpSpPr>
        <p:grpSpPr bwMode="auto">
          <a:xfrm>
            <a:off x="6099175" y="812395"/>
            <a:ext cx="857250" cy="849313"/>
            <a:chOff x="2340" y="809"/>
            <a:chExt cx="1080" cy="1096"/>
          </a:xfrm>
        </p:grpSpPr>
        <p:sp>
          <p:nvSpPr>
            <p:cNvPr id="9226" name="Oval 10"/>
            <p:cNvSpPr>
              <a:spLocks noChangeArrowheads="1"/>
            </p:cNvSpPr>
            <p:nvPr/>
          </p:nvSpPr>
          <p:spPr bwMode="auto">
            <a:xfrm>
              <a:off x="2340" y="809"/>
              <a:ext cx="1080" cy="1096"/>
            </a:xfrm>
            <a:prstGeom prst="ellipse">
              <a:avLst/>
            </a:prstGeom>
            <a:solidFill>
              <a:srgbClr val="404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grpSp>
          <p:nvGrpSpPr>
            <p:cNvPr id="9227" name="Group 11"/>
            <p:cNvGrpSpPr>
              <a:grpSpLocks/>
            </p:cNvGrpSpPr>
            <p:nvPr/>
          </p:nvGrpSpPr>
          <p:grpSpPr bwMode="auto">
            <a:xfrm>
              <a:off x="2552" y="1025"/>
              <a:ext cx="656" cy="660"/>
              <a:chOff x="2552" y="1025"/>
              <a:chExt cx="656" cy="660"/>
            </a:xfrm>
          </p:grpSpPr>
          <p:grpSp>
            <p:nvGrpSpPr>
              <p:cNvPr id="9228" name="Group 12"/>
              <p:cNvGrpSpPr>
                <a:grpSpLocks/>
              </p:cNvGrpSpPr>
              <p:nvPr/>
            </p:nvGrpSpPr>
            <p:grpSpPr bwMode="auto">
              <a:xfrm>
                <a:off x="2552" y="1025"/>
                <a:ext cx="656" cy="660"/>
                <a:chOff x="2552" y="1025"/>
                <a:chExt cx="656" cy="660"/>
              </a:xfrm>
            </p:grpSpPr>
            <p:sp>
              <p:nvSpPr>
                <p:cNvPr id="9229" name="Oval 13"/>
                <p:cNvSpPr>
                  <a:spLocks noChangeArrowheads="1"/>
                </p:cNvSpPr>
                <p:nvPr/>
              </p:nvSpPr>
              <p:spPr bwMode="auto">
                <a:xfrm>
                  <a:off x="2552" y="1025"/>
                  <a:ext cx="656" cy="660"/>
                </a:xfrm>
                <a:prstGeom prst="ellipse">
                  <a:avLst/>
                </a:prstGeom>
                <a:solidFill>
                  <a:srgbClr val="C0C0C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30" name="Oval 14"/>
                <p:cNvSpPr>
                  <a:spLocks noChangeArrowheads="1"/>
                </p:cNvSpPr>
                <p:nvPr/>
              </p:nvSpPr>
              <p:spPr bwMode="auto">
                <a:xfrm>
                  <a:off x="2628" y="1093"/>
                  <a:ext cx="508" cy="512"/>
                </a:xfrm>
                <a:prstGeom prst="ellipse">
                  <a:avLst/>
                </a:prstGeom>
                <a:solidFill>
                  <a:srgbClr val="C0C0C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grpSp>
          <p:grpSp>
            <p:nvGrpSpPr>
              <p:cNvPr id="9231" name="Group 15"/>
              <p:cNvGrpSpPr>
                <a:grpSpLocks/>
              </p:cNvGrpSpPr>
              <p:nvPr/>
            </p:nvGrpSpPr>
            <p:grpSpPr bwMode="auto">
              <a:xfrm>
                <a:off x="2640" y="1113"/>
                <a:ext cx="481" cy="473"/>
                <a:chOff x="2640" y="1113"/>
                <a:chExt cx="481" cy="473"/>
              </a:xfrm>
            </p:grpSpPr>
            <p:sp>
              <p:nvSpPr>
                <p:cNvPr id="9232" name="Freeform 16"/>
                <p:cNvSpPr>
                  <a:spLocks/>
                </p:cNvSpPr>
                <p:nvPr/>
              </p:nvSpPr>
              <p:spPr bwMode="auto">
                <a:xfrm>
                  <a:off x="2784" y="1113"/>
                  <a:ext cx="149" cy="93"/>
                </a:xfrm>
                <a:custGeom>
                  <a:avLst/>
                  <a:gdLst>
                    <a:gd name="T0" fmla="*/ 0 w 149"/>
                    <a:gd name="T1" fmla="*/ 20 h 93"/>
                    <a:gd name="T2" fmla="*/ 6 w 149"/>
                    <a:gd name="T3" fmla="*/ 45 h 93"/>
                    <a:gd name="T4" fmla="*/ 9 w 149"/>
                    <a:gd name="T5" fmla="*/ 59 h 93"/>
                    <a:gd name="T6" fmla="*/ 19 w 149"/>
                    <a:gd name="T7" fmla="*/ 70 h 93"/>
                    <a:gd name="T8" fmla="*/ 28 w 149"/>
                    <a:gd name="T9" fmla="*/ 81 h 93"/>
                    <a:gd name="T10" fmla="*/ 50 w 149"/>
                    <a:gd name="T11" fmla="*/ 89 h 93"/>
                    <a:gd name="T12" fmla="*/ 76 w 149"/>
                    <a:gd name="T13" fmla="*/ 92 h 93"/>
                    <a:gd name="T14" fmla="*/ 91 w 149"/>
                    <a:gd name="T15" fmla="*/ 92 h 93"/>
                    <a:gd name="T16" fmla="*/ 113 w 149"/>
                    <a:gd name="T17" fmla="*/ 84 h 93"/>
                    <a:gd name="T18" fmla="*/ 132 w 149"/>
                    <a:gd name="T19" fmla="*/ 70 h 93"/>
                    <a:gd name="T20" fmla="*/ 145 w 149"/>
                    <a:gd name="T21" fmla="*/ 53 h 93"/>
                    <a:gd name="T22" fmla="*/ 148 w 149"/>
                    <a:gd name="T23" fmla="*/ 28 h 93"/>
                    <a:gd name="T24" fmla="*/ 145 w 149"/>
                    <a:gd name="T25" fmla="*/ 6 h 93"/>
                    <a:gd name="T26" fmla="*/ 113 w 149"/>
                    <a:gd name="T27" fmla="*/ 0 h 93"/>
                    <a:gd name="T28" fmla="*/ 82 w 149"/>
                    <a:gd name="T29" fmla="*/ 0 h 93"/>
                    <a:gd name="T30" fmla="*/ 60 w 149"/>
                    <a:gd name="T31" fmla="*/ 3 h 93"/>
                    <a:gd name="T32" fmla="*/ 31 w 149"/>
                    <a:gd name="T33" fmla="*/ 6 h 93"/>
                    <a:gd name="T34" fmla="*/ 0 w 149"/>
                    <a:gd name="T35" fmla="*/ 2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93">
                      <a:moveTo>
                        <a:pt x="0" y="20"/>
                      </a:moveTo>
                      <a:lnTo>
                        <a:pt x="6" y="45"/>
                      </a:lnTo>
                      <a:lnTo>
                        <a:pt x="9" y="59"/>
                      </a:lnTo>
                      <a:lnTo>
                        <a:pt x="19" y="70"/>
                      </a:lnTo>
                      <a:lnTo>
                        <a:pt x="28" y="81"/>
                      </a:lnTo>
                      <a:lnTo>
                        <a:pt x="50" y="89"/>
                      </a:lnTo>
                      <a:lnTo>
                        <a:pt x="76" y="92"/>
                      </a:lnTo>
                      <a:lnTo>
                        <a:pt x="91" y="92"/>
                      </a:lnTo>
                      <a:lnTo>
                        <a:pt x="113" y="84"/>
                      </a:lnTo>
                      <a:lnTo>
                        <a:pt x="132" y="70"/>
                      </a:lnTo>
                      <a:lnTo>
                        <a:pt x="145" y="53"/>
                      </a:lnTo>
                      <a:lnTo>
                        <a:pt x="148" y="28"/>
                      </a:lnTo>
                      <a:lnTo>
                        <a:pt x="145" y="6"/>
                      </a:lnTo>
                      <a:lnTo>
                        <a:pt x="113" y="0"/>
                      </a:lnTo>
                      <a:lnTo>
                        <a:pt x="82" y="0"/>
                      </a:lnTo>
                      <a:lnTo>
                        <a:pt x="60" y="3"/>
                      </a:lnTo>
                      <a:lnTo>
                        <a:pt x="31" y="6"/>
                      </a:lnTo>
                      <a:lnTo>
                        <a:pt x="0" y="2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white"/>
                    </a:solidFill>
                  </a:endParaRPr>
                </a:p>
              </p:txBody>
            </p:sp>
            <p:sp>
              <p:nvSpPr>
                <p:cNvPr id="9233" name="Freeform 17"/>
                <p:cNvSpPr>
                  <a:spLocks/>
                </p:cNvSpPr>
                <p:nvPr/>
              </p:nvSpPr>
              <p:spPr bwMode="auto">
                <a:xfrm>
                  <a:off x="2640" y="1249"/>
                  <a:ext cx="97" cy="149"/>
                </a:xfrm>
                <a:custGeom>
                  <a:avLst/>
                  <a:gdLst>
                    <a:gd name="T0" fmla="*/ 23 w 97"/>
                    <a:gd name="T1" fmla="*/ 0 h 149"/>
                    <a:gd name="T2" fmla="*/ 40 w 97"/>
                    <a:gd name="T3" fmla="*/ 0 h 149"/>
                    <a:gd name="T4" fmla="*/ 62 w 97"/>
                    <a:gd name="T5" fmla="*/ 9 h 149"/>
                    <a:gd name="T6" fmla="*/ 76 w 97"/>
                    <a:gd name="T7" fmla="*/ 19 h 149"/>
                    <a:gd name="T8" fmla="*/ 88 w 97"/>
                    <a:gd name="T9" fmla="*/ 35 h 149"/>
                    <a:gd name="T10" fmla="*/ 96 w 97"/>
                    <a:gd name="T11" fmla="*/ 63 h 149"/>
                    <a:gd name="T12" fmla="*/ 96 w 97"/>
                    <a:gd name="T13" fmla="*/ 94 h 149"/>
                    <a:gd name="T14" fmla="*/ 82 w 97"/>
                    <a:gd name="T15" fmla="*/ 126 h 149"/>
                    <a:gd name="T16" fmla="*/ 56 w 97"/>
                    <a:gd name="T17" fmla="*/ 142 h 149"/>
                    <a:gd name="T18" fmla="*/ 31 w 97"/>
                    <a:gd name="T19" fmla="*/ 148 h 149"/>
                    <a:gd name="T20" fmla="*/ 6 w 97"/>
                    <a:gd name="T21" fmla="*/ 145 h 149"/>
                    <a:gd name="T22" fmla="*/ 0 w 97"/>
                    <a:gd name="T23" fmla="*/ 117 h 149"/>
                    <a:gd name="T24" fmla="*/ 0 w 97"/>
                    <a:gd name="T25" fmla="*/ 85 h 149"/>
                    <a:gd name="T26" fmla="*/ 6 w 97"/>
                    <a:gd name="T27" fmla="*/ 57 h 149"/>
                    <a:gd name="T28" fmla="*/ 11 w 97"/>
                    <a:gd name="T29" fmla="*/ 25 h 149"/>
                    <a:gd name="T30" fmla="*/ 23 w 97"/>
                    <a:gd name="T3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49">
                      <a:moveTo>
                        <a:pt x="23" y="0"/>
                      </a:moveTo>
                      <a:lnTo>
                        <a:pt x="40" y="0"/>
                      </a:lnTo>
                      <a:lnTo>
                        <a:pt x="62" y="9"/>
                      </a:lnTo>
                      <a:lnTo>
                        <a:pt x="76" y="19"/>
                      </a:lnTo>
                      <a:lnTo>
                        <a:pt x="88" y="35"/>
                      </a:lnTo>
                      <a:lnTo>
                        <a:pt x="96" y="63"/>
                      </a:lnTo>
                      <a:lnTo>
                        <a:pt x="96" y="94"/>
                      </a:lnTo>
                      <a:lnTo>
                        <a:pt x="82" y="126"/>
                      </a:lnTo>
                      <a:lnTo>
                        <a:pt x="56" y="142"/>
                      </a:lnTo>
                      <a:lnTo>
                        <a:pt x="31" y="148"/>
                      </a:lnTo>
                      <a:lnTo>
                        <a:pt x="6" y="145"/>
                      </a:lnTo>
                      <a:lnTo>
                        <a:pt x="0" y="117"/>
                      </a:lnTo>
                      <a:lnTo>
                        <a:pt x="0" y="85"/>
                      </a:lnTo>
                      <a:lnTo>
                        <a:pt x="6" y="57"/>
                      </a:lnTo>
                      <a:lnTo>
                        <a:pt x="11" y="25"/>
                      </a:lnTo>
                      <a:lnTo>
                        <a:pt x="23"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white"/>
                    </a:solidFill>
                  </a:endParaRPr>
                </a:p>
              </p:txBody>
            </p:sp>
            <p:sp>
              <p:nvSpPr>
                <p:cNvPr id="9234" name="Freeform 18"/>
                <p:cNvSpPr>
                  <a:spLocks/>
                </p:cNvSpPr>
                <p:nvPr/>
              </p:nvSpPr>
              <p:spPr bwMode="auto">
                <a:xfrm>
                  <a:off x="3012" y="1193"/>
                  <a:ext cx="109" cy="149"/>
                </a:xfrm>
                <a:custGeom>
                  <a:avLst/>
                  <a:gdLst>
                    <a:gd name="T0" fmla="*/ 58 w 109"/>
                    <a:gd name="T1" fmla="*/ 0 h 149"/>
                    <a:gd name="T2" fmla="*/ 32 w 109"/>
                    <a:gd name="T3" fmla="*/ 9 h 149"/>
                    <a:gd name="T4" fmla="*/ 15 w 109"/>
                    <a:gd name="T5" fmla="*/ 25 h 149"/>
                    <a:gd name="T6" fmla="*/ 6 w 109"/>
                    <a:gd name="T7" fmla="*/ 44 h 149"/>
                    <a:gd name="T8" fmla="*/ 0 w 109"/>
                    <a:gd name="T9" fmla="*/ 60 h 149"/>
                    <a:gd name="T10" fmla="*/ 3 w 109"/>
                    <a:gd name="T11" fmla="*/ 76 h 149"/>
                    <a:gd name="T12" fmla="*/ 6 w 109"/>
                    <a:gd name="T13" fmla="*/ 101 h 149"/>
                    <a:gd name="T14" fmla="*/ 18 w 109"/>
                    <a:gd name="T15" fmla="*/ 120 h 149"/>
                    <a:gd name="T16" fmla="*/ 29 w 109"/>
                    <a:gd name="T17" fmla="*/ 132 h 149"/>
                    <a:gd name="T18" fmla="*/ 50 w 109"/>
                    <a:gd name="T19" fmla="*/ 142 h 149"/>
                    <a:gd name="T20" fmla="*/ 67 w 109"/>
                    <a:gd name="T21" fmla="*/ 148 h 149"/>
                    <a:gd name="T22" fmla="*/ 90 w 109"/>
                    <a:gd name="T23" fmla="*/ 145 h 149"/>
                    <a:gd name="T24" fmla="*/ 108 w 109"/>
                    <a:gd name="T25" fmla="*/ 135 h 149"/>
                    <a:gd name="T26" fmla="*/ 99 w 109"/>
                    <a:gd name="T27" fmla="*/ 88 h 149"/>
                    <a:gd name="T28" fmla="*/ 93 w 109"/>
                    <a:gd name="T29" fmla="*/ 66 h 149"/>
                    <a:gd name="T30" fmla="*/ 76 w 109"/>
                    <a:gd name="T31" fmla="*/ 28 h 149"/>
                    <a:gd name="T32" fmla="*/ 58 w 109"/>
                    <a:gd name="T3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49">
                      <a:moveTo>
                        <a:pt x="58" y="0"/>
                      </a:moveTo>
                      <a:lnTo>
                        <a:pt x="32" y="9"/>
                      </a:lnTo>
                      <a:lnTo>
                        <a:pt x="15" y="25"/>
                      </a:lnTo>
                      <a:lnTo>
                        <a:pt x="6" y="44"/>
                      </a:lnTo>
                      <a:lnTo>
                        <a:pt x="0" y="60"/>
                      </a:lnTo>
                      <a:lnTo>
                        <a:pt x="3" y="76"/>
                      </a:lnTo>
                      <a:lnTo>
                        <a:pt x="6" y="101"/>
                      </a:lnTo>
                      <a:lnTo>
                        <a:pt x="18" y="120"/>
                      </a:lnTo>
                      <a:lnTo>
                        <a:pt x="29" y="132"/>
                      </a:lnTo>
                      <a:lnTo>
                        <a:pt x="50" y="142"/>
                      </a:lnTo>
                      <a:lnTo>
                        <a:pt x="67" y="148"/>
                      </a:lnTo>
                      <a:lnTo>
                        <a:pt x="90" y="145"/>
                      </a:lnTo>
                      <a:lnTo>
                        <a:pt x="108" y="135"/>
                      </a:lnTo>
                      <a:lnTo>
                        <a:pt x="99" y="88"/>
                      </a:lnTo>
                      <a:lnTo>
                        <a:pt x="93" y="66"/>
                      </a:lnTo>
                      <a:lnTo>
                        <a:pt x="76" y="28"/>
                      </a:lnTo>
                      <a:lnTo>
                        <a:pt x="5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white"/>
                    </a:solidFill>
                  </a:endParaRPr>
                </a:p>
              </p:txBody>
            </p:sp>
            <p:sp>
              <p:nvSpPr>
                <p:cNvPr id="9235" name="Freeform 19"/>
                <p:cNvSpPr>
                  <a:spLocks/>
                </p:cNvSpPr>
                <p:nvPr/>
              </p:nvSpPr>
              <p:spPr bwMode="auto">
                <a:xfrm>
                  <a:off x="2700" y="1481"/>
                  <a:ext cx="141" cy="105"/>
                </a:xfrm>
                <a:custGeom>
                  <a:avLst/>
                  <a:gdLst>
                    <a:gd name="T0" fmla="*/ 0 w 141"/>
                    <a:gd name="T1" fmla="*/ 40 h 105"/>
                    <a:gd name="T2" fmla="*/ 12 w 141"/>
                    <a:gd name="T3" fmla="*/ 26 h 105"/>
                    <a:gd name="T4" fmla="*/ 25 w 141"/>
                    <a:gd name="T5" fmla="*/ 17 h 105"/>
                    <a:gd name="T6" fmla="*/ 40 w 141"/>
                    <a:gd name="T7" fmla="*/ 6 h 105"/>
                    <a:gd name="T8" fmla="*/ 65 w 141"/>
                    <a:gd name="T9" fmla="*/ 0 h 105"/>
                    <a:gd name="T10" fmla="*/ 84 w 141"/>
                    <a:gd name="T11" fmla="*/ 0 h 105"/>
                    <a:gd name="T12" fmla="*/ 109 w 141"/>
                    <a:gd name="T13" fmla="*/ 9 h 105"/>
                    <a:gd name="T14" fmla="*/ 124 w 141"/>
                    <a:gd name="T15" fmla="*/ 17 h 105"/>
                    <a:gd name="T16" fmla="*/ 137 w 141"/>
                    <a:gd name="T17" fmla="*/ 32 h 105"/>
                    <a:gd name="T18" fmla="*/ 140 w 141"/>
                    <a:gd name="T19" fmla="*/ 58 h 105"/>
                    <a:gd name="T20" fmla="*/ 137 w 141"/>
                    <a:gd name="T21" fmla="*/ 78 h 105"/>
                    <a:gd name="T22" fmla="*/ 128 w 141"/>
                    <a:gd name="T23" fmla="*/ 104 h 105"/>
                    <a:gd name="T24" fmla="*/ 90 w 141"/>
                    <a:gd name="T25" fmla="*/ 98 h 105"/>
                    <a:gd name="T26" fmla="*/ 50 w 141"/>
                    <a:gd name="T27" fmla="*/ 81 h 105"/>
                    <a:gd name="T28" fmla="*/ 19 w 141"/>
                    <a:gd name="T29" fmla="*/ 64 h 105"/>
                    <a:gd name="T30" fmla="*/ 0 w 141"/>
                    <a:gd name="T31" fmla="*/ 4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05">
                      <a:moveTo>
                        <a:pt x="0" y="40"/>
                      </a:moveTo>
                      <a:lnTo>
                        <a:pt x="12" y="26"/>
                      </a:lnTo>
                      <a:lnTo>
                        <a:pt x="25" y="17"/>
                      </a:lnTo>
                      <a:lnTo>
                        <a:pt x="40" y="6"/>
                      </a:lnTo>
                      <a:lnTo>
                        <a:pt x="65" y="0"/>
                      </a:lnTo>
                      <a:lnTo>
                        <a:pt x="84" y="0"/>
                      </a:lnTo>
                      <a:lnTo>
                        <a:pt x="109" y="9"/>
                      </a:lnTo>
                      <a:lnTo>
                        <a:pt x="124" y="17"/>
                      </a:lnTo>
                      <a:lnTo>
                        <a:pt x="137" y="32"/>
                      </a:lnTo>
                      <a:lnTo>
                        <a:pt x="140" y="58"/>
                      </a:lnTo>
                      <a:lnTo>
                        <a:pt x="137" y="78"/>
                      </a:lnTo>
                      <a:lnTo>
                        <a:pt x="128" y="104"/>
                      </a:lnTo>
                      <a:lnTo>
                        <a:pt x="90" y="98"/>
                      </a:lnTo>
                      <a:lnTo>
                        <a:pt x="50" y="81"/>
                      </a:lnTo>
                      <a:lnTo>
                        <a:pt x="19" y="64"/>
                      </a:lnTo>
                      <a:lnTo>
                        <a:pt x="0" y="4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white"/>
                    </a:solidFill>
                  </a:endParaRPr>
                </a:p>
              </p:txBody>
            </p:sp>
            <p:sp>
              <p:nvSpPr>
                <p:cNvPr id="9236" name="Freeform 20"/>
                <p:cNvSpPr>
                  <a:spLocks/>
                </p:cNvSpPr>
                <p:nvPr/>
              </p:nvSpPr>
              <p:spPr bwMode="auto">
                <a:xfrm>
                  <a:off x="2968" y="1441"/>
                  <a:ext cx="125" cy="133"/>
                </a:xfrm>
                <a:custGeom>
                  <a:avLst/>
                  <a:gdLst>
                    <a:gd name="T0" fmla="*/ 124 w 125"/>
                    <a:gd name="T1" fmla="*/ 31 h 133"/>
                    <a:gd name="T2" fmla="*/ 112 w 125"/>
                    <a:gd name="T3" fmla="*/ 15 h 133"/>
                    <a:gd name="T4" fmla="*/ 103 w 125"/>
                    <a:gd name="T5" fmla="*/ 9 h 133"/>
                    <a:gd name="T6" fmla="*/ 88 w 125"/>
                    <a:gd name="T7" fmla="*/ 6 h 133"/>
                    <a:gd name="T8" fmla="*/ 64 w 125"/>
                    <a:gd name="T9" fmla="*/ 0 h 133"/>
                    <a:gd name="T10" fmla="*/ 39 w 125"/>
                    <a:gd name="T11" fmla="*/ 6 h 133"/>
                    <a:gd name="T12" fmla="*/ 21 w 125"/>
                    <a:gd name="T13" fmla="*/ 18 h 133"/>
                    <a:gd name="T14" fmla="*/ 15 w 125"/>
                    <a:gd name="T15" fmla="*/ 25 h 133"/>
                    <a:gd name="T16" fmla="*/ 3 w 125"/>
                    <a:gd name="T17" fmla="*/ 43 h 133"/>
                    <a:gd name="T18" fmla="*/ 0 w 125"/>
                    <a:gd name="T19" fmla="*/ 64 h 133"/>
                    <a:gd name="T20" fmla="*/ 0 w 125"/>
                    <a:gd name="T21" fmla="*/ 86 h 133"/>
                    <a:gd name="T22" fmla="*/ 12 w 125"/>
                    <a:gd name="T23" fmla="*/ 111 h 133"/>
                    <a:gd name="T24" fmla="*/ 27 w 125"/>
                    <a:gd name="T25" fmla="*/ 132 h 133"/>
                    <a:gd name="T26" fmla="*/ 64 w 125"/>
                    <a:gd name="T27" fmla="*/ 107 h 133"/>
                    <a:gd name="T28" fmla="*/ 88 w 125"/>
                    <a:gd name="T29" fmla="*/ 89 h 133"/>
                    <a:gd name="T30" fmla="*/ 109 w 125"/>
                    <a:gd name="T31" fmla="*/ 61 h 133"/>
                    <a:gd name="T32" fmla="*/ 124 w 125"/>
                    <a:gd name="T33" fmla="*/ 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33">
                      <a:moveTo>
                        <a:pt x="124" y="31"/>
                      </a:moveTo>
                      <a:lnTo>
                        <a:pt x="112" y="15"/>
                      </a:lnTo>
                      <a:lnTo>
                        <a:pt x="103" y="9"/>
                      </a:lnTo>
                      <a:lnTo>
                        <a:pt x="88" y="6"/>
                      </a:lnTo>
                      <a:lnTo>
                        <a:pt x="64" y="0"/>
                      </a:lnTo>
                      <a:lnTo>
                        <a:pt x="39" y="6"/>
                      </a:lnTo>
                      <a:lnTo>
                        <a:pt x="21" y="18"/>
                      </a:lnTo>
                      <a:lnTo>
                        <a:pt x="15" y="25"/>
                      </a:lnTo>
                      <a:lnTo>
                        <a:pt x="3" y="43"/>
                      </a:lnTo>
                      <a:lnTo>
                        <a:pt x="0" y="64"/>
                      </a:lnTo>
                      <a:lnTo>
                        <a:pt x="0" y="86"/>
                      </a:lnTo>
                      <a:lnTo>
                        <a:pt x="12" y="111"/>
                      </a:lnTo>
                      <a:lnTo>
                        <a:pt x="27" y="132"/>
                      </a:lnTo>
                      <a:lnTo>
                        <a:pt x="64" y="107"/>
                      </a:lnTo>
                      <a:lnTo>
                        <a:pt x="88" y="89"/>
                      </a:lnTo>
                      <a:lnTo>
                        <a:pt x="109" y="61"/>
                      </a:lnTo>
                      <a:lnTo>
                        <a:pt x="124" y="31"/>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white"/>
                    </a:solidFill>
                  </a:endParaRPr>
                </a:p>
              </p:txBody>
            </p:sp>
          </p:grpSp>
          <p:sp>
            <p:nvSpPr>
              <p:cNvPr id="9237" name="Oval 21"/>
              <p:cNvSpPr>
                <a:spLocks noChangeArrowheads="1"/>
              </p:cNvSpPr>
              <p:nvPr/>
            </p:nvSpPr>
            <p:spPr bwMode="auto">
              <a:xfrm>
                <a:off x="2804" y="1281"/>
                <a:ext cx="152" cy="152"/>
              </a:xfrm>
              <a:prstGeom prst="ellipse">
                <a:avLst/>
              </a:prstGeom>
              <a:solidFill>
                <a:srgbClr val="80808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grpSp>
      </p:grpSp>
      <p:sp>
        <p:nvSpPr>
          <p:cNvPr id="9242" name="Line 26"/>
          <p:cNvSpPr>
            <a:spLocks noChangeShapeType="1"/>
          </p:cNvSpPr>
          <p:nvPr/>
        </p:nvSpPr>
        <p:spPr bwMode="auto">
          <a:xfrm>
            <a:off x="6523038" y="1681164"/>
            <a:ext cx="0" cy="26304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43" name="Line 27"/>
          <p:cNvSpPr>
            <a:spLocks noChangeShapeType="1"/>
          </p:cNvSpPr>
          <p:nvPr/>
        </p:nvSpPr>
        <p:spPr bwMode="auto">
          <a:xfrm flipH="1">
            <a:off x="5265738" y="1644650"/>
            <a:ext cx="2563812" cy="2667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44" name="Text Box 28"/>
          <p:cNvSpPr txBox="1">
            <a:spLocks noChangeArrowheads="1"/>
          </p:cNvSpPr>
          <p:nvPr/>
        </p:nvSpPr>
        <p:spPr bwMode="auto">
          <a:xfrm>
            <a:off x="4657814" y="3308495"/>
            <a:ext cx="1158875" cy="3968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prstClr val="black"/>
                </a:solidFill>
              </a:rPr>
              <a:t>Tension</a:t>
            </a:r>
          </a:p>
        </p:txBody>
      </p:sp>
      <p:sp>
        <p:nvSpPr>
          <p:cNvPr id="9246" name="Text Box 30"/>
          <p:cNvSpPr txBox="1">
            <a:spLocks noChangeArrowheads="1"/>
          </p:cNvSpPr>
          <p:nvPr/>
        </p:nvSpPr>
        <p:spPr bwMode="auto">
          <a:xfrm>
            <a:off x="2667000" y="2209800"/>
            <a:ext cx="2488182" cy="400110"/>
          </a:xfrm>
          <a:prstGeom prst="rect">
            <a:avLst/>
          </a:prstGeom>
          <a:gradFill>
            <a:gsLst>
              <a:gs pos="0">
                <a:srgbClr val="C0C0C0">
                  <a:gamma/>
                  <a:shade val="90196"/>
                  <a:invGamma/>
                </a:srgbClr>
              </a:gs>
              <a:gs pos="100000">
                <a:srgbClr val="C0C0C0"/>
              </a:gs>
            </a:gsLst>
            <a:lin ang="5400000" scaled="1"/>
          </a:gradFill>
          <a:ln>
            <a:noFill/>
          </a:ln>
          <a:effectLst/>
          <a:extLst/>
        </p:spPr>
        <p:txBody>
          <a:bodyPr wrap="none">
            <a:spAutoFit/>
          </a:bodyPr>
          <a:lstStyle/>
          <a:p>
            <a:r>
              <a:rPr lang="en-US" sz="2000" dirty="0">
                <a:solidFill>
                  <a:prstClr val="black"/>
                </a:solidFill>
              </a:rPr>
              <a:t>Stress Distribution</a:t>
            </a:r>
          </a:p>
        </p:txBody>
      </p:sp>
      <p:sp>
        <p:nvSpPr>
          <p:cNvPr id="9247" name="Line 31"/>
          <p:cNvSpPr>
            <a:spLocks noChangeShapeType="1"/>
          </p:cNvSpPr>
          <p:nvPr/>
        </p:nvSpPr>
        <p:spPr bwMode="auto">
          <a:xfrm flipH="1">
            <a:off x="5557839" y="4025900"/>
            <a:ext cx="9620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48" name="Line 32"/>
          <p:cNvSpPr>
            <a:spLocks noChangeShapeType="1"/>
          </p:cNvSpPr>
          <p:nvPr/>
        </p:nvSpPr>
        <p:spPr bwMode="auto">
          <a:xfrm flipH="1">
            <a:off x="5822951" y="3702050"/>
            <a:ext cx="6969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49" name="Line 33"/>
          <p:cNvSpPr>
            <a:spLocks noChangeShapeType="1"/>
          </p:cNvSpPr>
          <p:nvPr/>
        </p:nvSpPr>
        <p:spPr bwMode="auto">
          <a:xfrm flipH="1">
            <a:off x="6099176" y="3419475"/>
            <a:ext cx="4238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50" name="Line 34"/>
          <p:cNvSpPr>
            <a:spLocks noChangeShapeType="1"/>
          </p:cNvSpPr>
          <p:nvPr/>
        </p:nvSpPr>
        <p:spPr bwMode="auto">
          <a:xfrm>
            <a:off x="6519863" y="2559050"/>
            <a:ext cx="4365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51" name="Line 35"/>
          <p:cNvSpPr>
            <a:spLocks noChangeShapeType="1"/>
          </p:cNvSpPr>
          <p:nvPr/>
        </p:nvSpPr>
        <p:spPr bwMode="auto">
          <a:xfrm>
            <a:off x="6523039" y="2239963"/>
            <a:ext cx="75088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52" name="Line 36"/>
          <p:cNvSpPr>
            <a:spLocks noChangeShapeType="1"/>
          </p:cNvSpPr>
          <p:nvPr/>
        </p:nvSpPr>
        <p:spPr bwMode="auto">
          <a:xfrm>
            <a:off x="6519864" y="1949450"/>
            <a:ext cx="10699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white"/>
              </a:solidFill>
            </a:endParaRPr>
          </a:p>
        </p:txBody>
      </p:sp>
      <p:sp>
        <p:nvSpPr>
          <p:cNvPr id="9253" name="Text Box 37"/>
          <p:cNvSpPr txBox="1">
            <a:spLocks noChangeArrowheads="1"/>
          </p:cNvSpPr>
          <p:nvPr/>
        </p:nvSpPr>
        <p:spPr bwMode="auto">
          <a:xfrm>
            <a:off x="5581650" y="5621193"/>
            <a:ext cx="18923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prstClr val="white"/>
                </a:solidFill>
              </a:rPr>
              <a:t>Soil Subgrade</a:t>
            </a:r>
          </a:p>
        </p:txBody>
      </p:sp>
      <p:sp>
        <p:nvSpPr>
          <p:cNvPr id="9254" name="Text Box 38"/>
          <p:cNvSpPr txBox="1">
            <a:spLocks noChangeArrowheads="1"/>
          </p:cNvSpPr>
          <p:nvPr/>
        </p:nvSpPr>
        <p:spPr bwMode="auto">
          <a:xfrm>
            <a:off x="5451078" y="4589464"/>
            <a:ext cx="2119312"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prstClr val="white"/>
                </a:solidFill>
              </a:rPr>
              <a:t>Aggregate Base</a:t>
            </a:r>
          </a:p>
        </p:txBody>
      </p:sp>
      <p:sp>
        <p:nvSpPr>
          <p:cNvPr id="9262" name="Text Box 46"/>
          <p:cNvSpPr txBox="1">
            <a:spLocks noChangeArrowheads="1"/>
          </p:cNvSpPr>
          <p:nvPr/>
        </p:nvSpPr>
        <p:spPr bwMode="auto">
          <a:xfrm>
            <a:off x="7086601" y="762001"/>
            <a:ext cx="3081293" cy="584775"/>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2700" cap="rnd">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a:solidFill>
                  <a:srgbClr val="FFFF00"/>
                </a:solidFill>
                <a:effectLst>
                  <a:outerShdw blurRad="38100" dist="38100" dir="2700000" algn="tl">
                    <a:srgbClr val="000000">
                      <a:alpha val="43137"/>
                    </a:srgbClr>
                  </a:outerShdw>
                </a:effectLst>
              </a:rPr>
              <a:t>Shear Transfer</a:t>
            </a:r>
          </a:p>
        </p:txBody>
      </p:sp>
      <p:sp>
        <p:nvSpPr>
          <p:cNvPr id="9264" name="Rectangle 48"/>
          <p:cNvSpPr>
            <a:spLocks noGrp="1" noChangeArrowheads="1"/>
          </p:cNvSpPr>
          <p:nvPr>
            <p:ph type="title"/>
          </p:nvPr>
        </p:nvSpPr>
        <p:spPr>
          <a:xfrm>
            <a:off x="2047478" y="273051"/>
            <a:ext cx="3200400" cy="1219200"/>
          </a:xfrm>
          <a:ln/>
        </p:spPr>
        <p:txBody>
          <a:bodyPr>
            <a:normAutofit fontScale="90000"/>
          </a:bodyPr>
          <a:lstStyle/>
          <a:p>
            <a:pPr algn="l"/>
            <a:r>
              <a:rPr lang="en-US" sz="4000" dirty="0"/>
              <a:t>Pavement Behavior</a:t>
            </a:r>
          </a:p>
        </p:txBody>
      </p:sp>
      <p:sp>
        <p:nvSpPr>
          <p:cNvPr id="9245" name="Text Box 29"/>
          <p:cNvSpPr txBox="1">
            <a:spLocks noChangeArrowheads="1"/>
          </p:cNvSpPr>
          <p:nvPr/>
        </p:nvSpPr>
        <p:spPr bwMode="auto">
          <a:xfrm>
            <a:off x="7835813" y="1781176"/>
            <a:ext cx="1808163" cy="3968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prstClr val="black"/>
                </a:solidFill>
              </a:rPr>
              <a:t>Compression</a:t>
            </a:r>
          </a:p>
        </p:txBody>
      </p:sp>
      <p:cxnSp>
        <p:nvCxnSpPr>
          <p:cNvPr id="3" name="Straight Connector 2"/>
          <p:cNvCxnSpPr/>
          <p:nvPr/>
        </p:nvCxnSpPr>
        <p:spPr>
          <a:xfrm flipH="1">
            <a:off x="3711576" y="1642052"/>
            <a:ext cx="2647157" cy="2669598"/>
          </a:xfrm>
          <a:prstGeom prst="line">
            <a:avLst/>
          </a:prstGeom>
          <a:ln w="38100">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6696871" y="1644650"/>
            <a:ext cx="2712839" cy="2667000"/>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3310731" y="4302414"/>
            <a:ext cx="400846" cy="99983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388676" y="4284663"/>
            <a:ext cx="386952" cy="9906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82131" y="5334000"/>
            <a:ext cx="228600" cy="1555750"/>
          </a:xfrm>
          <a:prstGeom prst="line">
            <a:avLst/>
          </a:prstGeom>
          <a:ln w="3810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775628" y="5270500"/>
            <a:ext cx="206572" cy="1587500"/>
          </a:xfrm>
          <a:prstGeom prst="line">
            <a:avLst/>
          </a:prstGeom>
          <a:ln w="3810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035154" y="2444750"/>
            <a:ext cx="228997" cy="16516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9226" idx="0"/>
          </p:cNvCxnSpPr>
          <p:nvPr/>
        </p:nvCxnSpPr>
        <p:spPr>
          <a:xfrm>
            <a:off x="6510734" y="132944"/>
            <a:ext cx="17066" cy="6794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81119" y="13462"/>
            <a:ext cx="2901756" cy="369332"/>
          </a:xfrm>
          <a:prstGeom prst="rect">
            <a:avLst/>
          </a:prstGeom>
          <a:noFill/>
        </p:spPr>
        <p:txBody>
          <a:bodyPr wrap="none" rtlCol="0">
            <a:spAutoFit/>
          </a:bodyPr>
          <a:lstStyle/>
          <a:p>
            <a:r>
              <a:rPr lang="en-US" dirty="0">
                <a:solidFill>
                  <a:prstClr val="white"/>
                </a:solidFill>
              </a:rPr>
              <a:t>Load Distributed by Tire</a:t>
            </a:r>
          </a:p>
        </p:txBody>
      </p:sp>
      <p:sp>
        <p:nvSpPr>
          <p:cNvPr id="2" name="Slide Number Placeholder 1"/>
          <p:cNvSpPr>
            <a:spLocks noGrp="1"/>
          </p:cNvSpPr>
          <p:nvPr>
            <p:ph type="sldNum" sz="quarter" idx="12"/>
          </p:nvPr>
        </p:nvSpPr>
        <p:spPr/>
        <p:txBody>
          <a:bodyPr/>
          <a:lstStyle/>
          <a:p>
            <a:pPr>
              <a:defRPr/>
            </a:pPr>
            <a:fld id="{493423DE-A3B4-40C1-8DD1-84DA31E21D6A}" type="slidenum">
              <a:rPr lang="en-US" smtClean="0">
                <a:solidFill>
                  <a:schemeClr val="bg1"/>
                </a:solidFill>
              </a:rPr>
              <a:pPr>
                <a:defRPr/>
              </a:pPr>
              <a:t>11</a:t>
            </a:fld>
            <a:endParaRPr lang="en-US" dirty="0">
              <a:solidFill>
                <a:schemeClr val="bg1"/>
              </a:solidFill>
            </a:endParaRPr>
          </a:p>
        </p:txBody>
      </p:sp>
    </p:spTree>
    <p:extLst>
      <p:ext uri="{BB962C8B-B14F-4D97-AF65-F5344CB8AC3E}">
        <p14:creationId xmlns:p14="http://schemas.microsoft.com/office/powerpoint/2010/main" val="2938865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1481329"/>
            <a:ext cx="8458200" cy="4525963"/>
          </a:xfrm>
        </p:spPr>
        <p:txBody>
          <a:bodyPr>
            <a:noAutofit/>
          </a:bodyPr>
          <a:lstStyle/>
          <a:p>
            <a:r>
              <a:rPr lang="en-US" sz="2400" dirty="0"/>
              <a:t>May &amp; King:</a:t>
            </a:r>
          </a:p>
          <a:p>
            <a:pPr lvl="1"/>
            <a:r>
              <a:rPr lang="en-US" sz="2000" dirty="0"/>
              <a:t>10% bond loss = 50% less fatigue life</a:t>
            </a:r>
          </a:p>
          <a:p>
            <a:endParaRPr lang="en-US" sz="2400" dirty="0"/>
          </a:p>
          <a:p>
            <a:r>
              <a:rPr lang="en-US" sz="2400" dirty="0"/>
              <a:t>Roffe &amp; Chaignon</a:t>
            </a:r>
          </a:p>
          <a:p>
            <a:pPr lvl="1"/>
            <a:r>
              <a:rPr lang="en-US" sz="2000" dirty="0"/>
              <a:t>No bond = 60% loss of life</a:t>
            </a:r>
          </a:p>
          <a:p>
            <a:endParaRPr lang="en-US" sz="2400" dirty="0"/>
          </a:p>
          <a:p>
            <a:r>
              <a:rPr lang="en-US" sz="2400" dirty="0"/>
              <a:t>Brown &amp; Brunton</a:t>
            </a:r>
          </a:p>
          <a:p>
            <a:pPr lvl="1"/>
            <a:r>
              <a:rPr lang="en-US" sz="2000" dirty="0"/>
              <a:t>No Bond = 75% loss of life</a:t>
            </a:r>
          </a:p>
          <a:p>
            <a:pPr lvl="1"/>
            <a:r>
              <a:rPr lang="en-US" sz="2000" dirty="0"/>
              <a:t>30% bond loss = 70% loss of life</a:t>
            </a:r>
          </a:p>
        </p:txBody>
      </p:sp>
      <p:sp>
        <p:nvSpPr>
          <p:cNvPr id="3" name="Title 2"/>
          <p:cNvSpPr>
            <a:spLocks noGrp="1"/>
          </p:cNvSpPr>
          <p:nvPr>
            <p:ph type="title"/>
          </p:nvPr>
        </p:nvSpPr>
        <p:spPr/>
        <p:txBody>
          <a:bodyPr/>
          <a:lstStyle/>
          <a:p>
            <a:r>
              <a:rPr lang="en-US" dirty="0" smtClean="0"/>
              <a:t>Loss of Fatigue Life Examples</a:t>
            </a:r>
            <a:endParaRPr lang="en-US" dirty="0"/>
          </a:p>
        </p:txBody>
      </p:sp>
      <p:graphicFrame>
        <p:nvGraphicFramePr>
          <p:cNvPr id="4" name="Content Placeholder 3"/>
          <p:cNvGraphicFramePr>
            <a:graphicFrameLocks/>
          </p:cNvGraphicFramePr>
          <p:nvPr>
            <p:extLst/>
          </p:nvPr>
        </p:nvGraphicFramePr>
        <p:xfrm>
          <a:off x="6648374" y="2514600"/>
          <a:ext cx="3886200" cy="33829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772401" y="2057401"/>
            <a:ext cx="1888659"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Loss of Life</a:t>
            </a:r>
          </a:p>
        </p:txBody>
      </p:sp>
      <p:sp>
        <p:nvSpPr>
          <p:cNvPr id="6" name="Slide Number Placeholder 5"/>
          <p:cNvSpPr>
            <a:spLocks noGrp="1"/>
          </p:cNvSpPr>
          <p:nvPr>
            <p:ph type="sldNum" sz="quarter" idx="12"/>
          </p:nvPr>
        </p:nvSpPr>
        <p:spPr/>
        <p:txBody>
          <a:bodyPr/>
          <a:lstStyle/>
          <a:p>
            <a:pPr>
              <a:defRPr/>
            </a:pPr>
            <a:fld id="{0D1C29D6-20D6-423B-B5D2-A4ECD6838CD2}" type="slidenum">
              <a:rPr lang="en-US" smtClean="0"/>
              <a:pPr>
                <a:defRPr/>
              </a:pPr>
              <a:t>12</a:t>
            </a:fld>
            <a:endParaRPr lang="en-US" dirty="0"/>
          </a:p>
        </p:txBody>
      </p:sp>
    </p:spTree>
    <p:extLst>
      <p:ext uri="{BB962C8B-B14F-4D97-AF65-F5344CB8AC3E}">
        <p14:creationId xmlns:p14="http://schemas.microsoft.com/office/powerpoint/2010/main" val="3279005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Consequences of Poor Bonding</a:t>
            </a:r>
            <a:endParaRPr lang="en-US" dirty="0"/>
          </a:p>
        </p:txBody>
      </p:sp>
      <p:sp>
        <p:nvSpPr>
          <p:cNvPr id="6" name="Content Placeholder 5"/>
          <p:cNvSpPr>
            <a:spLocks noGrp="1"/>
          </p:cNvSpPr>
          <p:nvPr>
            <p:ph idx="1"/>
          </p:nvPr>
        </p:nvSpPr>
        <p:spPr>
          <a:xfrm>
            <a:off x="1981200" y="1143001"/>
            <a:ext cx="9372600" cy="4525963"/>
          </a:xfrm>
        </p:spPr>
        <p:txBody>
          <a:bodyPr>
            <a:noAutofit/>
          </a:bodyPr>
          <a:lstStyle/>
          <a:p>
            <a:pPr>
              <a:spcBef>
                <a:spcPts val="600"/>
              </a:spcBef>
              <a:spcAft>
                <a:spcPts val="600"/>
              </a:spcAft>
            </a:pPr>
            <a:r>
              <a:rPr lang="en-US" sz="2800" b="1" dirty="0" smtClean="0"/>
              <a:t>Costly </a:t>
            </a:r>
            <a:r>
              <a:rPr lang="en-US" sz="2800" b="1" dirty="0"/>
              <a:t>pavement repairs</a:t>
            </a:r>
          </a:p>
          <a:p>
            <a:pPr lvl="1">
              <a:spcBef>
                <a:spcPts val="600"/>
              </a:spcBef>
              <a:spcAft>
                <a:spcPts val="600"/>
              </a:spcAft>
            </a:pPr>
            <a:r>
              <a:rPr lang="en-US" sz="2800" b="1" dirty="0"/>
              <a:t>Repair of isolated area relatively inexpensive</a:t>
            </a:r>
          </a:p>
          <a:p>
            <a:pPr lvl="1">
              <a:spcBef>
                <a:spcPts val="600"/>
              </a:spcBef>
              <a:spcAft>
                <a:spcPts val="600"/>
              </a:spcAft>
            </a:pPr>
            <a:r>
              <a:rPr lang="en-US" sz="2800" b="1" dirty="0"/>
              <a:t>Removal and replacement of </a:t>
            </a:r>
            <a:r>
              <a:rPr lang="en-US" sz="2800" b="1" dirty="0" smtClean="0"/>
              <a:t>a portion </a:t>
            </a:r>
            <a:r>
              <a:rPr lang="en-US" sz="2800" b="1" dirty="0"/>
              <a:t>or the entire pavement structure is very expensive</a:t>
            </a:r>
          </a:p>
          <a:p>
            <a:pPr lvl="1">
              <a:spcBef>
                <a:spcPts val="600"/>
              </a:spcBef>
              <a:spcAft>
                <a:spcPts val="600"/>
              </a:spcAft>
            </a:pPr>
            <a:r>
              <a:rPr lang="en-US" sz="2800" b="1" dirty="0"/>
              <a:t>Shorter than expected </a:t>
            </a:r>
            <a:r>
              <a:rPr lang="en-US" sz="2800" b="1" dirty="0" smtClean="0"/>
              <a:t>performance can </a:t>
            </a:r>
            <a:r>
              <a:rPr lang="en-US" sz="2800" b="1" dirty="0"/>
              <a:t>be devastating for agency </a:t>
            </a:r>
            <a:r>
              <a:rPr lang="en-US" sz="2800" b="1" dirty="0" smtClean="0"/>
              <a:t>budgets</a:t>
            </a:r>
            <a:endParaRPr lang="en-US" sz="2800" b="1" dirty="0"/>
          </a:p>
          <a:p>
            <a:pPr lvl="1">
              <a:spcBef>
                <a:spcPts val="600"/>
              </a:spcBef>
              <a:spcAft>
                <a:spcPts val="600"/>
              </a:spcAft>
            </a:pPr>
            <a:r>
              <a:rPr lang="en-US" sz="2800" b="1" dirty="0" smtClean="0"/>
              <a:t>Influences future Life Cycle Cost Analysis</a:t>
            </a:r>
            <a:endParaRPr lang="en-US" sz="2800" b="1" dirty="0"/>
          </a:p>
        </p:txBody>
      </p:sp>
    </p:spTree>
    <p:extLst>
      <p:ext uri="{BB962C8B-B14F-4D97-AF65-F5344CB8AC3E}">
        <p14:creationId xmlns:p14="http://schemas.microsoft.com/office/powerpoint/2010/main" val="3097733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0933" y="0"/>
            <a:ext cx="8439673" cy="1143000"/>
          </a:xfrm>
        </p:spPr>
        <p:txBody>
          <a:bodyPr>
            <a:normAutofit fontScale="90000"/>
          </a:bodyPr>
          <a:lstStyle/>
          <a:p>
            <a:r>
              <a:rPr lang="en-US" sz="4000" dirty="0"/>
              <a:t>Everyone MUST be on the same page</a:t>
            </a:r>
          </a:p>
        </p:txBody>
      </p:sp>
      <p:sp>
        <p:nvSpPr>
          <p:cNvPr id="2" name="Content Placeholder 1"/>
          <p:cNvSpPr>
            <a:spLocks noGrp="1"/>
          </p:cNvSpPr>
          <p:nvPr>
            <p:ph idx="1"/>
          </p:nvPr>
        </p:nvSpPr>
        <p:spPr>
          <a:xfrm>
            <a:off x="1977190" y="1629023"/>
            <a:ext cx="8237621" cy="5398168"/>
          </a:xfrm>
        </p:spPr>
        <p:txBody>
          <a:bodyPr>
            <a:noAutofit/>
          </a:bodyPr>
          <a:lstStyle/>
          <a:p>
            <a:r>
              <a:rPr lang="en-US" sz="2400" b="1" i="1" dirty="0"/>
              <a:t>Original Emulsion</a:t>
            </a:r>
            <a:r>
              <a:rPr lang="en-US" sz="2400" dirty="0"/>
              <a:t>—an undiluted emulsion which primarily consists of a paving grade binder, water, and an emulsifying agent. </a:t>
            </a:r>
          </a:p>
          <a:p>
            <a:endParaRPr lang="en-US" sz="2400" dirty="0"/>
          </a:p>
          <a:p>
            <a:r>
              <a:rPr lang="en-US" sz="2400" b="1" i="1" dirty="0"/>
              <a:t>Diluted Emulsion</a:t>
            </a:r>
            <a:r>
              <a:rPr lang="en-US" sz="2400" dirty="0"/>
              <a:t>—an emulsion that has been diluted with </a:t>
            </a:r>
            <a:r>
              <a:rPr lang="en-US" sz="2400" u="sng" dirty="0"/>
              <a:t>additional</a:t>
            </a:r>
            <a:r>
              <a:rPr lang="en-US" sz="2400" dirty="0"/>
              <a:t> water.  </a:t>
            </a:r>
          </a:p>
          <a:p>
            <a:pPr lvl="1"/>
            <a:r>
              <a:rPr lang="en-US" sz="2000" dirty="0"/>
              <a:t>Critical to control </a:t>
            </a:r>
          </a:p>
          <a:p>
            <a:pPr lvl="1"/>
            <a:r>
              <a:rPr lang="en-US" sz="2000" dirty="0"/>
              <a:t>1:1 typical (Original Emulsion: Added Water)</a:t>
            </a:r>
          </a:p>
          <a:p>
            <a:endParaRPr lang="en-US" sz="2400" b="1" i="1" dirty="0"/>
          </a:p>
          <a:p>
            <a:r>
              <a:rPr lang="en-US" sz="2400" b="1" i="1" dirty="0"/>
              <a:t>Residual Asphalt</a:t>
            </a:r>
            <a:r>
              <a:rPr lang="en-US" sz="2400" dirty="0"/>
              <a:t>—the remaining asphalt after an emulsion has set typically 57-70 percent. </a:t>
            </a:r>
          </a:p>
          <a:p>
            <a:endParaRPr lang="en-US" sz="2400" dirty="0"/>
          </a:p>
          <a:p>
            <a:endParaRPr lang="en-US" sz="2400" dirty="0"/>
          </a:p>
        </p:txBody>
      </p:sp>
      <p:sp>
        <p:nvSpPr>
          <p:cNvPr id="3" name="TextBox 2"/>
          <p:cNvSpPr txBox="1"/>
          <p:nvPr/>
        </p:nvSpPr>
        <p:spPr>
          <a:xfrm>
            <a:off x="1771128" y="1044249"/>
            <a:ext cx="5508239" cy="584775"/>
          </a:xfrm>
          <a:prstGeom prst="rect">
            <a:avLst/>
          </a:prstGeom>
          <a:noFill/>
        </p:spPr>
        <p:txBody>
          <a:bodyPr wrap="none" rtlCol="0">
            <a:spAutoFit/>
          </a:bodyPr>
          <a:lstStyle/>
          <a:p>
            <a:r>
              <a:rPr lang="en-US" sz="3200" b="1" dirty="0"/>
              <a:t>What we are talking about:</a:t>
            </a:r>
          </a:p>
        </p:txBody>
      </p:sp>
    </p:spTree>
    <p:extLst>
      <p:ext uri="{BB962C8B-B14F-4D97-AF65-F5344CB8AC3E}">
        <p14:creationId xmlns:p14="http://schemas.microsoft.com/office/powerpoint/2010/main" val="375022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7944" y="1468193"/>
            <a:ext cx="7907629" cy="1983345"/>
          </a:xfrm>
          <a:prstGeom prst="rect">
            <a:avLst/>
          </a:prstGeom>
        </p:spPr>
        <p:txBody>
          <a:bodyPr wrap="square">
            <a:spAutoFit/>
          </a:bodyPr>
          <a:lstStyle/>
          <a:p>
            <a:r>
              <a:rPr lang="en-US" sz="4000" b="1" dirty="0">
                <a:solidFill>
                  <a:srgbClr val="000000"/>
                </a:solidFill>
                <a:latin typeface="Calibri" panose="020F0502020204030204" pitchFamily="34" charset="0"/>
              </a:rPr>
              <a:t>What’s wrong (if anything) with the following specification regarding application rate?:</a:t>
            </a:r>
            <a:endParaRPr lang="en-US" sz="4000" dirty="0"/>
          </a:p>
        </p:txBody>
      </p:sp>
      <p:sp>
        <p:nvSpPr>
          <p:cNvPr id="4" name="Rectangle 3"/>
          <p:cNvSpPr/>
          <p:nvPr/>
        </p:nvSpPr>
        <p:spPr>
          <a:xfrm>
            <a:off x="1800895" y="3865690"/>
            <a:ext cx="8641725" cy="584775"/>
          </a:xfrm>
          <a:prstGeom prst="rect">
            <a:avLst/>
          </a:prstGeom>
        </p:spPr>
        <p:txBody>
          <a:bodyPr wrap="square">
            <a:spAutoFit/>
          </a:bodyPr>
          <a:lstStyle/>
          <a:p>
            <a:r>
              <a:rPr lang="en-US" sz="3200" i="1" dirty="0">
                <a:solidFill>
                  <a:srgbClr val="000000"/>
                </a:solidFill>
                <a:latin typeface="Calibri" panose="020F0502020204030204" pitchFamily="34" charset="0"/>
              </a:rPr>
              <a:t>“Apply the tack coat at a rate of 0.05 gallons/yd</a:t>
            </a:r>
            <a:r>
              <a:rPr lang="en-US" sz="3200" i="1" baseline="30000" dirty="0">
                <a:solidFill>
                  <a:srgbClr val="000000"/>
                </a:solidFill>
                <a:latin typeface="Calibri" panose="020F0502020204030204" pitchFamily="34" charset="0"/>
              </a:rPr>
              <a:t>2</a:t>
            </a:r>
            <a:r>
              <a:rPr lang="en-US" sz="3200" i="1" dirty="0">
                <a:solidFill>
                  <a:srgbClr val="000000"/>
                </a:solidFill>
                <a:latin typeface="Calibri" panose="020F0502020204030204" pitchFamily="34" charset="0"/>
              </a:rPr>
              <a:t>”</a:t>
            </a:r>
            <a:endParaRPr lang="en-US" sz="3200" dirty="0"/>
          </a:p>
        </p:txBody>
      </p:sp>
    </p:spTree>
    <p:extLst>
      <p:ext uri="{BB962C8B-B14F-4D97-AF65-F5344CB8AC3E}">
        <p14:creationId xmlns:p14="http://schemas.microsoft.com/office/powerpoint/2010/main" val="1437539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9144000" cy="850900"/>
          </a:xfrm>
        </p:spPr>
        <p:txBody>
          <a:bodyPr/>
          <a:lstStyle/>
          <a:p>
            <a:r>
              <a:rPr lang="en-US" dirty="0" smtClean="0"/>
              <a:t>What difference does it make?</a:t>
            </a:r>
            <a:endParaRPr lang="en-US" dirty="0"/>
          </a:p>
        </p:txBody>
      </p:sp>
      <p:sp>
        <p:nvSpPr>
          <p:cNvPr id="4" name="Rectangle 3"/>
          <p:cNvSpPr/>
          <p:nvPr/>
        </p:nvSpPr>
        <p:spPr>
          <a:xfrm>
            <a:off x="1710745" y="1037907"/>
            <a:ext cx="8770510" cy="492443"/>
          </a:xfrm>
          <a:prstGeom prst="rect">
            <a:avLst/>
          </a:prstGeom>
        </p:spPr>
        <p:txBody>
          <a:bodyPr wrap="square">
            <a:spAutoFit/>
          </a:bodyPr>
          <a:lstStyle/>
          <a:p>
            <a:r>
              <a:rPr lang="en-US" sz="2600" b="1" dirty="0">
                <a:solidFill>
                  <a:srgbClr val="000000"/>
                </a:solidFill>
                <a:latin typeface="Calibri" panose="020F0502020204030204" pitchFamily="34" charset="0"/>
              </a:rPr>
              <a:t>If the example spec </a:t>
            </a:r>
            <a:r>
              <a:rPr lang="en-US" sz="2600" b="1" i="1" dirty="0">
                <a:solidFill>
                  <a:srgbClr val="000000"/>
                </a:solidFill>
                <a:latin typeface="Calibri" panose="020F0502020204030204" pitchFamily="34" charset="0"/>
              </a:rPr>
              <a:t>intended </a:t>
            </a:r>
            <a:r>
              <a:rPr lang="en-US" sz="2600" b="1" dirty="0">
                <a:solidFill>
                  <a:srgbClr val="000000"/>
                </a:solidFill>
                <a:latin typeface="Calibri" panose="020F0502020204030204" pitchFamily="34" charset="0"/>
              </a:rPr>
              <a:t>0.05 </a:t>
            </a:r>
            <a:r>
              <a:rPr lang="en-US" sz="2600" b="1" i="1" dirty="0">
                <a:solidFill>
                  <a:srgbClr val="C00000"/>
                </a:solidFill>
                <a:latin typeface="Calibri" panose="020F0502020204030204" pitchFamily="34" charset="0"/>
              </a:rPr>
              <a:t>gal/yd</a:t>
            </a:r>
            <a:r>
              <a:rPr lang="en-US" sz="2600" b="1" i="1" baseline="30000" dirty="0">
                <a:solidFill>
                  <a:srgbClr val="C00000"/>
                </a:solidFill>
                <a:latin typeface="Calibri" panose="020F0502020204030204" pitchFamily="34" charset="0"/>
              </a:rPr>
              <a:t>2</a:t>
            </a:r>
            <a:r>
              <a:rPr lang="en-US" sz="2600" b="1" dirty="0">
                <a:solidFill>
                  <a:srgbClr val="000000"/>
                </a:solidFill>
                <a:latin typeface="Calibri" panose="020F0502020204030204" pitchFamily="34" charset="0"/>
              </a:rPr>
              <a:t> of residual asphalt:</a:t>
            </a:r>
            <a:endParaRPr lang="en-US" sz="2600" dirty="0"/>
          </a:p>
        </p:txBody>
      </p:sp>
      <p:sp>
        <p:nvSpPr>
          <p:cNvPr id="5" name="Rectangle 4"/>
          <p:cNvSpPr/>
          <p:nvPr/>
        </p:nvSpPr>
        <p:spPr>
          <a:xfrm>
            <a:off x="1813775" y="2209801"/>
            <a:ext cx="8667480" cy="2985433"/>
          </a:xfrm>
          <a:prstGeom prst="rect">
            <a:avLst/>
          </a:prstGeom>
        </p:spPr>
        <p:txBody>
          <a:bodyPr wrap="square">
            <a:spAutoFit/>
          </a:bodyPr>
          <a:lstStyle/>
          <a:p>
            <a:r>
              <a:rPr lang="en-US" sz="3600" b="1" i="1" dirty="0">
                <a:solidFill>
                  <a:srgbClr val="000000"/>
                </a:solidFill>
                <a:latin typeface="Calibri" panose="020F0502020204030204" pitchFamily="34" charset="0"/>
              </a:rPr>
              <a:t>Original emulsion </a:t>
            </a:r>
            <a:r>
              <a:rPr lang="en-US" sz="3600" i="1" dirty="0">
                <a:solidFill>
                  <a:srgbClr val="000000"/>
                </a:solidFill>
                <a:latin typeface="Calibri" panose="020F0502020204030204" pitchFamily="34" charset="0"/>
              </a:rPr>
              <a:t>applied at </a:t>
            </a:r>
            <a:r>
              <a:rPr lang="en-US" sz="3600" b="1" i="1" dirty="0">
                <a:solidFill>
                  <a:srgbClr val="000000"/>
                </a:solidFill>
                <a:latin typeface="Calibri" panose="020F0502020204030204" pitchFamily="34" charset="0"/>
              </a:rPr>
              <a:t>0.05 </a:t>
            </a:r>
            <a:r>
              <a:rPr lang="en-US" sz="3600" b="1" i="1" dirty="0">
                <a:latin typeface="Calibri" panose="020F0502020204030204" pitchFamily="34" charset="0"/>
              </a:rPr>
              <a:t>gal/yd</a:t>
            </a:r>
            <a:r>
              <a:rPr lang="en-US" sz="3600" b="1" i="1" baseline="30000" dirty="0">
                <a:latin typeface="Calibri" panose="020F0502020204030204" pitchFamily="34" charset="0"/>
              </a:rPr>
              <a:t>2</a:t>
            </a:r>
            <a:r>
              <a:rPr lang="en-US" sz="2400" i="1" dirty="0">
                <a:solidFill>
                  <a:srgbClr val="000000"/>
                </a:solidFill>
                <a:latin typeface="Calibri" panose="020F0502020204030204" pitchFamily="34" charset="0"/>
              </a:rPr>
              <a:t> </a:t>
            </a:r>
            <a:r>
              <a:rPr lang="en-US" sz="3600" i="1" dirty="0">
                <a:solidFill>
                  <a:srgbClr val="000000"/>
                </a:solidFill>
                <a:latin typeface="Calibri" panose="020F0502020204030204" pitchFamily="34" charset="0"/>
              </a:rPr>
              <a:t>using an emulsion with 60% residual asphalt, leaves </a:t>
            </a:r>
            <a:r>
              <a:rPr lang="en-US" sz="3600" b="1" i="1" dirty="0">
                <a:solidFill>
                  <a:srgbClr val="C00000"/>
                </a:solidFill>
                <a:latin typeface="Calibri" panose="020F0502020204030204" pitchFamily="34" charset="0"/>
              </a:rPr>
              <a:t>0.03 gal/yd</a:t>
            </a:r>
            <a:r>
              <a:rPr lang="en-US" sz="3600" b="1" i="1" baseline="30000" dirty="0">
                <a:solidFill>
                  <a:srgbClr val="C00000"/>
                </a:solidFill>
                <a:latin typeface="Calibri" panose="020F0502020204030204" pitchFamily="34" charset="0"/>
              </a:rPr>
              <a:t>2</a:t>
            </a:r>
            <a:r>
              <a:rPr lang="en-US" sz="3600" b="1" i="1" dirty="0">
                <a:solidFill>
                  <a:srgbClr val="C00000"/>
                </a:solidFill>
                <a:latin typeface="Calibri" panose="020F0502020204030204" pitchFamily="34" charset="0"/>
              </a:rPr>
              <a:t> </a:t>
            </a:r>
            <a:r>
              <a:rPr lang="en-US" sz="3600" i="1" dirty="0">
                <a:solidFill>
                  <a:srgbClr val="000000"/>
                </a:solidFill>
                <a:latin typeface="Calibri" panose="020F0502020204030204" pitchFamily="34" charset="0"/>
              </a:rPr>
              <a:t>on the roadway?</a:t>
            </a:r>
          </a:p>
          <a:p>
            <a:endParaRPr lang="en-US" sz="3600" i="1" dirty="0">
              <a:solidFill>
                <a:srgbClr val="000000"/>
              </a:solidFill>
              <a:latin typeface="Calibri" panose="020F0502020204030204" pitchFamily="34" charset="0"/>
            </a:endParaRPr>
          </a:p>
          <a:p>
            <a:pPr algn="ctr"/>
            <a:r>
              <a:rPr lang="en-US" sz="4400" b="1" i="1" dirty="0">
                <a:solidFill>
                  <a:srgbClr val="000000"/>
                </a:solidFill>
                <a:latin typeface="Calibri" panose="020F0502020204030204" pitchFamily="34" charset="0"/>
              </a:rPr>
              <a:t>40% less than intended</a:t>
            </a:r>
            <a:endParaRPr lang="en-US" sz="4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131245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9144000" cy="850900"/>
          </a:xfrm>
        </p:spPr>
        <p:txBody>
          <a:bodyPr/>
          <a:lstStyle/>
          <a:p>
            <a:r>
              <a:rPr lang="en-US" dirty="0" smtClean="0"/>
              <a:t>What difference does it make?</a:t>
            </a:r>
            <a:endParaRPr lang="en-US" dirty="0"/>
          </a:p>
        </p:txBody>
      </p:sp>
      <p:sp>
        <p:nvSpPr>
          <p:cNvPr id="4" name="Rectangle 3"/>
          <p:cNvSpPr/>
          <p:nvPr/>
        </p:nvSpPr>
        <p:spPr>
          <a:xfrm>
            <a:off x="1710745" y="921461"/>
            <a:ext cx="8770510" cy="492443"/>
          </a:xfrm>
          <a:prstGeom prst="rect">
            <a:avLst/>
          </a:prstGeom>
        </p:spPr>
        <p:txBody>
          <a:bodyPr wrap="square">
            <a:spAutoFit/>
          </a:bodyPr>
          <a:lstStyle/>
          <a:p>
            <a:r>
              <a:rPr lang="en-US" sz="2600" b="1" dirty="0">
                <a:solidFill>
                  <a:srgbClr val="000000"/>
                </a:solidFill>
                <a:latin typeface="Calibri" panose="020F0502020204030204" pitchFamily="34" charset="0"/>
              </a:rPr>
              <a:t>If the example spec </a:t>
            </a:r>
            <a:r>
              <a:rPr lang="en-US" sz="2600" b="1" i="1" dirty="0">
                <a:solidFill>
                  <a:srgbClr val="000000"/>
                </a:solidFill>
                <a:latin typeface="Calibri" panose="020F0502020204030204" pitchFamily="34" charset="0"/>
              </a:rPr>
              <a:t>intended </a:t>
            </a:r>
            <a:r>
              <a:rPr lang="en-US" sz="2600" b="1" dirty="0">
                <a:solidFill>
                  <a:srgbClr val="000000"/>
                </a:solidFill>
                <a:latin typeface="Calibri" panose="020F0502020204030204" pitchFamily="34" charset="0"/>
              </a:rPr>
              <a:t>0.05 </a:t>
            </a:r>
            <a:r>
              <a:rPr lang="en-US" sz="2600" b="1" i="1" dirty="0">
                <a:solidFill>
                  <a:srgbClr val="C00000"/>
                </a:solidFill>
                <a:latin typeface="Calibri" panose="020F0502020204030204" pitchFamily="34" charset="0"/>
              </a:rPr>
              <a:t>gal/yd</a:t>
            </a:r>
            <a:r>
              <a:rPr lang="en-US" sz="2600" b="1" i="1" baseline="30000" dirty="0">
                <a:solidFill>
                  <a:srgbClr val="C00000"/>
                </a:solidFill>
                <a:latin typeface="Calibri" panose="020F0502020204030204" pitchFamily="34" charset="0"/>
              </a:rPr>
              <a:t>2</a:t>
            </a:r>
            <a:r>
              <a:rPr lang="en-US" sz="2600" b="1" dirty="0">
                <a:solidFill>
                  <a:srgbClr val="000000"/>
                </a:solidFill>
                <a:latin typeface="Calibri" panose="020F0502020204030204" pitchFamily="34" charset="0"/>
              </a:rPr>
              <a:t> of residual asphalt:</a:t>
            </a:r>
            <a:endParaRPr lang="en-US" sz="2600" dirty="0"/>
          </a:p>
        </p:txBody>
      </p:sp>
      <p:sp>
        <p:nvSpPr>
          <p:cNvPr id="5" name="Rectangle 4"/>
          <p:cNvSpPr/>
          <p:nvPr/>
        </p:nvSpPr>
        <p:spPr>
          <a:xfrm>
            <a:off x="1813775" y="2057400"/>
            <a:ext cx="8667480" cy="3539430"/>
          </a:xfrm>
          <a:prstGeom prst="rect">
            <a:avLst/>
          </a:prstGeom>
        </p:spPr>
        <p:txBody>
          <a:bodyPr wrap="square">
            <a:spAutoFit/>
          </a:bodyPr>
          <a:lstStyle/>
          <a:p>
            <a:r>
              <a:rPr lang="en-US" sz="3600" b="1" i="1" dirty="0">
                <a:solidFill>
                  <a:srgbClr val="000000"/>
                </a:solidFill>
                <a:latin typeface="Calibri" panose="020F0502020204030204" pitchFamily="34" charset="0"/>
              </a:rPr>
              <a:t>Diluted Emulsion </a:t>
            </a:r>
            <a:r>
              <a:rPr lang="en-US" sz="3600" dirty="0">
                <a:solidFill>
                  <a:srgbClr val="000000"/>
                </a:solidFill>
                <a:latin typeface="Calibri" panose="020F0502020204030204" pitchFamily="34" charset="0"/>
              </a:rPr>
              <a:t>using the same emulsion diluted 1:1 with water and applied at </a:t>
            </a:r>
            <a:r>
              <a:rPr lang="en-US" sz="3600" b="1" i="1" dirty="0">
                <a:solidFill>
                  <a:srgbClr val="000000"/>
                </a:solidFill>
                <a:latin typeface="Calibri" panose="020F0502020204030204" pitchFamily="34" charset="0"/>
              </a:rPr>
              <a:t>0.05 </a:t>
            </a:r>
            <a:r>
              <a:rPr lang="en-US" sz="3600" b="1" i="1" dirty="0">
                <a:latin typeface="Calibri" panose="020F0502020204030204" pitchFamily="34" charset="0"/>
              </a:rPr>
              <a:t>gal/yd</a:t>
            </a:r>
            <a:r>
              <a:rPr lang="en-US" sz="3600" b="1" i="1" baseline="30000" dirty="0">
                <a:latin typeface="Calibri" panose="020F0502020204030204" pitchFamily="34" charset="0"/>
              </a:rPr>
              <a:t>2</a:t>
            </a:r>
            <a:r>
              <a:rPr lang="en-US" sz="3600" i="1" dirty="0">
                <a:solidFill>
                  <a:srgbClr val="000000"/>
                </a:solidFill>
                <a:latin typeface="Calibri" panose="020F0502020204030204" pitchFamily="34" charset="0"/>
              </a:rPr>
              <a:t> </a:t>
            </a:r>
            <a:r>
              <a:rPr lang="en-US" sz="3600" dirty="0">
                <a:solidFill>
                  <a:srgbClr val="000000"/>
                </a:solidFill>
                <a:latin typeface="Calibri" panose="020F0502020204030204" pitchFamily="34" charset="0"/>
              </a:rPr>
              <a:t>leaves </a:t>
            </a:r>
            <a:r>
              <a:rPr lang="en-US" sz="3600" b="1" i="1" dirty="0">
                <a:solidFill>
                  <a:srgbClr val="C00000"/>
                </a:solidFill>
                <a:latin typeface="Calibri" panose="020F0502020204030204" pitchFamily="34" charset="0"/>
              </a:rPr>
              <a:t>0.015 gal/yd</a:t>
            </a:r>
            <a:r>
              <a:rPr lang="en-US" sz="3600" b="1" i="1" baseline="30000" dirty="0">
                <a:solidFill>
                  <a:srgbClr val="C00000"/>
                </a:solidFill>
                <a:latin typeface="Calibri" panose="020F0502020204030204" pitchFamily="34" charset="0"/>
              </a:rPr>
              <a:t>2 </a:t>
            </a:r>
            <a:r>
              <a:rPr lang="en-US" sz="3600" i="1" dirty="0">
                <a:solidFill>
                  <a:srgbClr val="000000"/>
                </a:solidFill>
                <a:latin typeface="Calibri" panose="020F0502020204030204" pitchFamily="34" charset="0"/>
              </a:rPr>
              <a:t>on the roadway?</a:t>
            </a:r>
          </a:p>
          <a:p>
            <a:endParaRPr lang="en-US" sz="3600" i="1" dirty="0">
              <a:solidFill>
                <a:srgbClr val="000000"/>
              </a:solidFill>
              <a:latin typeface="Calibri" panose="020F0502020204030204" pitchFamily="34" charset="0"/>
            </a:endParaRPr>
          </a:p>
          <a:p>
            <a:pPr algn="ctr"/>
            <a:r>
              <a:rPr lang="en-US" sz="4400" b="1" i="1" dirty="0">
                <a:solidFill>
                  <a:srgbClr val="000000"/>
                </a:solidFill>
                <a:latin typeface="Calibri" panose="020F0502020204030204" pitchFamily="34" charset="0"/>
              </a:rPr>
              <a:t>70% less than intended</a:t>
            </a:r>
            <a:endParaRPr lang="en-US" sz="4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8296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9144000" cy="850900"/>
          </a:xfrm>
        </p:spPr>
        <p:txBody>
          <a:bodyPr/>
          <a:lstStyle/>
          <a:p>
            <a:r>
              <a:rPr lang="en-US" dirty="0" smtClean="0"/>
              <a:t>What difference does it make?</a:t>
            </a:r>
            <a:endParaRPr lang="en-US" dirty="0"/>
          </a:p>
        </p:txBody>
      </p:sp>
      <p:sp>
        <p:nvSpPr>
          <p:cNvPr id="4" name="Rectangle 3"/>
          <p:cNvSpPr/>
          <p:nvPr/>
        </p:nvSpPr>
        <p:spPr>
          <a:xfrm>
            <a:off x="1710745" y="921461"/>
            <a:ext cx="8770510" cy="492443"/>
          </a:xfrm>
          <a:prstGeom prst="rect">
            <a:avLst/>
          </a:prstGeom>
        </p:spPr>
        <p:txBody>
          <a:bodyPr wrap="square">
            <a:spAutoFit/>
          </a:bodyPr>
          <a:lstStyle/>
          <a:p>
            <a:r>
              <a:rPr lang="en-US" sz="2600" b="1" dirty="0">
                <a:solidFill>
                  <a:srgbClr val="000000"/>
                </a:solidFill>
                <a:latin typeface="Calibri" panose="020F0502020204030204" pitchFamily="34" charset="0"/>
              </a:rPr>
              <a:t>If the example spec </a:t>
            </a:r>
            <a:r>
              <a:rPr lang="en-US" sz="2600" b="1" i="1" dirty="0">
                <a:solidFill>
                  <a:srgbClr val="000000"/>
                </a:solidFill>
                <a:latin typeface="Calibri" panose="020F0502020204030204" pitchFamily="34" charset="0"/>
              </a:rPr>
              <a:t>intended </a:t>
            </a:r>
            <a:r>
              <a:rPr lang="en-US" sz="2600" b="1" dirty="0">
                <a:solidFill>
                  <a:srgbClr val="000000"/>
                </a:solidFill>
                <a:latin typeface="Calibri" panose="020F0502020204030204" pitchFamily="34" charset="0"/>
              </a:rPr>
              <a:t>0.05 </a:t>
            </a:r>
            <a:r>
              <a:rPr lang="en-US" sz="2600" b="1" i="1" dirty="0">
                <a:solidFill>
                  <a:srgbClr val="C00000"/>
                </a:solidFill>
                <a:latin typeface="Calibri" panose="020F0502020204030204" pitchFamily="34" charset="0"/>
              </a:rPr>
              <a:t>gal/yd</a:t>
            </a:r>
            <a:r>
              <a:rPr lang="en-US" sz="2600" b="1" i="1" baseline="30000" dirty="0">
                <a:solidFill>
                  <a:srgbClr val="C00000"/>
                </a:solidFill>
                <a:latin typeface="Calibri" panose="020F0502020204030204" pitchFamily="34" charset="0"/>
              </a:rPr>
              <a:t>2</a:t>
            </a:r>
            <a:r>
              <a:rPr lang="en-US" sz="2600" b="1" dirty="0">
                <a:solidFill>
                  <a:srgbClr val="000000"/>
                </a:solidFill>
                <a:latin typeface="Calibri" panose="020F0502020204030204" pitchFamily="34" charset="0"/>
              </a:rPr>
              <a:t> of residual asphalt:</a:t>
            </a:r>
            <a:endParaRPr lang="en-US" sz="2600" dirty="0"/>
          </a:p>
        </p:txBody>
      </p:sp>
      <p:sp>
        <p:nvSpPr>
          <p:cNvPr id="5" name="Rectangle 4"/>
          <p:cNvSpPr/>
          <p:nvPr/>
        </p:nvSpPr>
        <p:spPr>
          <a:xfrm>
            <a:off x="1762260" y="1600201"/>
            <a:ext cx="8667480" cy="2923877"/>
          </a:xfrm>
          <a:prstGeom prst="rect">
            <a:avLst/>
          </a:prstGeom>
        </p:spPr>
        <p:txBody>
          <a:bodyPr wrap="square">
            <a:spAutoFit/>
          </a:bodyPr>
          <a:lstStyle/>
          <a:p>
            <a:r>
              <a:rPr lang="en-US" sz="2800" i="1" dirty="0">
                <a:solidFill>
                  <a:srgbClr val="000000"/>
                </a:solidFill>
                <a:latin typeface="Calibri" panose="020F0502020204030204" pitchFamily="34" charset="0"/>
              </a:rPr>
              <a:t>To receive </a:t>
            </a:r>
            <a:r>
              <a:rPr lang="en-US" sz="2800" b="1" i="1" dirty="0">
                <a:solidFill>
                  <a:srgbClr val="000000"/>
                </a:solidFill>
                <a:latin typeface="Calibri" panose="020F0502020204030204" pitchFamily="34" charset="0"/>
              </a:rPr>
              <a:t>Residual Asphalt </a:t>
            </a:r>
            <a:r>
              <a:rPr lang="en-US" sz="2800" i="1" dirty="0">
                <a:solidFill>
                  <a:srgbClr val="000000"/>
                </a:solidFill>
                <a:latin typeface="Calibri" panose="020F0502020204030204" pitchFamily="34" charset="0"/>
              </a:rPr>
              <a:t>at </a:t>
            </a:r>
            <a:r>
              <a:rPr lang="en-US" sz="2800" b="1" i="1" dirty="0">
                <a:solidFill>
                  <a:srgbClr val="000000"/>
                </a:solidFill>
                <a:latin typeface="Calibri" panose="020F0502020204030204" pitchFamily="34" charset="0"/>
              </a:rPr>
              <a:t>0.05 </a:t>
            </a:r>
            <a:r>
              <a:rPr lang="en-US" sz="2800" b="1" i="1" dirty="0">
                <a:latin typeface="Calibri" panose="020F0502020204030204" pitchFamily="34" charset="0"/>
              </a:rPr>
              <a:t>gal/yd</a:t>
            </a:r>
            <a:r>
              <a:rPr lang="en-US" sz="2800" b="1" i="1" baseline="30000" dirty="0">
                <a:latin typeface="Calibri" panose="020F0502020204030204" pitchFamily="34" charset="0"/>
              </a:rPr>
              <a:t>2</a:t>
            </a:r>
            <a:r>
              <a:rPr lang="en-US" sz="2800" i="1" dirty="0">
                <a:solidFill>
                  <a:srgbClr val="000000"/>
                </a:solidFill>
                <a:latin typeface="Calibri" panose="020F0502020204030204" pitchFamily="34" charset="0"/>
              </a:rPr>
              <a:t> using an emulsion with 60% residual asphalt, the contractor would need to apply:</a:t>
            </a:r>
          </a:p>
          <a:p>
            <a:endParaRPr lang="en-US" sz="2800" b="1" i="1" dirty="0">
              <a:solidFill>
                <a:srgbClr val="000000"/>
              </a:solidFill>
              <a:latin typeface="Calibri" panose="020F0502020204030204" pitchFamily="34" charset="0"/>
            </a:endParaRPr>
          </a:p>
          <a:p>
            <a:pPr algn="ctr"/>
            <a:r>
              <a:rPr lang="en-US" sz="3600" b="1" i="1" dirty="0">
                <a:solidFill>
                  <a:srgbClr val="C00000"/>
                </a:solidFill>
                <a:latin typeface="Calibri" panose="020F0502020204030204" pitchFamily="34" charset="0"/>
              </a:rPr>
              <a:t>0.083 gal/yd</a:t>
            </a:r>
            <a:r>
              <a:rPr lang="en-US" sz="3600" b="1" i="1" baseline="30000" dirty="0">
                <a:solidFill>
                  <a:srgbClr val="C00000"/>
                </a:solidFill>
                <a:latin typeface="Calibri" panose="020F0502020204030204" pitchFamily="34" charset="0"/>
              </a:rPr>
              <a:t>2</a:t>
            </a:r>
            <a:r>
              <a:rPr lang="en-US" sz="2400" b="1" i="1" dirty="0">
                <a:solidFill>
                  <a:srgbClr val="C00000"/>
                </a:solidFill>
                <a:latin typeface="Calibri" panose="020F0502020204030204" pitchFamily="34" charset="0"/>
              </a:rPr>
              <a:t> </a:t>
            </a:r>
            <a:r>
              <a:rPr lang="en-US" sz="3600" i="1" dirty="0">
                <a:solidFill>
                  <a:srgbClr val="000000"/>
                </a:solidFill>
                <a:latin typeface="Calibri" panose="020F0502020204030204" pitchFamily="34" charset="0"/>
              </a:rPr>
              <a:t>of </a:t>
            </a:r>
            <a:r>
              <a:rPr lang="en-US" sz="3600" b="1" i="1" dirty="0">
                <a:solidFill>
                  <a:srgbClr val="C00000"/>
                </a:solidFill>
                <a:latin typeface="Calibri" panose="020F0502020204030204" pitchFamily="34" charset="0"/>
              </a:rPr>
              <a:t>Original Emulsion </a:t>
            </a:r>
            <a:r>
              <a:rPr lang="en-US" sz="3600" i="1" dirty="0">
                <a:solidFill>
                  <a:srgbClr val="000000"/>
                </a:solidFill>
                <a:latin typeface="Calibri" panose="020F0502020204030204" pitchFamily="34" charset="0"/>
              </a:rPr>
              <a:t>or </a:t>
            </a:r>
          </a:p>
          <a:p>
            <a:pPr algn="ctr"/>
            <a:r>
              <a:rPr lang="en-US" sz="3600" b="1" i="1" dirty="0">
                <a:solidFill>
                  <a:srgbClr val="C00000"/>
                </a:solidFill>
                <a:latin typeface="Calibri" panose="020F0502020204030204" pitchFamily="34" charset="0"/>
              </a:rPr>
              <a:t>0.167 gal/yd</a:t>
            </a:r>
            <a:r>
              <a:rPr lang="en-US" sz="3600" b="1" i="1" baseline="30000" dirty="0">
                <a:solidFill>
                  <a:srgbClr val="C00000"/>
                </a:solidFill>
                <a:latin typeface="Calibri" panose="020F0502020204030204" pitchFamily="34" charset="0"/>
              </a:rPr>
              <a:t>2</a:t>
            </a:r>
            <a:r>
              <a:rPr lang="en-US" sz="2400" b="1" i="1" dirty="0">
                <a:solidFill>
                  <a:srgbClr val="C00000"/>
                </a:solidFill>
                <a:latin typeface="Calibri" panose="020F0502020204030204" pitchFamily="34" charset="0"/>
              </a:rPr>
              <a:t> </a:t>
            </a:r>
            <a:r>
              <a:rPr lang="en-US" sz="3600" i="1" dirty="0">
                <a:solidFill>
                  <a:srgbClr val="000000"/>
                </a:solidFill>
                <a:latin typeface="Calibri" panose="020F0502020204030204" pitchFamily="34" charset="0"/>
              </a:rPr>
              <a:t>of </a:t>
            </a:r>
            <a:r>
              <a:rPr lang="en-US" sz="3600" b="1" i="1" dirty="0">
                <a:solidFill>
                  <a:srgbClr val="C00000"/>
                </a:solidFill>
                <a:latin typeface="Calibri" panose="020F0502020204030204" pitchFamily="34" charset="0"/>
              </a:rPr>
              <a:t>1:1 Diluted Emulsion</a:t>
            </a:r>
            <a:endParaRPr lang="en-US" sz="36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412387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Slipage Crack.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600" y="4133850"/>
            <a:ext cx="4267200" cy="2844800"/>
          </a:xfrm>
          <a:prstGeom prst="rect">
            <a:avLst/>
          </a:prstGeom>
          <a:ln>
            <a:noFill/>
          </a:ln>
          <a:effectLst>
            <a:softEdge rad="112500"/>
          </a:effectLst>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53200" y="1219200"/>
            <a:ext cx="3886200" cy="291465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pPr>
              <a:defRPr/>
            </a:pPr>
            <a:fld id="{0D1C29D6-20D6-423B-B5D2-A4ECD6838CD2}" type="slidenum">
              <a:rPr lang="en-US" smtClean="0">
                <a:solidFill>
                  <a:srgbClr val="FFFFFF"/>
                </a:solidFill>
              </a:rPr>
              <a:pPr>
                <a:defRPr/>
              </a:pPr>
              <a:t>19</a:t>
            </a:fld>
            <a:endParaRPr lang="en-US" dirty="0">
              <a:solidFill>
                <a:srgbClr val="FFFFFF"/>
              </a:solidFill>
            </a:endParaRPr>
          </a:p>
        </p:txBody>
      </p:sp>
      <p:sp>
        <p:nvSpPr>
          <p:cNvPr id="10" name="TextBox 3"/>
          <p:cNvSpPr txBox="1">
            <a:spLocks noChangeArrowheads="1"/>
          </p:cNvSpPr>
          <p:nvPr/>
        </p:nvSpPr>
        <p:spPr bwMode="auto">
          <a:xfrm>
            <a:off x="990600" y="2129412"/>
            <a:ext cx="4707251" cy="646331"/>
          </a:xfrm>
          <a:prstGeom prst="rect">
            <a:avLst/>
          </a:prstGeom>
          <a:noFill/>
          <a:ln w="9525">
            <a:noFill/>
            <a:miter lim="800000"/>
            <a:headEnd/>
            <a:tailEnd/>
          </a:ln>
        </p:spPr>
        <p:txBody>
          <a:bodyPr wrap="none">
            <a:spAutoFit/>
          </a:bodyPr>
          <a:lstStyle/>
          <a:p>
            <a:r>
              <a:rPr lang="en-US" sz="3600" dirty="0" smtClean="0">
                <a:latin typeface="Calibri" pitchFamily="34" charset="0"/>
              </a:rPr>
              <a:t>Isolated Slippage </a:t>
            </a:r>
            <a:r>
              <a:rPr lang="en-US" sz="3600" dirty="0">
                <a:latin typeface="Calibri" pitchFamily="34" charset="0"/>
              </a:rPr>
              <a:t>Failure</a:t>
            </a:r>
          </a:p>
        </p:txBody>
      </p:sp>
    </p:spTree>
    <p:extLst>
      <p:ext uri="{BB962C8B-B14F-4D97-AF65-F5344CB8AC3E}">
        <p14:creationId xmlns:p14="http://schemas.microsoft.com/office/powerpoint/2010/main" val="2065209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70143"/>
            <a:ext cx="10363200" cy="1829761"/>
          </a:xfrm>
        </p:spPr>
        <p:txBody>
          <a:bodyPr/>
          <a:lstStyle/>
          <a:p>
            <a:r>
              <a:rPr lang="en-US" dirty="0" smtClean="0"/>
              <a:t>Tack Coat Best Practices</a:t>
            </a:r>
            <a:endParaRPr lang="en-US" dirty="0"/>
          </a:p>
        </p:txBody>
      </p:sp>
      <p:sp>
        <p:nvSpPr>
          <p:cNvPr id="3" name="Subtitle 2"/>
          <p:cNvSpPr>
            <a:spLocks noGrp="1"/>
          </p:cNvSpPr>
          <p:nvPr>
            <p:ph type="subTitle" idx="1"/>
          </p:nvPr>
        </p:nvSpPr>
        <p:spPr>
          <a:xfrm>
            <a:off x="914400" y="2829148"/>
            <a:ext cx="10363200" cy="1199704"/>
          </a:xfrm>
        </p:spPr>
        <p:txBody>
          <a:bodyPr>
            <a:normAutofit fontScale="70000" lnSpcReduction="20000"/>
          </a:bodyPr>
          <a:lstStyle/>
          <a:p>
            <a:r>
              <a:rPr lang="en-US" dirty="0" smtClean="0"/>
              <a:t>FHWA Cooperative Agreement Subtask</a:t>
            </a:r>
          </a:p>
          <a:p>
            <a:endParaRPr lang="en-US" dirty="0"/>
          </a:p>
          <a:p>
            <a:r>
              <a:rPr lang="en-US" dirty="0" smtClean="0"/>
              <a:t>Longitudinal Joints</a:t>
            </a:r>
          </a:p>
          <a:p>
            <a:r>
              <a:rPr lang="en-US" dirty="0" smtClean="0"/>
              <a:t>Intelligent Compaction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53600" y="4648200"/>
            <a:ext cx="2015595" cy="1895749"/>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09600" y="4648200"/>
            <a:ext cx="1847850" cy="185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974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asphaltinstitute.org/public/engineering/Maintenance_Rehab/Distress_Photos/Slippage_Cracking.jpg"/>
          <p:cNvPicPr>
            <a:picLocks noChangeAspect="1" noChangeArrowheads="1"/>
          </p:cNvPicPr>
          <p:nvPr/>
        </p:nvPicPr>
        <p:blipFill>
          <a:blip r:embed="rId3"/>
          <a:srcRect/>
          <a:stretch>
            <a:fillRect/>
          </a:stretch>
        </p:blipFill>
        <p:spPr bwMode="auto">
          <a:xfrm>
            <a:off x="1524000" y="762000"/>
            <a:ext cx="9144000" cy="5334000"/>
          </a:xfrm>
          <a:prstGeom prst="rect">
            <a:avLst/>
          </a:prstGeom>
          <a:noFill/>
          <a:ln w="9525">
            <a:noFill/>
            <a:miter lim="800000"/>
            <a:headEnd/>
            <a:tailEnd/>
          </a:ln>
        </p:spPr>
      </p:pic>
      <p:sp>
        <p:nvSpPr>
          <p:cNvPr id="29699" name="TextBox 3"/>
          <p:cNvSpPr txBox="1">
            <a:spLocks noChangeArrowheads="1"/>
          </p:cNvSpPr>
          <p:nvPr/>
        </p:nvSpPr>
        <p:spPr bwMode="auto">
          <a:xfrm>
            <a:off x="1524000" y="76201"/>
            <a:ext cx="3117850" cy="646113"/>
          </a:xfrm>
          <a:prstGeom prst="rect">
            <a:avLst/>
          </a:prstGeom>
          <a:noFill/>
          <a:ln w="9525">
            <a:noFill/>
            <a:miter lim="800000"/>
            <a:headEnd/>
            <a:tailEnd/>
          </a:ln>
        </p:spPr>
        <p:txBody>
          <a:bodyPr wrap="none">
            <a:spAutoFit/>
          </a:bodyPr>
          <a:lstStyle/>
          <a:p>
            <a:r>
              <a:rPr lang="en-US" sz="3600" dirty="0">
                <a:latin typeface="Calibri" pitchFamily="34" charset="0"/>
              </a:rPr>
              <a:t>Slippage Failure</a:t>
            </a:r>
          </a:p>
        </p:txBody>
      </p:sp>
    </p:spTree>
    <p:extLst>
      <p:ext uri="{BB962C8B-B14F-4D97-AF65-F5344CB8AC3E}">
        <p14:creationId xmlns:p14="http://schemas.microsoft.com/office/powerpoint/2010/main" val="239977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PIM00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7369" y="-18473"/>
            <a:ext cx="6120631" cy="4590473"/>
          </a:xfrm>
          <a:prstGeom prst="rect">
            <a:avLst/>
          </a:prstGeom>
          <a:ln>
            <a:noFill/>
          </a:ln>
          <a:effectLst>
            <a:softEdge rad="112500"/>
          </a:effectLst>
        </p:spPr>
      </p:pic>
      <p:pic>
        <p:nvPicPr>
          <p:cNvPr id="6" name="Picture 2" descr="HPIM00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5301" y="2353295"/>
            <a:ext cx="6048499" cy="4536374"/>
          </a:xfrm>
          <a:prstGeom prst="rect">
            <a:avLst/>
          </a:prstGeom>
          <a:ln>
            <a:noFill/>
          </a:ln>
          <a:effectLst>
            <a:softEdge rad="112500"/>
          </a:effectLst>
        </p:spPr>
      </p:pic>
      <p:sp>
        <p:nvSpPr>
          <p:cNvPr id="7" name="TextBox 6"/>
          <p:cNvSpPr txBox="1"/>
          <p:nvPr/>
        </p:nvSpPr>
        <p:spPr>
          <a:xfrm>
            <a:off x="7772400" y="5297270"/>
            <a:ext cx="2563522" cy="646331"/>
          </a:xfrm>
          <a:prstGeom prst="rect">
            <a:avLst/>
          </a:prstGeom>
          <a:noFill/>
        </p:spPr>
        <p:txBody>
          <a:bodyPr wrap="none" rtlCol="0">
            <a:spAutoFit/>
          </a:bodyPr>
          <a:lstStyle/>
          <a:p>
            <a:r>
              <a:rPr lang="en-US" sz="3600" b="1" dirty="0">
                <a:solidFill>
                  <a:prstClr val="black"/>
                </a:solidFill>
                <a:effectLst>
                  <a:outerShdw blurRad="38100" dist="38100" dir="2700000" algn="tl">
                    <a:srgbClr val="000000">
                      <a:alpha val="43137"/>
                    </a:srgbClr>
                  </a:outerShdw>
                </a:effectLst>
              </a:rPr>
              <a:t>Days later!</a:t>
            </a:r>
          </a:p>
        </p:txBody>
      </p:sp>
      <p:sp>
        <p:nvSpPr>
          <p:cNvPr id="2" name="Slide Number Placeholder 1"/>
          <p:cNvSpPr>
            <a:spLocks noGrp="1"/>
          </p:cNvSpPr>
          <p:nvPr>
            <p:ph type="sldNum" sz="quarter" idx="12"/>
          </p:nvPr>
        </p:nvSpPr>
        <p:spPr/>
        <p:txBody>
          <a:bodyPr/>
          <a:lstStyle/>
          <a:p>
            <a:pPr>
              <a:defRPr/>
            </a:pPr>
            <a:fld id="{AD03CDB5-2EAA-4B0F-86CD-8FF4249B83C1}" type="slidenum">
              <a:rPr lang="en-US" smtClean="0">
                <a:solidFill>
                  <a:prstClr val="black"/>
                </a:solidFill>
              </a:rPr>
              <a:pPr>
                <a:defRPr/>
              </a:pPr>
              <a:t>21</a:t>
            </a:fld>
            <a:endParaRPr lang="en-US" dirty="0">
              <a:solidFill>
                <a:prstClr val="black"/>
              </a:solidFill>
            </a:endParaRPr>
          </a:p>
        </p:txBody>
      </p:sp>
      <p:sp>
        <p:nvSpPr>
          <p:cNvPr id="9" name="TextBox 8"/>
          <p:cNvSpPr txBox="1"/>
          <p:nvPr/>
        </p:nvSpPr>
        <p:spPr>
          <a:xfrm>
            <a:off x="8096894" y="6407945"/>
            <a:ext cx="2265364" cy="276999"/>
          </a:xfrm>
          <a:prstGeom prst="rect">
            <a:avLst/>
          </a:prstGeom>
          <a:noFill/>
        </p:spPr>
        <p:txBody>
          <a:bodyPr wrap="none" rtlCol="0">
            <a:spAutoFit/>
          </a:bodyPr>
          <a:lstStyle/>
          <a:p>
            <a:r>
              <a:rPr lang="en-US" sz="1200" dirty="0"/>
              <a:t>Courtesy of Road Science</a:t>
            </a:r>
            <a:r>
              <a:rPr lang="en-US" sz="1200" baseline="30000" dirty="0"/>
              <a:t>TM</a:t>
            </a:r>
            <a:r>
              <a:rPr lang="en-US" sz="1200" dirty="0"/>
              <a:t> </a:t>
            </a:r>
          </a:p>
        </p:txBody>
      </p:sp>
    </p:spTree>
    <p:extLst>
      <p:ext uri="{BB962C8B-B14F-4D97-AF65-F5344CB8AC3E}">
        <p14:creationId xmlns:p14="http://schemas.microsoft.com/office/powerpoint/2010/main" val="121708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PA190008.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0" y="1143000"/>
            <a:ext cx="8602328" cy="5584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Autofit/>
          </a:bodyPr>
          <a:lstStyle/>
          <a:p>
            <a:r>
              <a:rPr lang="en-US" sz="3600" dirty="0">
                <a:solidFill>
                  <a:schemeClr val="bg1"/>
                </a:solidFill>
                <a:effectLst/>
              </a:rPr>
              <a:t>8–10 years est. Interstate Pavement</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pPr>
              <a:defRPr/>
            </a:pPr>
            <a:fld id="{493423DE-A3B4-40C1-8DD1-84DA31E21D6A}" type="slidenum">
              <a:rPr lang="en-US" smtClean="0">
                <a:solidFill>
                  <a:srgbClr val="FFFFFF"/>
                </a:solidFill>
              </a:rPr>
              <a:pPr>
                <a:defRPr/>
              </a:pPr>
              <a:t>22</a:t>
            </a:fld>
            <a:endParaRPr lang="en-US" dirty="0">
              <a:solidFill>
                <a:srgbClr val="FFFFFF"/>
              </a:solidFill>
            </a:endParaRPr>
          </a:p>
        </p:txBody>
      </p:sp>
      <p:sp>
        <p:nvSpPr>
          <p:cNvPr id="5" name="TextBox 4"/>
          <p:cNvSpPr txBox="1"/>
          <p:nvPr/>
        </p:nvSpPr>
        <p:spPr>
          <a:xfrm>
            <a:off x="8472044" y="6326478"/>
            <a:ext cx="1653017" cy="276999"/>
          </a:xfrm>
          <a:prstGeom prst="rect">
            <a:avLst/>
          </a:prstGeom>
          <a:noFill/>
        </p:spPr>
        <p:txBody>
          <a:bodyPr wrap="none" rtlCol="0">
            <a:spAutoFit/>
          </a:bodyPr>
          <a:lstStyle/>
          <a:p>
            <a:r>
              <a:rPr lang="en-US" sz="1200" dirty="0"/>
              <a:t>Courtesy of MoDOT</a:t>
            </a:r>
          </a:p>
        </p:txBody>
      </p:sp>
    </p:spTree>
    <p:extLst>
      <p:ext uri="{BB962C8B-B14F-4D97-AF65-F5344CB8AC3E}">
        <p14:creationId xmlns:p14="http://schemas.microsoft.com/office/powerpoint/2010/main" val="267616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8" descr="PA220013.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6740" y="1219200"/>
            <a:ext cx="7128504"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sz="4400" dirty="0">
                <a:solidFill>
                  <a:schemeClr val="bg1"/>
                </a:solidFill>
                <a:effectLst/>
              </a:rPr>
              <a:t>Cores Showing Debonding</a:t>
            </a:r>
            <a:endParaRPr lang="en-US" dirty="0">
              <a:solidFill>
                <a:schemeClr val="bg1"/>
              </a:solidFill>
            </a:endParaRPr>
          </a:p>
        </p:txBody>
      </p:sp>
      <p:sp>
        <p:nvSpPr>
          <p:cNvPr id="5" name="TextBox 4"/>
          <p:cNvSpPr txBox="1"/>
          <p:nvPr/>
        </p:nvSpPr>
        <p:spPr>
          <a:xfrm>
            <a:off x="1981200" y="2523989"/>
            <a:ext cx="1505540" cy="830997"/>
          </a:xfrm>
          <a:prstGeom prst="rect">
            <a:avLst/>
          </a:prstGeom>
          <a:noFill/>
        </p:spPr>
        <p:txBody>
          <a:bodyPr wrap="none" rtlCol="0">
            <a:spAutoFit/>
          </a:bodyPr>
          <a:lstStyle/>
          <a:p>
            <a:r>
              <a:rPr lang="en-US" sz="2400" dirty="0">
                <a:solidFill>
                  <a:prstClr val="black"/>
                </a:solidFill>
              </a:rPr>
              <a:t>Bonding </a:t>
            </a:r>
          </a:p>
          <a:p>
            <a:r>
              <a:rPr lang="en-US" sz="2400" dirty="0">
                <a:solidFill>
                  <a:prstClr val="black"/>
                </a:solidFill>
              </a:rPr>
              <a:t>Failures</a:t>
            </a:r>
          </a:p>
        </p:txBody>
      </p:sp>
      <p:cxnSp>
        <p:nvCxnSpPr>
          <p:cNvPr id="7" name="Straight Arrow Connector 6"/>
          <p:cNvCxnSpPr/>
          <p:nvPr/>
        </p:nvCxnSpPr>
        <p:spPr>
          <a:xfrm>
            <a:off x="3276600" y="2971800"/>
            <a:ext cx="1143000" cy="26670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89994" y="2971801"/>
            <a:ext cx="6235006" cy="38318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289994" y="1981201"/>
            <a:ext cx="3760998" cy="990601"/>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289994" y="2133601"/>
            <a:ext cx="1581690" cy="838201"/>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76600" y="2971801"/>
            <a:ext cx="2971800" cy="38318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493423DE-A3B4-40C1-8DD1-84DA31E21D6A}" type="slidenum">
              <a:rPr lang="en-US" smtClean="0">
                <a:solidFill>
                  <a:srgbClr val="FFFFFF"/>
                </a:solidFill>
              </a:rPr>
              <a:pPr>
                <a:defRPr/>
              </a:pPr>
              <a:t>23</a:t>
            </a:fld>
            <a:endParaRPr lang="en-US" dirty="0">
              <a:solidFill>
                <a:srgbClr val="FFFFFF"/>
              </a:solidFill>
            </a:endParaRPr>
          </a:p>
        </p:txBody>
      </p:sp>
      <p:sp>
        <p:nvSpPr>
          <p:cNvPr id="12" name="TextBox 11"/>
          <p:cNvSpPr txBox="1"/>
          <p:nvPr/>
        </p:nvSpPr>
        <p:spPr>
          <a:xfrm>
            <a:off x="8701136" y="6496071"/>
            <a:ext cx="1653017" cy="276999"/>
          </a:xfrm>
          <a:prstGeom prst="rect">
            <a:avLst/>
          </a:prstGeom>
          <a:noFill/>
        </p:spPr>
        <p:txBody>
          <a:bodyPr wrap="none" rtlCol="0">
            <a:spAutoFit/>
          </a:bodyPr>
          <a:lstStyle/>
          <a:p>
            <a:r>
              <a:rPr lang="en-US" sz="1200" dirty="0">
                <a:solidFill>
                  <a:schemeClr val="bg1"/>
                </a:solidFill>
              </a:rPr>
              <a:t>Courtesy of MoDOT</a:t>
            </a:r>
          </a:p>
        </p:txBody>
      </p:sp>
    </p:spTree>
    <p:extLst>
      <p:ext uri="{BB962C8B-B14F-4D97-AF65-F5344CB8AC3E}">
        <p14:creationId xmlns:p14="http://schemas.microsoft.com/office/powerpoint/2010/main" val="1349558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1600200"/>
            <a:ext cx="8229600" cy="2709672"/>
          </a:xfrm>
        </p:spPr>
        <p:txBody>
          <a:bodyPr>
            <a:noAutofit/>
          </a:bodyPr>
          <a:lstStyle/>
          <a:p>
            <a:pPr marL="109728" indent="0">
              <a:buNone/>
            </a:pPr>
            <a:r>
              <a:rPr lang="en-US" sz="3600" b="1" dirty="0"/>
              <a:t>Cost of Tack Coat</a:t>
            </a:r>
          </a:p>
          <a:p>
            <a:r>
              <a:rPr lang="en-US" sz="3200" dirty="0"/>
              <a:t>New or Reconstruction</a:t>
            </a:r>
          </a:p>
          <a:p>
            <a:pPr lvl="1"/>
            <a:r>
              <a:rPr lang="en-US" sz="2800" dirty="0"/>
              <a:t>About </a:t>
            </a:r>
            <a:r>
              <a:rPr lang="en-US" sz="2800" b="1" dirty="0">
                <a:solidFill>
                  <a:srgbClr val="C00000"/>
                </a:solidFill>
              </a:rPr>
              <a:t>0.1-0.2%</a:t>
            </a:r>
            <a:r>
              <a:rPr lang="en-US" sz="2800" dirty="0"/>
              <a:t> of Project Total</a:t>
            </a:r>
          </a:p>
          <a:p>
            <a:pPr lvl="1"/>
            <a:r>
              <a:rPr lang="en-US" sz="2800" dirty="0"/>
              <a:t>About </a:t>
            </a:r>
            <a:r>
              <a:rPr lang="en-US" sz="2800" b="1" dirty="0">
                <a:solidFill>
                  <a:srgbClr val="C00000"/>
                </a:solidFill>
              </a:rPr>
              <a:t>1.0-1.5%</a:t>
            </a:r>
            <a:r>
              <a:rPr lang="en-US" sz="2800" dirty="0"/>
              <a:t> of Pavement Total Cost</a:t>
            </a:r>
          </a:p>
          <a:p>
            <a:pPr lvl="1"/>
            <a:endParaRPr lang="en-US" sz="2800" dirty="0"/>
          </a:p>
          <a:p>
            <a:r>
              <a:rPr lang="en-US" sz="3200" dirty="0"/>
              <a:t>Mill and Overlay</a:t>
            </a:r>
          </a:p>
          <a:p>
            <a:pPr lvl="1"/>
            <a:r>
              <a:rPr lang="en-US" sz="2800" dirty="0"/>
              <a:t>About </a:t>
            </a:r>
            <a:r>
              <a:rPr lang="en-US" sz="2800" b="1" dirty="0">
                <a:solidFill>
                  <a:srgbClr val="C00000"/>
                </a:solidFill>
              </a:rPr>
              <a:t>1.0-2.0%</a:t>
            </a:r>
            <a:r>
              <a:rPr lang="en-US" sz="2800" dirty="0"/>
              <a:t> of Project Total</a:t>
            </a:r>
          </a:p>
          <a:p>
            <a:pPr lvl="1"/>
            <a:r>
              <a:rPr lang="en-US" sz="2800" dirty="0"/>
              <a:t>About </a:t>
            </a:r>
            <a:r>
              <a:rPr lang="en-US" sz="2800" b="1" dirty="0">
                <a:solidFill>
                  <a:srgbClr val="C00000"/>
                </a:solidFill>
              </a:rPr>
              <a:t>1.0-2.5%</a:t>
            </a:r>
            <a:r>
              <a:rPr lang="en-US" sz="2800" dirty="0"/>
              <a:t> of Pavement Total Cost</a:t>
            </a:r>
          </a:p>
          <a:p>
            <a:pPr lvl="1"/>
            <a:endParaRPr lang="en-US" sz="2800" dirty="0"/>
          </a:p>
          <a:p>
            <a:endParaRPr lang="en-US" sz="3200" dirty="0"/>
          </a:p>
        </p:txBody>
      </p:sp>
      <p:sp>
        <p:nvSpPr>
          <p:cNvPr id="4" name="Title 3"/>
          <p:cNvSpPr>
            <a:spLocks noGrp="1"/>
          </p:cNvSpPr>
          <p:nvPr>
            <p:ph type="title"/>
          </p:nvPr>
        </p:nvSpPr>
        <p:spPr>
          <a:xfrm>
            <a:off x="1752600" y="274638"/>
            <a:ext cx="8763000" cy="1143000"/>
          </a:xfrm>
        </p:spPr>
        <p:txBody>
          <a:bodyPr>
            <a:noAutofit/>
          </a:bodyPr>
          <a:lstStyle/>
          <a:p>
            <a:pPr algn="ctr"/>
            <a:r>
              <a:rPr lang="en-US" sz="4400" dirty="0">
                <a:solidFill>
                  <a:schemeClr val="accent1">
                    <a:lumMod val="50000"/>
                  </a:schemeClr>
                </a:solidFill>
                <a:effectLst/>
              </a:rPr>
              <a:t>So is it worth it to apply </a:t>
            </a:r>
            <a:br>
              <a:rPr lang="en-US" sz="4400" dirty="0">
                <a:solidFill>
                  <a:schemeClr val="accent1">
                    <a:lumMod val="50000"/>
                  </a:schemeClr>
                </a:solidFill>
                <a:effectLst/>
              </a:rPr>
            </a:br>
            <a:r>
              <a:rPr lang="en-US" sz="4400" dirty="0">
                <a:solidFill>
                  <a:schemeClr val="accent1">
                    <a:lumMod val="50000"/>
                  </a:schemeClr>
                </a:solidFill>
                <a:effectLst/>
              </a:rPr>
              <a:t>a tack coat?</a:t>
            </a:r>
          </a:p>
        </p:txBody>
      </p:sp>
      <p:grpSp>
        <p:nvGrpSpPr>
          <p:cNvPr id="6" name="Group 5"/>
          <p:cNvGrpSpPr/>
          <p:nvPr/>
        </p:nvGrpSpPr>
        <p:grpSpPr>
          <a:xfrm>
            <a:off x="1524000" y="5105400"/>
            <a:ext cx="1752600" cy="1676400"/>
            <a:chOff x="152400" y="4876800"/>
            <a:chExt cx="1828800" cy="1828800"/>
          </a:xfrm>
        </p:grpSpPr>
        <p:sp>
          <p:nvSpPr>
            <p:cNvPr id="7" name="Oval 6"/>
            <p:cNvSpPr/>
            <p:nvPr/>
          </p:nvSpPr>
          <p:spPr>
            <a:xfrm>
              <a:off x="1097280" y="5374005"/>
              <a:ext cx="3048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2400" y="4876800"/>
              <a:ext cx="1828800" cy="1828800"/>
            </a:xfrm>
            <a:prstGeom prst="rect">
              <a:avLst/>
            </a:prstGeom>
          </p:spPr>
        </p:pic>
      </p:grpSp>
      <p:sp>
        <p:nvSpPr>
          <p:cNvPr id="2" name="Slide Number Placeholder 1"/>
          <p:cNvSpPr>
            <a:spLocks noGrp="1"/>
          </p:cNvSpPr>
          <p:nvPr>
            <p:ph type="sldNum" sz="quarter" idx="12"/>
          </p:nvPr>
        </p:nvSpPr>
        <p:spPr/>
        <p:txBody>
          <a:bodyPr/>
          <a:lstStyle/>
          <a:p>
            <a:pPr>
              <a:defRPr/>
            </a:pPr>
            <a:fld id="{0D1C29D6-20D6-423B-B5D2-A4ECD6838CD2}" type="slidenum">
              <a:rPr lang="en-US" smtClean="0"/>
              <a:pPr>
                <a:defRPr/>
              </a:pPr>
              <a:t>24</a:t>
            </a:fld>
            <a:endParaRPr lang="en-US" dirty="0"/>
          </a:p>
        </p:txBody>
      </p:sp>
    </p:spTree>
    <p:extLst>
      <p:ext uri="{BB962C8B-B14F-4D97-AF65-F5344CB8AC3E}">
        <p14:creationId xmlns:p14="http://schemas.microsoft.com/office/powerpoint/2010/main" val="2580456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Assume no inflation for materials</a:t>
            </a:r>
          </a:p>
          <a:p>
            <a:r>
              <a:rPr lang="en-US" dirty="0" smtClean="0"/>
              <a:t>Estimated traffic control</a:t>
            </a:r>
          </a:p>
          <a:p>
            <a:r>
              <a:rPr lang="en-US" dirty="0" smtClean="0"/>
              <a:t>Used project plans for thicknesses</a:t>
            </a:r>
          </a:p>
          <a:p>
            <a:r>
              <a:rPr lang="en-US" dirty="0" smtClean="0"/>
              <a:t>Used bid tabs for:</a:t>
            </a:r>
          </a:p>
          <a:p>
            <a:pPr lvl="1"/>
            <a:r>
              <a:rPr lang="en-US" dirty="0" smtClean="0"/>
              <a:t>Milling</a:t>
            </a:r>
          </a:p>
          <a:p>
            <a:pPr lvl="1"/>
            <a:r>
              <a:rPr lang="en-US" dirty="0" smtClean="0"/>
              <a:t>Material </a:t>
            </a:r>
            <a:r>
              <a:rPr lang="en-US" dirty="0"/>
              <a:t>costs</a:t>
            </a:r>
          </a:p>
          <a:p>
            <a:pPr lvl="1"/>
            <a:r>
              <a:rPr lang="en-US" dirty="0" smtClean="0"/>
              <a:t>Replaced pavement markings</a:t>
            </a:r>
          </a:p>
          <a:p>
            <a:pPr lvl="1"/>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Estimated Cost of Bond Failure in the Top Lift</a:t>
            </a:r>
            <a:endParaRPr lang="en-US" dirty="0"/>
          </a:p>
        </p:txBody>
      </p:sp>
      <p:sp>
        <p:nvSpPr>
          <p:cNvPr id="4" name="TextBox 3"/>
          <p:cNvSpPr txBox="1"/>
          <p:nvPr/>
        </p:nvSpPr>
        <p:spPr>
          <a:xfrm>
            <a:off x="3212838" y="4876800"/>
            <a:ext cx="5766322" cy="1446550"/>
          </a:xfrm>
          <a:prstGeom prst="rect">
            <a:avLst/>
          </a:prstGeom>
          <a:noFill/>
        </p:spPr>
        <p:txBody>
          <a:bodyPr wrap="none" rtlCol="0">
            <a:spAutoFit/>
          </a:bodyPr>
          <a:lstStyle/>
          <a:p>
            <a:pPr algn="ctr"/>
            <a:r>
              <a:rPr lang="en-US" sz="4400" b="1" dirty="0">
                <a:solidFill>
                  <a:srgbClr val="FF0000"/>
                </a:solidFill>
                <a:effectLst>
                  <a:outerShdw blurRad="38100" dist="38100" dir="2700000" algn="tl">
                    <a:srgbClr val="000000">
                      <a:alpha val="43137"/>
                    </a:srgbClr>
                  </a:outerShdw>
                </a:effectLst>
              </a:rPr>
              <a:t>30-100% of Original</a:t>
            </a:r>
          </a:p>
          <a:p>
            <a:pPr algn="ctr"/>
            <a:r>
              <a:rPr lang="en-US" sz="4400" b="1" dirty="0">
                <a:solidFill>
                  <a:srgbClr val="FF0000"/>
                </a:solidFill>
                <a:effectLst>
                  <a:outerShdw blurRad="38100" dist="38100" dir="2700000" algn="tl">
                    <a:srgbClr val="000000">
                      <a:alpha val="43137"/>
                    </a:srgbClr>
                  </a:outerShdw>
                </a:effectLst>
              </a:rPr>
              <a:t>Pavement Costs</a:t>
            </a:r>
          </a:p>
        </p:txBody>
      </p:sp>
      <p:sp>
        <p:nvSpPr>
          <p:cNvPr id="5" name="Slide Number Placeholder 4"/>
          <p:cNvSpPr>
            <a:spLocks noGrp="1"/>
          </p:cNvSpPr>
          <p:nvPr>
            <p:ph type="sldNum" sz="quarter" idx="12"/>
          </p:nvPr>
        </p:nvSpPr>
        <p:spPr>
          <a:xfrm>
            <a:off x="10204537" y="6468868"/>
            <a:ext cx="365760" cy="365125"/>
          </a:xfrm>
        </p:spPr>
        <p:txBody>
          <a:bodyPr/>
          <a:lstStyle/>
          <a:p>
            <a:pPr>
              <a:defRPr/>
            </a:pPr>
            <a:fld id="{0D1C29D6-20D6-423B-B5D2-A4ECD6838CD2}" type="slidenum">
              <a:rPr lang="en-US" smtClean="0"/>
              <a:pPr>
                <a:defRPr/>
              </a:pPr>
              <a:t>25</a:t>
            </a:fld>
            <a:endParaRPr lang="en-US" dirty="0"/>
          </a:p>
        </p:txBody>
      </p:sp>
    </p:spTree>
    <p:extLst>
      <p:ext uri="{BB962C8B-B14F-4D97-AF65-F5344CB8AC3E}">
        <p14:creationId xmlns:p14="http://schemas.microsoft.com/office/powerpoint/2010/main" val="1489670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D1C29D6-20D6-423B-B5D2-A4ECD6838CD2}" type="slidenum">
              <a:rPr lang="en-US" smtClean="0">
                <a:solidFill>
                  <a:prstClr val="black"/>
                </a:solidFill>
              </a:rPr>
              <a:pPr>
                <a:defRPr/>
              </a:pPr>
              <a:t>26</a:t>
            </a:fld>
            <a:endParaRPr lang="en-US" dirty="0">
              <a:solidFill>
                <a:prstClr val="black"/>
              </a:solidFill>
            </a:endParaRPr>
          </a:p>
        </p:txBody>
      </p:sp>
      <p:sp>
        <p:nvSpPr>
          <p:cNvPr id="4" name="Title 3"/>
          <p:cNvSpPr>
            <a:spLocks noGrp="1"/>
          </p:cNvSpPr>
          <p:nvPr>
            <p:ph type="title"/>
          </p:nvPr>
        </p:nvSpPr>
        <p:spPr/>
        <p:txBody>
          <a:bodyPr/>
          <a:lstStyle/>
          <a:p>
            <a:r>
              <a:rPr lang="en-US" dirty="0" smtClean="0"/>
              <a:t>What is the Risk?</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78489957"/>
              </p:ext>
            </p:extLst>
          </p:nvPr>
        </p:nvGraphicFramePr>
        <p:xfrm>
          <a:off x="1981200" y="1143000"/>
          <a:ext cx="82296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rot="16200000">
            <a:off x="2176507" y="3410120"/>
            <a:ext cx="2514600" cy="369332"/>
          </a:xfrm>
          <a:prstGeom prst="rect">
            <a:avLst/>
          </a:prstGeom>
          <a:noFill/>
        </p:spPr>
        <p:txBody>
          <a:bodyPr wrap="square" rtlCol="0">
            <a:spAutoFit/>
          </a:bodyPr>
          <a:lstStyle/>
          <a:p>
            <a:r>
              <a:rPr lang="en-US" dirty="0">
                <a:solidFill>
                  <a:prstClr val="black"/>
                </a:solidFill>
              </a:rPr>
              <a:t>$1M Overlay</a:t>
            </a:r>
          </a:p>
        </p:txBody>
      </p:sp>
      <p:sp>
        <p:nvSpPr>
          <p:cNvPr id="11" name="TextBox 10"/>
          <p:cNvSpPr txBox="1"/>
          <p:nvPr/>
        </p:nvSpPr>
        <p:spPr>
          <a:xfrm rot="16200000">
            <a:off x="3321224" y="2469976"/>
            <a:ext cx="3023286" cy="369332"/>
          </a:xfrm>
          <a:prstGeom prst="rect">
            <a:avLst/>
          </a:prstGeom>
          <a:noFill/>
        </p:spPr>
        <p:txBody>
          <a:bodyPr wrap="square" rtlCol="0">
            <a:spAutoFit/>
          </a:bodyPr>
          <a:lstStyle/>
          <a:p>
            <a:r>
              <a:rPr lang="en-US" dirty="0">
                <a:solidFill>
                  <a:prstClr val="black"/>
                </a:solidFill>
              </a:rPr>
              <a:t>$15,000 Tack Coat Cost</a:t>
            </a:r>
          </a:p>
        </p:txBody>
      </p:sp>
      <p:cxnSp>
        <p:nvCxnSpPr>
          <p:cNvPr id="13" name="Straight Arrow Connector 12"/>
          <p:cNvCxnSpPr/>
          <p:nvPr/>
        </p:nvCxnSpPr>
        <p:spPr>
          <a:xfrm>
            <a:off x="4832866" y="4166287"/>
            <a:ext cx="0" cy="5086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95600" y="5707565"/>
            <a:ext cx="5036060" cy="523220"/>
          </a:xfrm>
          <a:prstGeom prst="rect">
            <a:avLst/>
          </a:prstGeom>
          <a:noFill/>
        </p:spPr>
        <p:txBody>
          <a:bodyPr wrap="square" rtlCol="0">
            <a:spAutoFit/>
          </a:bodyPr>
          <a:lstStyle/>
          <a:p>
            <a:r>
              <a:rPr lang="en-US" sz="2800" b="1" dirty="0">
                <a:solidFill>
                  <a:prstClr val="black"/>
                </a:solidFill>
              </a:rPr>
              <a:t>$15,000 now or $2 M later? </a:t>
            </a:r>
          </a:p>
        </p:txBody>
      </p:sp>
    </p:spTree>
    <p:extLst>
      <p:ext uri="{BB962C8B-B14F-4D97-AF65-F5344CB8AC3E}">
        <p14:creationId xmlns:p14="http://schemas.microsoft.com/office/powerpoint/2010/main" val="109583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0"/>
            <a:ext cx="10972800" cy="4525963"/>
          </a:xfrm>
        </p:spPr>
        <p:txBody>
          <a:bodyPr/>
          <a:lstStyle/>
          <a:p>
            <a:endParaRPr lang="en-US" dirty="0" smtClean="0"/>
          </a:p>
          <a:p>
            <a:r>
              <a:rPr lang="en-US" dirty="0" smtClean="0"/>
              <a:t>Project Pressure due to:</a:t>
            </a:r>
          </a:p>
          <a:p>
            <a:pPr lvl="1"/>
            <a:r>
              <a:rPr lang="en-US" dirty="0" smtClean="0"/>
              <a:t>Working in short construction windows</a:t>
            </a:r>
          </a:p>
          <a:p>
            <a:pPr lvl="1"/>
            <a:r>
              <a:rPr lang="en-US" dirty="0" smtClean="0"/>
              <a:t>Cool, damp weather</a:t>
            </a:r>
          </a:p>
          <a:p>
            <a:pPr lvl="1"/>
            <a:r>
              <a:rPr lang="en-US" dirty="0" smtClean="0"/>
              <a:t>Night time paving</a:t>
            </a:r>
          </a:p>
          <a:p>
            <a:pPr lvl="1"/>
            <a:r>
              <a:rPr lang="en-US" dirty="0" smtClean="0"/>
              <a:t>High traffic areas</a:t>
            </a:r>
          </a:p>
          <a:p>
            <a:pPr lvl="1"/>
            <a:r>
              <a:rPr lang="en-US" dirty="0" smtClean="0"/>
              <a:t>Proper surface cleaning</a:t>
            </a:r>
            <a:endParaRPr lang="en-US" dirty="0"/>
          </a:p>
        </p:txBody>
      </p:sp>
      <p:sp>
        <p:nvSpPr>
          <p:cNvPr id="3" name="Title 2"/>
          <p:cNvSpPr>
            <a:spLocks noGrp="1"/>
          </p:cNvSpPr>
          <p:nvPr>
            <p:ph type="title"/>
          </p:nvPr>
        </p:nvSpPr>
        <p:spPr/>
        <p:txBody>
          <a:bodyPr>
            <a:normAutofit/>
          </a:bodyPr>
          <a:lstStyle/>
          <a:p>
            <a:pPr algn="ctr"/>
            <a:r>
              <a:rPr lang="en-US" dirty="0" smtClean="0"/>
              <a:t>Obstacles In Getting a Good Tack?</a:t>
            </a:r>
            <a:endParaRPr lang="en-US" dirty="0"/>
          </a:p>
        </p:txBody>
      </p:sp>
      <p:sp>
        <p:nvSpPr>
          <p:cNvPr id="4" name="Slide Number Placeholder 3"/>
          <p:cNvSpPr>
            <a:spLocks noGrp="1"/>
          </p:cNvSpPr>
          <p:nvPr>
            <p:ph type="sldNum" sz="quarter" idx="12"/>
          </p:nvPr>
        </p:nvSpPr>
        <p:spPr>
          <a:xfrm>
            <a:off x="10210800" y="6324601"/>
            <a:ext cx="365760" cy="365125"/>
          </a:xfrm>
        </p:spPr>
        <p:txBody>
          <a:bodyPr/>
          <a:lstStyle/>
          <a:p>
            <a:pPr>
              <a:defRPr/>
            </a:pPr>
            <a:fld id="{0D1C29D6-20D6-423B-B5D2-A4ECD6838CD2}" type="slidenum">
              <a:rPr lang="en-US" smtClean="0"/>
              <a:pPr>
                <a:defRPr/>
              </a:pPr>
              <a:t>27</a:t>
            </a:fld>
            <a:endParaRPr lang="en-US" dirty="0"/>
          </a:p>
        </p:txBody>
      </p:sp>
      <p:pic>
        <p:nvPicPr>
          <p:cNvPr id="5" name="Picture 4"/>
          <p:cNvPicPr>
            <a:picLocks noChangeAspect="1"/>
          </p:cNvPicPr>
          <p:nvPr/>
        </p:nvPicPr>
        <p:blipFill>
          <a:blip r:embed="rId3"/>
          <a:stretch>
            <a:fillRect/>
          </a:stretch>
        </p:blipFill>
        <p:spPr>
          <a:xfrm>
            <a:off x="6377355" y="2514600"/>
            <a:ext cx="5791200"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3518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chemeClr val="bg1">
                <a:tint val="55000"/>
                <a:satMod val="300000"/>
              </a:schemeClr>
            </a:gs>
            <a:gs pos="3000">
              <a:schemeClr val="bg1">
                <a:tint val="65000"/>
                <a:satMod val="300000"/>
              </a:schemeClr>
            </a:gs>
            <a:gs pos="100000">
              <a:schemeClr val="bg1">
                <a:shade val="65000"/>
                <a:satMod val="300000"/>
              </a:schemeClr>
            </a:gs>
          </a:gsLst>
          <a:path path="rect">
            <a:fillToRect l="100000" b="100000"/>
          </a:path>
          <a:tileRect t="-100000" r="-100000"/>
        </a:gradFill>
        <a:effectLst/>
      </p:bgPr>
    </p:bg>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smtClean="0"/>
              <a:t>NCHRP 9-40a</a:t>
            </a:r>
          </a:p>
          <a:p>
            <a:r>
              <a:rPr lang="en-US" dirty="0" smtClean="0"/>
              <a:t>SHRP2</a:t>
            </a:r>
          </a:p>
          <a:p>
            <a:r>
              <a:rPr lang="en-US" dirty="0" smtClean="0"/>
              <a:t>Arkansas</a:t>
            </a:r>
          </a:p>
          <a:p>
            <a:r>
              <a:rPr lang="en-US" dirty="0" smtClean="0"/>
              <a:t>Colorado</a:t>
            </a:r>
          </a:p>
          <a:p>
            <a:r>
              <a:rPr lang="en-US" dirty="0" smtClean="0"/>
              <a:t>Illinois</a:t>
            </a:r>
          </a:p>
          <a:p>
            <a:r>
              <a:rPr lang="en-US" dirty="0" smtClean="0"/>
              <a:t>Louisiana </a:t>
            </a:r>
          </a:p>
          <a:p>
            <a:endParaRPr lang="en-US" dirty="0"/>
          </a:p>
        </p:txBody>
      </p:sp>
      <p:sp>
        <p:nvSpPr>
          <p:cNvPr id="5" name="Content Placeholder 4"/>
          <p:cNvSpPr>
            <a:spLocks noGrp="1"/>
          </p:cNvSpPr>
          <p:nvPr>
            <p:ph sz="half" idx="2"/>
          </p:nvPr>
        </p:nvSpPr>
        <p:spPr/>
        <p:txBody>
          <a:bodyPr/>
          <a:lstStyle/>
          <a:p>
            <a:r>
              <a:rPr lang="en-US" dirty="0"/>
              <a:t>NCAT</a:t>
            </a:r>
          </a:p>
          <a:p>
            <a:r>
              <a:rPr lang="en-US" dirty="0"/>
              <a:t>Texas</a:t>
            </a:r>
          </a:p>
          <a:p>
            <a:r>
              <a:rPr lang="en-US" dirty="0" smtClean="0"/>
              <a:t>Wisconsin</a:t>
            </a:r>
          </a:p>
          <a:p>
            <a:r>
              <a:rPr lang="en-US" dirty="0" smtClean="0"/>
              <a:t>Oregon</a:t>
            </a:r>
          </a:p>
          <a:p>
            <a:r>
              <a:rPr lang="en-US" dirty="0" smtClean="0"/>
              <a:t>MnRoads</a:t>
            </a:r>
            <a:endParaRPr lang="en-US" dirty="0"/>
          </a:p>
          <a:p>
            <a:r>
              <a:rPr lang="en-US" dirty="0"/>
              <a:t>International</a:t>
            </a:r>
          </a:p>
          <a:p>
            <a:endParaRPr lang="en-US" dirty="0"/>
          </a:p>
        </p:txBody>
      </p:sp>
      <p:sp>
        <p:nvSpPr>
          <p:cNvPr id="4" name="Slide Number Placeholder 3"/>
          <p:cNvSpPr>
            <a:spLocks noGrp="1"/>
          </p:cNvSpPr>
          <p:nvPr>
            <p:ph type="sldNum" sz="quarter" idx="12"/>
          </p:nvPr>
        </p:nvSpPr>
        <p:spPr/>
        <p:txBody>
          <a:bodyPr/>
          <a:lstStyle/>
          <a:p>
            <a:pPr>
              <a:defRPr/>
            </a:pPr>
            <a:fld id="{0D1C29D6-20D6-423B-B5D2-A4ECD6838CD2}" type="slidenum">
              <a:rPr lang="en-US" smtClean="0"/>
              <a:pPr>
                <a:defRPr/>
              </a:pPr>
              <a:t>28</a:t>
            </a:fld>
            <a:endParaRPr lang="en-US" dirty="0"/>
          </a:p>
        </p:txBody>
      </p:sp>
      <p:sp>
        <p:nvSpPr>
          <p:cNvPr id="3" name="Title 2"/>
          <p:cNvSpPr>
            <a:spLocks noGrp="1"/>
          </p:cNvSpPr>
          <p:nvPr>
            <p:ph type="title"/>
          </p:nvPr>
        </p:nvSpPr>
        <p:spPr/>
        <p:txBody>
          <a:bodyPr/>
          <a:lstStyle/>
          <a:p>
            <a:r>
              <a:rPr lang="en-US" dirty="0" smtClean="0">
                <a:solidFill>
                  <a:schemeClr val="tx1">
                    <a:lumMod val="85000"/>
                  </a:schemeClr>
                </a:solidFill>
              </a:rPr>
              <a:t>Current Research</a:t>
            </a:r>
            <a:endParaRPr lang="en-US" dirty="0">
              <a:solidFill>
                <a:schemeClr val="tx1">
                  <a:lumMod val="85000"/>
                </a:schemeClr>
              </a:solidFill>
            </a:endParaRPr>
          </a:p>
        </p:txBody>
      </p:sp>
    </p:spTree>
    <p:extLst>
      <p:ext uri="{BB962C8B-B14F-4D97-AF65-F5344CB8AC3E}">
        <p14:creationId xmlns:p14="http://schemas.microsoft.com/office/powerpoint/2010/main" val="368196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1166018"/>
            <a:ext cx="8229600" cy="4525963"/>
          </a:xfrm>
        </p:spPr>
        <p:txBody>
          <a:bodyPr>
            <a:normAutofit/>
          </a:bodyPr>
          <a:lstStyle/>
          <a:p>
            <a:pPr>
              <a:spcBef>
                <a:spcPts val="600"/>
              </a:spcBef>
            </a:pPr>
            <a:r>
              <a:rPr lang="en-US" sz="2800" b="1" dirty="0" smtClean="0"/>
              <a:t>Field/Laboratory </a:t>
            </a:r>
            <a:r>
              <a:rPr lang="en-US" sz="2800" b="1" dirty="0"/>
              <a:t>Bond Testing</a:t>
            </a:r>
          </a:p>
          <a:p>
            <a:pPr lvl="1">
              <a:spcBef>
                <a:spcPts val="600"/>
              </a:spcBef>
            </a:pPr>
            <a:r>
              <a:rPr lang="en-US" sz="2400" b="1" dirty="0"/>
              <a:t>Shear Testing</a:t>
            </a:r>
          </a:p>
          <a:p>
            <a:pPr lvl="1">
              <a:spcBef>
                <a:spcPts val="600"/>
              </a:spcBef>
            </a:pPr>
            <a:r>
              <a:rPr lang="en-US" sz="2400" b="1" dirty="0"/>
              <a:t>Torsion Testing</a:t>
            </a:r>
          </a:p>
          <a:p>
            <a:pPr lvl="1">
              <a:spcBef>
                <a:spcPts val="600"/>
              </a:spcBef>
            </a:pPr>
            <a:r>
              <a:rPr lang="en-US" sz="2400" b="1" dirty="0"/>
              <a:t>Pull-Off Testing (</a:t>
            </a:r>
            <a:r>
              <a:rPr lang="en-US" sz="2400" b="1" dirty="0" smtClean="0"/>
              <a:t>tensile)</a:t>
            </a:r>
            <a:r>
              <a:rPr lang="en-US" sz="2400" b="1" dirty="0" smtClean="0">
                <a:solidFill>
                  <a:schemeClr val="bg1"/>
                </a:solidFill>
              </a:rPr>
              <a:t>ion</a:t>
            </a:r>
            <a:r>
              <a:rPr lang="en-US" sz="2400" b="1" dirty="0">
                <a:solidFill>
                  <a:schemeClr val="bg1"/>
                </a:solidFill>
              </a:rPr>
              <a:t>)</a:t>
            </a:r>
          </a:p>
          <a:p>
            <a:pPr lvl="1">
              <a:spcBef>
                <a:spcPts val="600"/>
              </a:spcBef>
            </a:pPr>
            <a:r>
              <a:rPr lang="en-US" sz="2400" b="1" dirty="0"/>
              <a:t>Cyclic</a:t>
            </a:r>
          </a:p>
          <a:p>
            <a:pPr>
              <a:spcBef>
                <a:spcPts val="600"/>
              </a:spcBef>
            </a:pPr>
            <a:endParaRPr lang="en-US" sz="2800" b="1" dirty="0"/>
          </a:p>
        </p:txBody>
      </p:sp>
      <p:sp>
        <p:nvSpPr>
          <p:cNvPr id="3" name="Title 2"/>
          <p:cNvSpPr>
            <a:spLocks noGrp="1"/>
          </p:cNvSpPr>
          <p:nvPr>
            <p:ph type="title"/>
          </p:nvPr>
        </p:nvSpPr>
        <p:spPr/>
        <p:txBody>
          <a:bodyPr>
            <a:normAutofit/>
          </a:bodyPr>
          <a:lstStyle/>
          <a:p>
            <a:r>
              <a:rPr lang="en-US" dirty="0" smtClean="0"/>
              <a:t>Testing</a:t>
            </a:r>
            <a:endParaRPr lang="en-US" dirty="0"/>
          </a:p>
        </p:txBody>
      </p:sp>
      <p:sp>
        <p:nvSpPr>
          <p:cNvPr id="4" name="Slide Number Placeholder 3"/>
          <p:cNvSpPr>
            <a:spLocks noGrp="1"/>
          </p:cNvSpPr>
          <p:nvPr>
            <p:ph type="sldNum" sz="quarter" idx="12"/>
          </p:nvPr>
        </p:nvSpPr>
        <p:spPr>
          <a:xfrm>
            <a:off x="10058400" y="6407945"/>
            <a:ext cx="478632" cy="365125"/>
          </a:xfrm>
        </p:spPr>
        <p:txBody>
          <a:bodyPr/>
          <a:lstStyle/>
          <a:p>
            <a:pPr>
              <a:defRPr/>
            </a:pPr>
            <a:fld id="{0D1C29D6-20D6-423B-B5D2-A4ECD6838CD2}" type="slidenum">
              <a:rPr lang="en-US" smtClean="0">
                <a:solidFill>
                  <a:srgbClr val="FFFFFF"/>
                </a:solidFill>
              </a:rPr>
              <a:pPr>
                <a:defRPr/>
              </a:pPr>
              <a:t>29</a:t>
            </a:fld>
            <a:endParaRPr lang="en-US" dirty="0">
              <a:solidFill>
                <a:srgbClr val="FFFF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348" y="-6745"/>
            <a:ext cx="4495800" cy="604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5" y="3528618"/>
            <a:ext cx="4521200" cy="3403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889" y="3528618"/>
            <a:ext cx="4457700" cy="3378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idx="1"/>
          </p:nvPr>
        </p:nvSpPr>
        <p:spPr>
          <a:xfrm>
            <a:off x="2133600" y="1371600"/>
            <a:ext cx="7924800" cy="4038600"/>
          </a:xfrm>
          <a:gradFill>
            <a:gsLst>
              <a:gs pos="0">
                <a:schemeClr val="accent1">
                  <a:lumMod val="50000"/>
                </a:schemeClr>
              </a:gs>
              <a:gs pos="71650">
                <a:schemeClr val="accent1">
                  <a:lumMod val="60000"/>
                  <a:lumOff val="40000"/>
                </a:schemeClr>
              </a:gs>
              <a:gs pos="50000">
                <a:schemeClr val="accent1">
                  <a:lumMod val="75000"/>
                </a:schemeClr>
              </a:gs>
              <a:gs pos="100000">
                <a:schemeClr val="accent1">
                  <a:lumMod val="75000"/>
                </a:schemeClr>
              </a:gs>
            </a:gsLst>
            <a:lin ang="1800000" scaled="0"/>
          </a:gra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marL="0" indent="0" algn="ctr">
              <a:lnSpc>
                <a:spcPct val="90000"/>
              </a:lnSpc>
              <a:spcBef>
                <a:spcPct val="40000"/>
              </a:spcBef>
              <a:buNone/>
            </a:pPr>
            <a:endParaRPr lang="en-US" alt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lnSpc>
                <a:spcPct val="90000"/>
              </a:lnSpc>
              <a:spcBef>
                <a:spcPct val="40000"/>
              </a:spcBef>
              <a:buNone/>
            </a:pPr>
            <a:r>
              <a:rPr lang="en-US" alt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a:solidFill>
                  <a:srgbClr val="FFFF00"/>
                </a:solidFill>
                <a:effectLst>
                  <a:outerShdw blurRad="38100" dist="38100" dir="2700000" algn="tl">
                    <a:srgbClr val="000000">
                      <a:alpha val="43137"/>
                    </a:srgbClr>
                  </a:outerShdw>
                </a:effectLst>
              </a:rPr>
              <a:t>to </a:t>
            </a:r>
            <a:r>
              <a:rPr lang="en-US" sz="3200" b="1" dirty="0">
                <a:solidFill>
                  <a:srgbClr val="FFFF00"/>
                </a:solidFill>
                <a:effectLst>
                  <a:outerShdw blurRad="38100" dist="38100" dir="2700000" algn="tl">
                    <a:srgbClr val="000000">
                      <a:alpha val="43137"/>
                    </a:srgbClr>
                  </a:outerShdw>
                </a:effectLst>
              </a:rPr>
              <a:t>improve</a:t>
            </a:r>
            <a:r>
              <a:rPr lang="en-US" sz="3200" dirty="0">
                <a:solidFill>
                  <a:srgbClr val="FFFF00"/>
                </a:solidFill>
                <a:effectLst>
                  <a:outerShdw blurRad="38100" dist="38100" dir="2700000" algn="tl">
                    <a:srgbClr val="000000">
                      <a:alpha val="43137"/>
                    </a:srgbClr>
                  </a:outerShdw>
                </a:effectLst>
              </a:rPr>
              <a:t> the overall </a:t>
            </a:r>
            <a:r>
              <a:rPr lang="en-US" sz="3200" b="1" dirty="0">
                <a:solidFill>
                  <a:srgbClr val="FFFF00"/>
                </a:solidFill>
                <a:effectLst>
                  <a:outerShdw blurRad="38100" dist="38100" dir="2700000" algn="tl">
                    <a:srgbClr val="000000">
                      <a:alpha val="43137"/>
                    </a:srgbClr>
                  </a:outerShdw>
                </a:effectLst>
              </a:rPr>
              <a:t>bonding</a:t>
            </a:r>
            <a:r>
              <a:rPr lang="en-US" sz="3200" dirty="0">
                <a:solidFill>
                  <a:srgbClr val="FFFF00"/>
                </a:solidFill>
                <a:effectLst>
                  <a:outerShdw blurRad="38100" dist="38100" dir="2700000" algn="tl">
                    <a:srgbClr val="000000">
                      <a:alpha val="43137"/>
                    </a:srgbClr>
                  </a:outerShdw>
                </a:effectLst>
              </a:rPr>
              <a:t> of pavement layers;</a:t>
            </a:r>
          </a:p>
          <a:p>
            <a:pPr marL="0" indent="0" algn="ctr">
              <a:lnSpc>
                <a:spcPct val="90000"/>
              </a:lnSpc>
              <a:spcBef>
                <a:spcPct val="40000"/>
              </a:spcBef>
              <a:buNone/>
            </a:pPr>
            <a:r>
              <a:rPr lang="en-US" sz="3200" dirty="0">
                <a:solidFill>
                  <a:srgbClr val="FFFF00"/>
                </a:solidFill>
                <a:effectLst>
                  <a:outerShdw blurRad="38100" dist="38100" dir="2700000" algn="tl">
                    <a:srgbClr val="000000">
                      <a:alpha val="43137"/>
                    </a:srgbClr>
                  </a:outerShdw>
                </a:effectLst>
              </a:rPr>
              <a:t>to </a:t>
            </a:r>
            <a:r>
              <a:rPr lang="en-US" sz="3200" b="1" dirty="0">
                <a:solidFill>
                  <a:srgbClr val="FFFF00"/>
                </a:solidFill>
                <a:effectLst>
                  <a:outerShdw blurRad="38100" dist="38100" dir="2700000" algn="tl">
                    <a:srgbClr val="000000">
                      <a:alpha val="43137"/>
                    </a:srgbClr>
                  </a:outerShdw>
                </a:effectLst>
              </a:rPr>
              <a:t>decrease distresses </a:t>
            </a:r>
            <a:r>
              <a:rPr lang="en-US" sz="3200" dirty="0">
                <a:solidFill>
                  <a:srgbClr val="FFFF00"/>
                </a:solidFill>
                <a:effectLst>
                  <a:outerShdw blurRad="38100" dist="38100" dir="2700000" algn="tl">
                    <a:srgbClr val="000000">
                      <a:alpha val="43137"/>
                    </a:srgbClr>
                  </a:outerShdw>
                </a:effectLst>
              </a:rPr>
              <a:t>associated   with poor bond;</a:t>
            </a:r>
          </a:p>
          <a:p>
            <a:pPr marL="0" indent="0" algn="ctr">
              <a:lnSpc>
                <a:spcPct val="90000"/>
              </a:lnSpc>
              <a:spcBef>
                <a:spcPct val="40000"/>
              </a:spcBef>
              <a:buNone/>
            </a:pPr>
            <a:r>
              <a:rPr lang="en-US" sz="3200" dirty="0">
                <a:solidFill>
                  <a:srgbClr val="FFFF00"/>
                </a:solidFill>
                <a:effectLst>
                  <a:outerShdw blurRad="38100" dist="38100" dir="2700000" algn="tl">
                    <a:srgbClr val="000000">
                      <a:alpha val="43137"/>
                    </a:srgbClr>
                  </a:outerShdw>
                </a:effectLst>
              </a:rPr>
              <a:t>and to </a:t>
            </a:r>
            <a:r>
              <a:rPr lang="en-US" sz="3200" b="1" dirty="0">
                <a:solidFill>
                  <a:srgbClr val="FFFF00"/>
                </a:solidFill>
                <a:effectLst>
                  <a:outerShdw blurRad="38100" dist="38100" dir="2700000" algn="tl">
                    <a:srgbClr val="000000">
                      <a:alpha val="43137"/>
                    </a:srgbClr>
                  </a:outerShdw>
                </a:effectLst>
              </a:rPr>
              <a:t>improve overall pavement performance</a:t>
            </a:r>
            <a:r>
              <a:rPr lang="en-US" alt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73058" name="Rectangle 2"/>
          <p:cNvSpPr>
            <a:spLocks noGrp="1" noChangeArrowheads="1"/>
          </p:cNvSpPr>
          <p:nvPr>
            <p:ph type="title"/>
          </p:nvPr>
        </p:nvSpPr>
        <p:spPr>
          <a:noFill/>
        </p:spPr>
        <p:txBody>
          <a:bodyPr>
            <a:normAutofit/>
          </a:bodyPr>
          <a:lstStyle/>
          <a:p>
            <a:r>
              <a:rPr lang="en-US" altLang="en-US" dirty="0" smtClean="0"/>
              <a:t>Overall Purpose</a:t>
            </a:r>
            <a:endParaRPr lang="en-US" altLang="en-US" dirty="0"/>
          </a:p>
        </p:txBody>
      </p:sp>
      <p:sp>
        <p:nvSpPr>
          <p:cNvPr id="2" name="Slide Number Placeholder 1"/>
          <p:cNvSpPr>
            <a:spLocks noGrp="1"/>
          </p:cNvSpPr>
          <p:nvPr>
            <p:ph type="sldNum" sz="quarter" idx="12"/>
          </p:nvPr>
        </p:nvSpPr>
        <p:spPr/>
        <p:txBody>
          <a:bodyPr/>
          <a:lstStyle/>
          <a:p>
            <a:pPr>
              <a:defRPr/>
            </a:pPr>
            <a:fld id="{0D1C29D6-20D6-423B-B5D2-A4ECD6838CD2}" type="slidenum">
              <a:rPr lang="en-US" smtClean="0"/>
              <a:pPr>
                <a:defRPr/>
              </a:pPr>
              <a:t>3</a:t>
            </a:fld>
            <a:endParaRPr lang="en-US" dirty="0"/>
          </a:p>
        </p:txBody>
      </p:sp>
    </p:spTree>
    <p:extLst>
      <p:ext uri="{BB962C8B-B14F-4D97-AF65-F5344CB8AC3E}">
        <p14:creationId xmlns:p14="http://schemas.microsoft.com/office/powerpoint/2010/main" val="4179654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8300" y="2066130"/>
            <a:ext cx="10172700" cy="4919472"/>
          </a:xfrm>
        </p:spPr>
        <p:txBody>
          <a:bodyPr>
            <a:noAutofit/>
          </a:bodyPr>
          <a:lstStyle/>
          <a:p>
            <a:pPr>
              <a:spcBef>
                <a:spcPts val="600"/>
              </a:spcBef>
              <a:spcAft>
                <a:spcPts val="600"/>
              </a:spcAft>
            </a:pPr>
            <a:r>
              <a:rPr lang="en-US" sz="3200" b="1" dirty="0">
                <a:solidFill>
                  <a:schemeClr val="accent1">
                    <a:lumMod val="50000"/>
                  </a:schemeClr>
                </a:solidFill>
              </a:rPr>
              <a:t>FHWA Best Practices Tech Brief (Dec. 2015</a:t>
            </a:r>
            <a:r>
              <a:rPr lang="en-US" sz="3200" b="1" dirty="0" smtClean="0">
                <a:solidFill>
                  <a:schemeClr val="accent1">
                    <a:lumMod val="50000"/>
                  </a:schemeClr>
                </a:solidFill>
              </a:rPr>
              <a:t>)</a:t>
            </a:r>
            <a:endParaRPr lang="en-US" sz="3200" b="1" dirty="0">
              <a:solidFill>
                <a:schemeClr val="accent1">
                  <a:lumMod val="50000"/>
                </a:schemeClr>
              </a:solidFill>
            </a:endParaRPr>
          </a:p>
        </p:txBody>
      </p:sp>
      <p:sp>
        <p:nvSpPr>
          <p:cNvPr id="3" name="Title 2"/>
          <p:cNvSpPr>
            <a:spLocks noGrp="1"/>
          </p:cNvSpPr>
          <p:nvPr>
            <p:ph type="title"/>
          </p:nvPr>
        </p:nvSpPr>
        <p:spPr>
          <a:xfrm>
            <a:off x="2057400" y="923130"/>
            <a:ext cx="8229600" cy="1143000"/>
          </a:xfrm>
        </p:spPr>
        <p:txBody>
          <a:bodyPr>
            <a:normAutofit/>
          </a:bodyPr>
          <a:lstStyle/>
          <a:p>
            <a:r>
              <a:rPr lang="en-US" dirty="0" smtClean="0">
                <a:solidFill>
                  <a:schemeClr val="tx1"/>
                </a:solidFill>
                <a:latin typeface="Lucida Sans Unicode" panose="020B0602030504020204" pitchFamily="34" charset="0"/>
                <a:cs typeface="Lucida Sans Unicode" panose="020B0602030504020204" pitchFamily="34" charset="0"/>
              </a:rPr>
              <a:t>Trends </a:t>
            </a:r>
            <a:r>
              <a:rPr lang="en-US" dirty="0">
                <a:solidFill>
                  <a:schemeClr val="tx1"/>
                </a:solidFill>
                <a:latin typeface="Lucida Sans Unicode" panose="020B0602030504020204" pitchFamily="34" charset="0"/>
                <a:cs typeface="Lucida Sans Unicode" panose="020B0602030504020204" pitchFamily="34" charset="0"/>
              </a:rPr>
              <a:t>From </a:t>
            </a:r>
            <a:r>
              <a:rPr lang="en-US" dirty="0" smtClean="0">
                <a:solidFill>
                  <a:schemeClr val="tx1"/>
                </a:solidFill>
                <a:latin typeface="Lucida Sans Unicode" panose="020B0602030504020204" pitchFamily="34" charset="0"/>
                <a:cs typeface="Lucida Sans Unicode" panose="020B0602030504020204" pitchFamily="34" charset="0"/>
              </a:rPr>
              <a:t>35 </a:t>
            </a:r>
            <a:r>
              <a:rPr lang="en-US" dirty="0">
                <a:solidFill>
                  <a:schemeClr val="tx1"/>
                </a:solidFill>
                <a:latin typeface="Lucida Sans Unicode" panose="020B0602030504020204" pitchFamily="34" charset="0"/>
                <a:cs typeface="Lucida Sans Unicode" panose="020B0602030504020204" pitchFamily="34" charset="0"/>
              </a:rPr>
              <a:t>Workshops</a:t>
            </a:r>
          </a:p>
        </p:txBody>
      </p:sp>
      <p:sp>
        <p:nvSpPr>
          <p:cNvPr id="4" name="Slide Number Placeholder 3"/>
          <p:cNvSpPr>
            <a:spLocks noGrp="1"/>
          </p:cNvSpPr>
          <p:nvPr>
            <p:ph type="sldNum" sz="quarter" idx="12"/>
          </p:nvPr>
        </p:nvSpPr>
        <p:spPr>
          <a:xfrm>
            <a:off x="10058400" y="7178675"/>
            <a:ext cx="478632" cy="365125"/>
          </a:xfrm>
        </p:spPr>
        <p:txBody>
          <a:bodyPr/>
          <a:lstStyle/>
          <a:p>
            <a:pPr>
              <a:defRPr/>
            </a:pPr>
            <a:fld id="{0D1C29D6-20D6-423B-B5D2-A4ECD6838CD2}" type="slidenum">
              <a:rPr lang="en-US" smtClean="0"/>
              <a:pPr>
                <a:defRPr/>
              </a:pPr>
              <a:t>30</a:t>
            </a:fld>
            <a:endParaRPr lang="en-US" dirty="0"/>
          </a:p>
        </p:txBody>
      </p:sp>
    </p:spTree>
    <p:extLst>
      <p:ext uri="{BB962C8B-B14F-4D97-AF65-F5344CB8AC3E}">
        <p14:creationId xmlns:p14="http://schemas.microsoft.com/office/powerpoint/2010/main" val="151020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62100" y="1328928"/>
            <a:ext cx="10172700" cy="4919472"/>
          </a:xfrm>
        </p:spPr>
        <p:txBody>
          <a:bodyPr>
            <a:noAutofit/>
          </a:bodyPr>
          <a:lstStyle/>
          <a:p>
            <a:pPr>
              <a:spcBef>
                <a:spcPts val="600"/>
              </a:spcBef>
              <a:spcAft>
                <a:spcPts val="600"/>
              </a:spcAft>
            </a:pPr>
            <a:r>
              <a:rPr lang="en-US" sz="2800" b="1" u="sng" dirty="0" smtClean="0">
                <a:solidFill>
                  <a:schemeClr val="accent1">
                    <a:lumMod val="50000"/>
                  </a:schemeClr>
                </a:solidFill>
              </a:rPr>
              <a:t>DOTs </a:t>
            </a:r>
            <a:r>
              <a:rPr lang="en-US" sz="2800" b="1" u="sng" dirty="0">
                <a:solidFill>
                  <a:schemeClr val="accent1">
                    <a:lumMod val="50000"/>
                  </a:schemeClr>
                </a:solidFill>
              </a:rPr>
              <a:t>Specification Revisions</a:t>
            </a:r>
          </a:p>
          <a:p>
            <a:pPr lvl="1">
              <a:spcBef>
                <a:spcPts val="600"/>
              </a:spcBef>
              <a:spcAft>
                <a:spcPts val="600"/>
              </a:spcAft>
            </a:pPr>
            <a:r>
              <a:rPr lang="en-US" sz="2800" b="1" dirty="0">
                <a:solidFill>
                  <a:schemeClr val="accent1">
                    <a:lumMod val="50000"/>
                  </a:schemeClr>
                </a:solidFill>
              </a:rPr>
              <a:t>Increasing Application </a:t>
            </a:r>
            <a:r>
              <a:rPr lang="en-US" sz="2800" b="1" dirty="0" smtClean="0">
                <a:solidFill>
                  <a:schemeClr val="accent1">
                    <a:lumMod val="50000"/>
                  </a:schemeClr>
                </a:solidFill>
              </a:rPr>
              <a:t>Rates</a:t>
            </a:r>
          </a:p>
          <a:p>
            <a:pPr lvl="2">
              <a:spcBef>
                <a:spcPts val="600"/>
              </a:spcBef>
              <a:spcAft>
                <a:spcPts val="600"/>
              </a:spcAft>
            </a:pPr>
            <a:r>
              <a:rPr lang="en-US" sz="2800" b="1" dirty="0" smtClean="0">
                <a:solidFill>
                  <a:schemeClr val="accent1">
                    <a:lumMod val="50000"/>
                  </a:schemeClr>
                </a:solidFill>
              </a:rPr>
              <a:t>Spray rates to increase residual rate</a:t>
            </a:r>
          </a:p>
          <a:p>
            <a:pPr lvl="1">
              <a:spcBef>
                <a:spcPts val="600"/>
              </a:spcBef>
              <a:spcAft>
                <a:spcPts val="600"/>
              </a:spcAft>
            </a:pPr>
            <a:r>
              <a:rPr lang="en-US" sz="2800" b="1" dirty="0" smtClean="0">
                <a:solidFill>
                  <a:schemeClr val="accent1">
                    <a:lumMod val="50000"/>
                  </a:schemeClr>
                </a:solidFill>
              </a:rPr>
              <a:t>Adjusting application rates for different surfaces</a:t>
            </a:r>
          </a:p>
          <a:p>
            <a:pPr lvl="2">
              <a:spcBef>
                <a:spcPts val="600"/>
              </a:spcBef>
              <a:spcAft>
                <a:spcPts val="600"/>
              </a:spcAft>
            </a:pPr>
            <a:r>
              <a:rPr lang="en-US" sz="2800" b="1" dirty="0" smtClean="0">
                <a:solidFill>
                  <a:schemeClr val="accent1">
                    <a:lumMod val="50000"/>
                  </a:schemeClr>
                </a:solidFill>
              </a:rPr>
              <a:t>Fresh asphalt, old asphalt, milled, PCC</a:t>
            </a:r>
            <a:endParaRPr lang="en-US" sz="2800" b="1" dirty="0">
              <a:solidFill>
                <a:schemeClr val="accent1">
                  <a:lumMod val="50000"/>
                </a:schemeClr>
              </a:solidFill>
            </a:endParaRPr>
          </a:p>
          <a:p>
            <a:pPr lvl="1">
              <a:spcBef>
                <a:spcPts val="600"/>
              </a:spcBef>
              <a:spcAft>
                <a:spcPts val="600"/>
              </a:spcAft>
            </a:pPr>
            <a:r>
              <a:rPr lang="en-US" sz="2800" b="1" dirty="0">
                <a:solidFill>
                  <a:schemeClr val="accent1">
                    <a:lumMod val="50000"/>
                  </a:schemeClr>
                </a:solidFill>
              </a:rPr>
              <a:t>Adding more heat prior to spraying</a:t>
            </a:r>
          </a:p>
        </p:txBody>
      </p:sp>
      <p:sp>
        <p:nvSpPr>
          <p:cNvPr id="3" name="Title 2"/>
          <p:cNvSpPr>
            <a:spLocks noGrp="1"/>
          </p:cNvSpPr>
          <p:nvPr>
            <p:ph type="title"/>
          </p:nvPr>
        </p:nvSpPr>
        <p:spPr>
          <a:xfrm>
            <a:off x="2057400" y="152400"/>
            <a:ext cx="8229600" cy="1143000"/>
          </a:xfrm>
        </p:spPr>
        <p:txBody>
          <a:bodyPr>
            <a:normAutofit/>
          </a:bodyPr>
          <a:lstStyle/>
          <a:p>
            <a:r>
              <a:rPr lang="en-US" dirty="0" smtClean="0">
                <a:solidFill>
                  <a:schemeClr val="tx1"/>
                </a:solidFill>
                <a:effectLst/>
                <a:latin typeface="Lucida Sans Unicode" panose="020B0602030504020204" pitchFamily="34" charset="0"/>
                <a:cs typeface="Lucida Sans Unicode" panose="020B0602030504020204" pitchFamily="34" charset="0"/>
              </a:rPr>
              <a:t>Trends </a:t>
            </a:r>
            <a:r>
              <a:rPr lang="en-US" dirty="0">
                <a:solidFill>
                  <a:schemeClr val="tx1"/>
                </a:solidFill>
                <a:effectLst/>
                <a:latin typeface="Lucida Sans Unicode" panose="020B0602030504020204" pitchFamily="34" charset="0"/>
                <a:cs typeface="Lucida Sans Unicode" panose="020B0602030504020204" pitchFamily="34" charset="0"/>
              </a:rPr>
              <a:t>From </a:t>
            </a:r>
            <a:r>
              <a:rPr lang="en-US" dirty="0" smtClean="0">
                <a:solidFill>
                  <a:schemeClr val="tx1"/>
                </a:solidFill>
                <a:effectLst/>
                <a:latin typeface="Lucida Sans Unicode" panose="020B0602030504020204" pitchFamily="34" charset="0"/>
                <a:cs typeface="Lucida Sans Unicode" panose="020B0602030504020204" pitchFamily="34" charset="0"/>
              </a:rPr>
              <a:t>35 </a:t>
            </a:r>
            <a:r>
              <a:rPr lang="en-US" dirty="0">
                <a:solidFill>
                  <a:schemeClr val="tx1"/>
                </a:solidFill>
                <a:effectLst/>
                <a:latin typeface="Lucida Sans Unicode" panose="020B0602030504020204" pitchFamily="34" charset="0"/>
                <a:cs typeface="Lucida Sans Unicode" panose="020B0602030504020204" pitchFamily="34" charset="0"/>
              </a:rPr>
              <a:t>Workshops</a:t>
            </a:r>
          </a:p>
        </p:txBody>
      </p:sp>
      <p:sp>
        <p:nvSpPr>
          <p:cNvPr id="4" name="Slide Number Placeholder 3"/>
          <p:cNvSpPr>
            <a:spLocks noGrp="1"/>
          </p:cNvSpPr>
          <p:nvPr>
            <p:ph type="sldNum" sz="quarter" idx="12"/>
          </p:nvPr>
        </p:nvSpPr>
        <p:spPr>
          <a:xfrm>
            <a:off x="10058400" y="6407945"/>
            <a:ext cx="478632" cy="365125"/>
          </a:xfrm>
        </p:spPr>
        <p:txBody>
          <a:bodyPr/>
          <a:lstStyle/>
          <a:p>
            <a:pPr>
              <a:defRPr/>
            </a:pPr>
            <a:fld id="{0D1C29D6-20D6-423B-B5D2-A4ECD6838CD2}" type="slidenum">
              <a:rPr lang="en-US" smtClean="0"/>
              <a:pPr>
                <a:defRPr/>
              </a:pPr>
              <a:t>31</a:t>
            </a:fld>
            <a:endParaRPr lang="en-US" dirty="0"/>
          </a:p>
        </p:txBody>
      </p:sp>
    </p:spTree>
    <p:extLst>
      <p:ext uri="{BB962C8B-B14F-4D97-AF65-F5344CB8AC3E}">
        <p14:creationId xmlns:p14="http://schemas.microsoft.com/office/powerpoint/2010/main" val="1062225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328928"/>
            <a:ext cx="10172700" cy="4919472"/>
          </a:xfrm>
        </p:spPr>
        <p:txBody>
          <a:bodyPr>
            <a:noAutofit/>
          </a:bodyPr>
          <a:lstStyle/>
          <a:p>
            <a:pPr>
              <a:spcBef>
                <a:spcPts val="600"/>
              </a:spcBef>
              <a:spcAft>
                <a:spcPts val="600"/>
              </a:spcAft>
            </a:pPr>
            <a:r>
              <a:rPr lang="en-US" sz="2800" b="1" u="sng" dirty="0" smtClean="0">
                <a:solidFill>
                  <a:schemeClr val="accent1">
                    <a:lumMod val="50000"/>
                  </a:schemeClr>
                </a:solidFill>
              </a:rPr>
              <a:t>DOTs </a:t>
            </a:r>
            <a:r>
              <a:rPr lang="en-US" sz="2800" b="1" u="sng" dirty="0">
                <a:solidFill>
                  <a:schemeClr val="accent1">
                    <a:lumMod val="50000"/>
                  </a:schemeClr>
                </a:solidFill>
              </a:rPr>
              <a:t>Specification Revisions</a:t>
            </a:r>
          </a:p>
          <a:p>
            <a:pPr lvl="1">
              <a:spcBef>
                <a:spcPts val="600"/>
              </a:spcBef>
              <a:spcAft>
                <a:spcPts val="600"/>
              </a:spcAft>
            </a:pPr>
            <a:r>
              <a:rPr lang="en-US" sz="2800" b="1" dirty="0" smtClean="0">
                <a:solidFill>
                  <a:schemeClr val="accent1">
                    <a:lumMod val="50000"/>
                  </a:schemeClr>
                </a:solidFill>
              </a:rPr>
              <a:t>Verifying </a:t>
            </a:r>
            <a:r>
              <a:rPr lang="en-US" sz="2800" b="1" dirty="0">
                <a:solidFill>
                  <a:schemeClr val="accent1">
                    <a:lumMod val="50000"/>
                  </a:schemeClr>
                </a:solidFill>
              </a:rPr>
              <a:t>Calibration of </a:t>
            </a:r>
            <a:r>
              <a:rPr lang="en-US" sz="2800" b="1" dirty="0" smtClean="0">
                <a:solidFill>
                  <a:schemeClr val="accent1">
                    <a:lumMod val="50000"/>
                  </a:schemeClr>
                </a:solidFill>
              </a:rPr>
              <a:t>Distributors</a:t>
            </a:r>
          </a:p>
          <a:p>
            <a:pPr lvl="1">
              <a:spcBef>
                <a:spcPts val="600"/>
              </a:spcBef>
              <a:spcAft>
                <a:spcPts val="600"/>
              </a:spcAft>
            </a:pPr>
            <a:r>
              <a:rPr lang="en-US" sz="2800" b="1" dirty="0" smtClean="0">
                <a:solidFill>
                  <a:schemeClr val="accent1">
                    <a:lumMod val="50000"/>
                  </a:schemeClr>
                </a:solidFill>
              </a:rPr>
              <a:t>Adding more heat prior to spraying</a:t>
            </a:r>
          </a:p>
          <a:p>
            <a:pPr lvl="1">
              <a:spcBef>
                <a:spcPts val="600"/>
              </a:spcBef>
              <a:spcAft>
                <a:spcPts val="600"/>
              </a:spcAft>
            </a:pPr>
            <a:r>
              <a:rPr lang="en-US" sz="2800" b="1" dirty="0" smtClean="0">
                <a:solidFill>
                  <a:schemeClr val="accent1">
                    <a:lumMod val="50000"/>
                  </a:schemeClr>
                </a:solidFill>
              </a:rPr>
              <a:t>Eliminating dilution from specifications</a:t>
            </a:r>
          </a:p>
          <a:p>
            <a:pPr lvl="2">
              <a:spcBef>
                <a:spcPts val="600"/>
              </a:spcBef>
              <a:spcAft>
                <a:spcPts val="600"/>
              </a:spcAft>
            </a:pPr>
            <a:r>
              <a:rPr lang="en-US" sz="2800" b="1" dirty="0" smtClean="0">
                <a:solidFill>
                  <a:schemeClr val="accent1">
                    <a:lumMod val="50000"/>
                  </a:schemeClr>
                </a:solidFill>
              </a:rPr>
              <a:t>Only when needed and only once by supplier</a:t>
            </a:r>
            <a:endParaRPr lang="en-US" sz="2800" b="1" dirty="0">
              <a:solidFill>
                <a:schemeClr val="accent1">
                  <a:lumMod val="50000"/>
                </a:schemeClr>
              </a:solidFill>
            </a:endParaRPr>
          </a:p>
          <a:p>
            <a:pPr lvl="1">
              <a:spcBef>
                <a:spcPts val="600"/>
              </a:spcBef>
              <a:spcAft>
                <a:spcPts val="600"/>
              </a:spcAft>
            </a:pPr>
            <a:r>
              <a:rPr lang="en-US" sz="2800" b="1" dirty="0" smtClean="0">
                <a:solidFill>
                  <a:schemeClr val="accent1">
                    <a:lumMod val="50000"/>
                  </a:schemeClr>
                </a:solidFill>
              </a:rPr>
              <a:t>Tack </a:t>
            </a:r>
            <a:r>
              <a:rPr lang="en-US" sz="2800" b="1" dirty="0">
                <a:solidFill>
                  <a:schemeClr val="accent1">
                    <a:lumMod val="50000"/>
                  </a:schemeClr>
                </a:solidFill>
              </a:rPr>
              <a:t>as Separate Pay Item vs. Incidental </a:t>
            </a:r>
            <a:r>
              <a:rPr lang="en-US" sz="2800" b="1" dirty="0" smtClean="0">
                <a:solidFill>
                  <a:schemeClr val="accent1">
                    <a:lumMod val="50000"/>
                  </a:schemeClr>
                </a:solidFill>
              </a:rPr>
              <a:t>Item</a:t>
            </a:r>
          </a:p>
          <a:p>
            <a:pPr lvl="1">
              <a:spcBef>
                <a:spcPts val="600"/>
              </a:spcBef>
              <a:spcAft>
                <a:spcPts val="600"/>
              </a:spcAft>
            </a:pPr>
            <a:r>
              <a:rPr lang="en-US" sz="2800" b="1" dirty="0">
                <a:solidFill>
                  <a:schemeClr val="accent1">
                    <a:lumMod val="50000"/>
                  </a:schemeClr>
                </a:solidFill>
              </a:rPr>
              <a:t>Moving to Stiffer Base Asphalts</a:t>
            </a:r>
          </a:p>
          <a:p>
            <a:pPr lvl="2">
              <a:spcBef>
                <a:spcPts val="600"/>
              </a:spcBef>
              <a:spcAft>
                <a:spcPts val="600"/>
              </a:spcAft>
            </a:pPr>
            <a:r>
              <a:rPr lang="en-US" sz="2800" b="1" dirty="0">
                <a:solidFill>
                  <a:schemeClr val="accent1">
                    <a:lumMod val="50000"/>
                  </a:schemeClr>
                </a:solidFill>
              </a:rPr>
              <a:t>Improve </a:t>
            </a:r>
            <a:r>
              <a:rPr lang="en-US" sz="2800" b="1" dirty="0" smtClean="0">
                <a:solidFill>
                  <a:schemeClr val="accent1">
                    <a:lumMod val="50000"/>
                  </a:schemeClr>
                </a:solidFill>
              </a:rPr>
              <a:t>bonding &amp; reduce </a:t>
            </a:r>
            <a:r>
              <a:rPr lang="en-US" sz="2800" b="1" dirty="0">
                <a:solidFill>
                  <a:schemeClr val="accent1">
                    <a:lumMod val="50000"/>
                  </a:schemeClr>
                </a:solidFill>
              </a:rPr>
              <a:t>tracking</a:t>
            </a:r>
          </a:p>
          <a:p>
            <a:pPr lvl="1">
              <a:spcBef>
                <a:spcPts val="600"/>
              </a:spcBef>
              <a:spcAft>
                <a:spcPts val="600"/>
              </a:spcAft>
            </a:pPr>
            <a:endParaRPr lang="en-US" sz="2800" b="1" dirty="0">
              <a:solidFill>
                <a:schemeClr val="accent1">
                  <a:lumMod val="50000"/>
                </a:schemeClr>
              </a:solidFill>
            </a:endParaRPr>
          </a:p>
          <a:p>
            <a:pPr>
              <a:spcBef>
                <a:spcPts val="600"/>
              </a:spcBef>
              <a:spcAft>
                <a:spcPts val="600"/>
              </a:spcAft>
            </a:pPr>
            <a:endParaRPr lang="en-US" sz="2800" b="1" dirty="0">
              <a:solidFill>
                <a:schemeClr val="accent1">
                  <a:lumMod val="50000"/>
                </a:schemeClr>
              </a:solidFill>
            </a:endParaRPr>
          </a:p>
          <a:p>
            <a:pPr>
              <a:spcBef>
                <a:spcPts val="600"/>
              </a:spcBef>
              <a:spcAft>
                <a:spcPts val="600"/>
              </a:spcAft>
            </a:pPr>
            <a:endParaRPr lang="en-US" sz="2800" dirty="0"/>
          </a:p>
        </p:txBody>
      </p:sp>
      <p:sp>
        <p:nvSpPr>
          <p:cNvPr id="3" name="Title 2"/>
          <p:cNvSpPr>
            <a:spLocks noGrp="1"/>
          </p:cNvSpPr>
          <p:nvPr>
            <p:ph type="title"/>
          </p:nvPr>
        </p:nvSpPr>
        <p:spPr>
          <a:xfrm>
            <a:off x="2057400" y="152400"/>
            <a:ext cx="8229600" cy="1143000"/>
          </a:xfrm>
        </p:spPr>
        <p:txBody>
          <a:bodyPr>
            <a:normAutofit/>
          </a:bodyPr>
          <a:lstStyle/>
          <a:p>
            <a:r>
              <a:rPr lang="en-US" dirty="0" smtClean="0">
                <a:solidFill>
                  <a:schemeClr val="tx1"/>
                </a:solidFill>
                <a:latin typeface="Lucida Sans Unicode" panose="020B0602030504020204" pitchFamily="34" charset="0"/>
                <a:cs typeface="Lucida Sans Unicode" panose="020B0602030504020204" pitchFamily="34" charset="0"/>
              </a:rPr>
              <a:t>Trends </a:t>
            </a:r>
            <a:r>
              <a:rPr lang="en-US" dirty="0">
                <a:solidFill>
                  <a:schemeClr val="tx1"/>
                </a:solidFill>
                <a:latin typeface="Lucida Sans Unicode" panose="020B0602030504020204" pitchFamily="34" charset="0"/>
                <a:cs typeface="Lucida Sans Unicode" panose="020B0602030504020204" pitchFamily="34" charset="0"/>
              </a:rPr>
              <a:t>From </a:t>
            </a:r>
            <a:r>
              <a:rPr lang="en-US" dirty="0" smtClean="0">
                <a:solidFill>
                  <a:schemeClr val="tx1"/>
                </a:solidFill>
                <a:latin typeface="Lucida Sans Unicode" panose="020B0602030504020204" pitchFamily="34" charset="0"/>
                <a:cs typeface="Lucida Sans Unicode" panose="020B0602030504020204" pitchFamily="34" charset="0"/>
              </a:rPr>
              <a:t>35 </a:t>
            </a:r>
            <a:r>
              <a:rPr lang="en-US" dirty="0">
                <a:solidFill>
                  <a:schemeClr val="tx1"/>
                </a:solidFill>
                <a:latin typeface="Lucida Sans Unicode" panose="020B0602030504020204" pitchFamily="34" charset="0"/>
                <a:cs typeface="Lucida Sans Unicode" panose="020B0602030504020204" pitchFamily="34" charset="0"/>
              </a:rPr>
              <a:t>Workshops</a:t>
            </a:r>
          </a:p>
        </p:txBody>
      </p:sp>
      <p:sp>
        <p:nvSpPr>
          <p:cNvPr id="4" name="Slide Number Placeholder 3"/>
          <p:cNvSpPr>
            <a:spLocks noGrp="1"/>
          </p:cNvSpPr>
          <p:nvPr>
            <p:ph type="sldNum" sz="quarter" idx="12"/>
          </p:nvPr>
        </p:nvSpPr>
        <p:spPr>
          <a:xfrm>
            <a:off x="10058400" y="6407945"/>
            <a:ext cx="478632" cy="365125"/>
          </a:xfrm>
        </p:spPr>
        <p:txBody>
          <a:bodyPr/>
          <a:lstStyle/>
          <a:p>
            <a:pPr>
              <a:defRPr/>
            </a:pPr>
            <a:fld id="{0D1C29D6-20D6-423B-B5D2-A4ECD6838CD2}" type="slidenum">
              <a:rPr lang="en-US" smtClean="0"/>
              <a:pPr>
                <a:defRPr/>
              </a:pPr>
              <a:t>32</a:t>
            </a:fld>
            <a:endParaRPr lang="en-US" dirty="0"/>
          </a:p>
        </p:txBody>
      </p:sp>
    </p:spTree>
    <p:extLst>
      <p:ext uri="{BB962C8B-B14F-4D97-AF65-F5344CB8AC3E}">
        <p14:creationId xmlns:p14="http://schemas.microsoft.com/office/powerpoint/2010/main" val="3885579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328928"/>
            <a:ext cx="9867900" cy="4919472"/>
          </a:xfrm>
        </p:spPr>
        <p:txBody>
          <a:bodyPr>
            <a:noAutofit/>
          </a:bodyPr>
          <a:lstStyle/>
          <a:p>
            <a:pPr>
              <a:spcBef>
                <a:spcPts val="600"/>
              </a:spcBef>
              <a:spcAft>
                <a:spcPts val="600"/>
              </a:spcAft>
            </a:pPr>
            <a:r>
              <a:rPr lang="en-US" sz="2800" b="1" dirty="0" smtClean="0">
                <a:solidFill>
                  <a:schemeClr val="accent1">
                    <a:lumMod val="50000"/>
                  </a:schemeClr>
                </a:solidFill>
              </a:rPr>
              <a:t>Performance testing as proof of bond strength</a:t>
            </a:r>
          </a:p>
          <a:p>
            <a:pPr lvl="1">
              <a:spcBef>
                <a:spcPts val="600"/>
              </a:spcBef>
              <a:spcAft>
                <a:spcPts val="600"/>
              </a:spcAft>
            </a:pPr>
            <a:r>
              <a:rPr lang="en-US" sz="2800" b="1" dirty="0" smtClean="0">
                <a:solidFill>
                  <a:schemeClr val="accent1">
                    <a:lumMod val="50000"/>
                  </a:schemeClr>
                </a:solidFill>
              </a:rPr>
              <a:t>DOT’s will adopt a standardized test</a:t>
            </a:r>
          </a:p>
          <a:p>
            <a:pPr lvl="1">
              <a:spcBef>
                <a:spcPts val="600"/>
              </a:spcBef>
              <a:spcAft>
                <a:spcPts val="600"/>
              </a:spcAft>
            </a:pPr>
            <a:r>
              <a:rPr lang="en-US" sz="2800" b="1" dirty="0" smtClean="0">
                <a:solidFill>
                  <a:schemeClr val="accent1">
                    <a:lumMod val="50000"/>
                  </a:schemeClr>
                </a:solidFill>
              </a:rPr>
              <a:t>Monitoring results for a period of time</a:t>
            </a:r>
          </a:p>
          <a:p>
            <a:pPr lvl="1">
              <a:spcBef>
                <a:spcPts val="600"/>
              </a:spcBef>
              <a:spcAft>
                <a:spcPts val="600"/>
              </a:spcAft>
            </a:pPr>
            <a:r>
              <a:rPr lang="en-US" sz="2800" b="1" dirty="0" smtClean="0">
                <a:solidFill>
                  <a:schemeClr val="accent1">
                    <a:lumMod val="50000"/>
                  </a:schemeClr>
                </a:solidFill>
              </a:rPr>
              <a:t>Establish a baseline as minimum</a:t>
            </a:r>
          </a:p>
          <a:p>
            <a:pPr lvl="1">
              <a:spcBef>
                <a:spcPts val="600"/>
              </a:spcBef>
              <a:spcAft>
                <a:spcPts val="600"/>
              </a:spcAft>
            </a:pPr>
            <a:r>
              <a:rPr lang="en-US" sz="2800" b="1" dirty="0" smtClean="0">
                <a:solidFill>
                  <a:schemeClr val="accent1">
                    <a:lumMod val="50000"/>
                  </a:schemeClr>
                </a:solidFill>
              </a:rPr>
              <a:t>Eventually, contactors will be rewarded or penalized </a:t>
            </a:r>
          </a:p>
          <a:p>
            <a:pPr lvl="2">
              <a:spcBef>
                <a:spcPts val="600"/>
              </a:spcBef>
              <a:spcAft>
                <a:spcPts val="600"/>
              </a:spcAft>
            </a:pPr>
            <a:r>
              <a:rPr lang="en-US" sz="2800" b="1" dirty="0" smtClean="0">
                <a:solidFill>
                  <a:schemeClr val="accent1">
                    <a:lumMod val="50000"/>
                  </a:schemeClr>
                </a:solidFill>
              </a:rPr>
              <a:t>Based on test results</a:t>
            </a:r>
            <a:endParaRPr lang="en-US" sz="2800" b="1" dirty="0">
              <a:solidFill>
                <a:schemeClr val="accent1">
                  <a:lumMod val="50000"/>
                </a:schemeClr>
              </a:solidFill>
            </a:endParaRPr>
          </a:p>
          <a:p>
            <a:pPr>
              <a:spcBef>
                <a:spcPts val="600"/>
              </a:spcBef>
              <a:spcAft>
                <a:spcPts val="600"/>
              </a:spcAft>
            </a:pPr>
            <a:endParaRPr lang="en-US" sz="2800" dirty="0"/>
          </a:p>
        </p:txBody>
      </p:sp>
      <p:sp>
        <p:nvSpPr>
          <p:cNvPr id="3" name="Title 2"/>
          <p:cNvSpPr>
            <a:spLocks noGrp="1"/>
          </p:cNvSpPr>
          <p:nvPr>
            <p:ph type="title"/>
          </p:nvPr>
        </p:nvSpPr>
        <p:spPr>
          <a:xfrm>
            <a:off x="2068116" y="160506"/>
            <a:ext cx="8229600" cy="1143000"/>
          </a:xfrm>
        </p:spPr>
        <p:txBody>
          <a:bodyPr>
            <a:normAutofit/>
          </a:bodyPr>
          <a:lstStyle/>
          <a:p>
            <a:r>
              <a:rPr lang="en-US" dirty="0" smtClean="0">
                <a:solidFill>
                  <a:schemeClr val="tx1"/>
                </a:solidFill>
                <a:latin typeface="Lucida Sans Unicode" panose="020B0602030504020204" pitchFamily="34" charset="0"/>
                <a:cs typeface="Lucida Sans Unicode" panose="020B0602030504020204" pitchFamily="34" charset="0"/>
              </a:rPr>
              <a:t>Future Trends</a:t>
            </a:r>
            <a:endParaRPr lang="en-US" dirty="0">
              <a:solidFill>
                <a:schemeClr val="tx1"/>
              </a:solidFill>
              <a:latin typeface="Lucida Sans Unicode" panose="020B0602030504020204" pitchFamily="34" charset="0"/>
              <a:cs typeface="Lucida Sans Unicode" panose="020B0602030504020204" pitchFamily="34" charset="0"/>
            </a:endParaRPr>
          </a:p>
        </p:txBody>
      </p:sp>
      <p:sp>
        <p:nvSpPr>
          <p:cNvPr id="4" name="Slide Number Placeholder 3"/>
          <p:cNvSpPr>
            <a:spLocks noGrp="1"/>
          </p:cNvSpPr>
          <p:nvPr>
            <p:ph type="sldNum" sz="quarter" idx="12"/>
          </p:nvPr>
        </p:nvSpPr>
        <p:spPr>
          <a:xfrm>
            <a:off x="10058400" y="6407945"/>
            <a:ext cx="478632" cy="365125"/>
          </a:xfrm>
        </p:spPr>
        <p:txBody>
          <a:bodyPr/>
          <a:lstStyle/>
          <a:p>
            <a:pPr>
              <a:defRPr/>
            </a:pPr>
            <a:fld id="{0D1C29D6-20D6-423B-B5D2-A4ECD6838CD2}" type="slidenum">
              <a:rPr lang="en-US" smtClean="0"/>
              <a:pPr>
                <a:defRPr/>
              </a:pPr>
              <a:t>33</a:t>
            </a:fld>
            <a:endParaRPr lang="en-US" dirty="0"/>
          </a:p>
        </p:txBody>
      </p:sp>
    </p:spTree>
    <p:extLst>
      <p:ext uri="{BB962C8B-B14F-4D97-AF65-F5344CB8AC3E}">
        <p14:creationId xmlns:p14="http://schemas.microsoft.com/office/powerpoint/2010/main" val="3579741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srcRect/>
          <a:stretch>
            <a:fillRect/>
          </a:stretch>
        </p:blipFill>
        <p:spPr bwMode="auto">
          <a:xfrm>
            <a:off x="6096000" y="27112"/>
            <a:ext cx="6096000" cy="4566292"/>
          </a:xfrm>
          <a:prstGeom prst="rect">
            <a:avLst/>
          </a:prstGeom>
          <a:noFill/>
          <a:ln w="9525">
            <a:noFill/>
            <a:miter lim="800000"/>
            <a:headEnd/>
            <a:tailEnd/>
          </a:ln>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781" y="3429000"/>
            <a:ext cx="2041634" cy="1920240"/>
          </a:xfrm>
          <a:prstGeom prst="rect">
            <a:avLst/>
          </a:prstGeom>
        </p:spPr>
      </p:pic>
      <p:sp>
        <p:nvSpPr>
          <p:cNvPr id="4" name="Slide Number Placeholder 3"/>
          <p:cNvSpPr>
            <a:spLocks noGrp="1"/>
          </p:cNvSpPr>
          <p:nvPr>
            <p:ph type="sldNum" sz="quarter" idx="12"/>
          </p:nvPr>
        </p:nvSpPr>
        <p:spPr>
          <a:xfrm>
            <a:off x="10058400" y="6407945"/>
            <a:ext cx="478632" cy="365125"/>
          </a:xfrm>
        </p:spPr>
        <p:txBody>
          <a:bodyPr/>
          <a:lstStyle/>
          <a:p>
            <a:pPr>
              <a:defRPr/>
            </a:pPr>
            <a:fld id="{0D1C29D6-20D6-423B-B5D2-A4ECD6838CD2}" type="slidenum">
              <a:rPr lang="en-US" smtClean="0">
                <a:solidFill>
                  <a:srgbClr val="FFFFFF"/>
                </a:solidFill>
              </a:rPr>
              <a:pPr>
                <a:defRPr/>
              </a:pPr>
              <a:t>34</a:t>
            </a:fld>
            <a:endParaRPr lang="en-US" dirty="0">
              <a:solidFill>
                <a:srgbClr val="FFFFFF"/>
              </a:solidFill>
            </a:endParaRPr>
          </a:p>
        </p:txBody>
      </p:sp>
      <p:pic>
        <p:nvPicPr>
          <p:cNvPr id="3075" name="Picture 3" descr="RClogocolor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39" y="801946"/>
            <a:ext cx="3546262" cy="1712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4" name="Rectangle 7"/>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 Box 3"/>
          <p:cNvSpPr txBox="1">
            <a:spLocks noChangeArrowheads="1"/>
          </p:cNvSpPr>
          <p:nvPr/>
        </p:nvSpPr>
        <p:spPr bwMode="auto">
          <a:xfrm>
            <a:off x="7886700" y="1981200"/>
            <a:ext cx="3505200" cy="707886"/>
          </a:xfrm>
          <a:prstGeom prst="rect">
            <a:avLst/>
          </a:prstGeom>
          <a:noFill/>
          <a:ln w="9525">
            <a:noFill/>
            <a:miter lim="800000"/>
            <a:headEnd/>
            <a:tailEnd/>
          </a:ln>
        </p:spPr>
        <p:txBody>
          <a:bodyPr>
            <a:spAutoFit/>
          </a:bodyPr>
          <a:lstStyle/>
          <a:p>
            <a:pPr eaLnBrk="0" hangingPunct="0">
              <a:spcBef>
                <a:spcPct val="50000"/>
              </a:spcBef>
            </a:pPr>
            <a:r>
              <a:rPr lang="en-US" altLang="en-US" sz="4000" b="1" dirty="0">
                <a:solidFill>
                  <a:schemeClr val="bg1"/>
                </a:solidFill>
                <a:latin typeface="Times" pitchFamily="18" charset="0"/>
              </a:rPr>
              <a:t>Thank You!</a:t>
            </a:r>
          </a:p>
        </p:txBody>
      </p:sp>
      <p:sp>
        <p:nvSpPr>
          <p:cNvPr id="6" name="Rectangle 5"/>
          <p:cNvSpPr/>
          <p:nvPr/>
        </p:nvSpPr>
        <p:spPr>
          <a:xfrm>
            <a:off x="6591300" y="5070157"/>
            <a:ext cx="6096000" cy="923330"/>
          </a:xfrm>
          <a:prstGeom prst="rect">
            <a:avLst/>
          </a:prstGeom>
        </p:spPr>
        <p:txBody>
          <a:bodyPr>
            <a:spAutoFit/>
          </a:bodyPr>
          <a:lstStyle/>
          <a:p>
            <a:r>
              <a:rPr lang="en-US" b="1" dirty="0" smtClean="0">
                <a:ea typeface="Times New Roman" panose="02020603050405020304" pitchFamily="18" charset="0"/>
                <a:cs typeface="Times New Roman" panose="02020603050405020304" pitchFamily="18" charset="0"/>
              </a:rPr>
              <a:t>Wayne </a:t>
            </a:r>
            <a:r>
              <a:rPr lang="en-US" b="1" dirty="0">
                <a:ea typeface="Times New Roman" panose="02020603050405020304" pitchFamily="18" charset="0"/>
                <a:cs typeface="Times New Roman" panose="02020603050405020304" pitchFamily="18" charset="0"/>
              </a:rPr>
              <a:t>Jones</a:t>
            </a:r>
            <a:endParaRPr lang="en-US" dirty="0">
              <a:ea typeface="Calibri" panose="020F0502020204030204" pitchFamily="34" charset="0"/>
              <a:cs typeface="Times New Roman" panose="02020603050405020304" pitchFamily="18" charset="0"/>
            </a:endParaRPr>
          </a:p>
          <a:p>
            <a:r>
              <a:rPr lang="en-US" b="1" dirty="0">
                <a:ea typeface="Times New Roman" panose="02020603050405020304" pitchFamily="18" charset="0"/>
                <a:cs typeface="Times New Roman" panose="02020603050405020304" pitchFamily="18" charset="0"/>
              </a:rPr>
              <a:t>Senior Regional </a:t>
            </a:r>
            <a:r>
              <a:rPr lang="en-US" b="1" dirty="0" smtClean="0">
                <a:ea typeface="Times New Roman" panose="02020603050405020304" pitchFamily="18" charset="0"/>
                <a:cs typeface="Times New Roman" panose="02020603050405020304" pitchFamily="18" charset="0"/>
              </a:rPr>
              <a:t>Engineer</a:t>
            </a:r>
          </a:p>
          <a:p>
            <a:r>
              <a:rPr lang="en-US" b="1" dirty="0" smtClean="0">
                <a:ea typeface="Calibri" panose="020F0502020204030204" pitchFamily="34" charset="0"/>
                <a:cs typeface="Times New Roman" panose="02020603050405020304" pitchFamily="18" charset="0"/>
              </a:rPr>
              <a:t>wjones@asphaltinstitute.org</a:t>
            </a:r>
            <a:endParaRPr lang="en-US" dirty="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1+#ppt_w/2"/>
                                          </p:val>
                                        </p:tav>
                                        <p:tav tm="100000">
                                          <p:val>
                                            <p:strVal val="#ppt_x"/>
                                          </p:val>
                                        </p:tav>
                                      </p:tavLst>
                                    </p:anim>
                                    <p:anim calcmode="lin" valueType="num">
                                      <p:cBhvr additive="base">
                                        <p:cTn id="8" dur="5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36"/>
          <p:cNvGrpSpPr>
            <a:grpSpLocks/>
          </p:cNvGrpSpPr>
          <p:nvPr/>
        </p:nvGrpSpPr>
        <p:grpSpPr bwMode="auto">
          <a:xfrm>
            <a:off x="7348440" y="1576388"/>
            <a:ext cx="1169988" cy="1039813"/>
            <a:chOff x="3710" y="1248"/>
            <a:chExt cx="706" cy="640"/>
          </a:xfrm>
          <a:solidFill>
            <a:srgbClr val="FFFF00"/>
          </a:solidFill>
        </p:grpSpPr>
        <p:sp>
          <p:nvSpPr>
            <p:cNvPr id="154" name="Freeform 28"/>
            <p:cNvSpPr>
              <a:spLocks/>
            </p:cNvSpPr>
            <p:nvPr/>
          </p:nvSpPr>
          <p:spPr bwMode="auto">
            <a:xfrm>
              <a:off x="4032" y="1408"/>
              <a:ext cx="384" cy="480"/>
            </a:xfrm>
            <a:custGeom>
              <a:avLst/>
              <a:gdLst>
                <a:gd name="T0" fmla="*/ 264 w 304"/>
                <a:gd name="T1" fmla="*/ 376 h 424"/>
                <a:gd name="T2" fmla="*/ 264 w 304"/>
                <a:gd name="T3" fmla="*/ 360 h 424"/>
                <a:gd name="T4" fmla="*/ 280 w 304"/>
                <a:gd name="T5" fmla="*/ 336 h 424"/>
                <a:gd name="T6" fmla="*/ 288 w 304"/>
                <a:gd name="T7" fmla="*/ 320 h 424"/>
                <a:gd name="T8" fmla="*/ 288 w 304"/>
                <a:gd name="T9" fmla="*/ 304 h 424"/>
                <a:gd name="T10" fmla="*/ 296 w 304"/>
                <a:gd name="T11" fmla="*/ 296 h 424"/>
                <a:gd name="T12" fmla="*/ 304 w 304"/>
                <a:gd name="T13" fmla="*/ 304 h 424"/>
                <a:gd name="T14" fmla="*/ 304 w 304"/>
                <a:gd name="T15" fmla="*/ 264 h 424"/>
                <a:gd name="T16" fmla="*/ 264 w 304"/>
                <a:gd name="T17" fmla="*/ 160 h 424"/>
                <a:gd name="T18" fmla="*/ 240 w 304"/>
                <a:gd name="T19" fmla="*/ 168 h 424"/>
                <a:gd name="T20" fmla="*/ 232 w 304"/>
                <a:gd name="T21" fmla="*/ 184 h 424"/>
                <a:gd name="T22" fmla="*/ 216 w 304"/>
                <a:gd name="T23" fmla="*/ 200 h 424"/>
                <a:gd name="T24" fmla="*/ 216 w 304"/>
                <a:gd name="T25" fmla="*/ 216 h 424"/>
                <a:gd name="T26" fmla="*/ 192 w 304"/>
                <a:gd name="T27" fmla="*/ 208 h 424"/>
                <a:gd name="T28" fmla="*/ 192 w 304"/>
                <a:gd name="T29" fmla="*/ 176 h 424"/>
                <a:gd name="T30" fmla="*/ 208 w 304"/>
                <a:gd name="T31" fmla="*/ 168 h 424"/>
                <a:gd name="T32" fmla="*/ 216 w 304"/>
                <a:gd name="T33" fmla="*/ 144 h 424"/>
                <a:gd name="T34" fmla="*/ 224 w 304"/>
                <a:gd name="T35" fmla="*/ 128 h 424"/>
                <a:gd name="T36" fmla="*/ 216 w 304"/>
                <a:gd name="T37" fmla="*/ 80 h 424"/>
                <a:gd name="T38" fmla="*/ 208 w 304"/>
                <a:gd name="T39" fmla="*/ 64 h 424"/>
                <a:gd name="T40" fmla="*/ 216 w 304"/>
                <a:gd name="T41" fmla="*/ 64 h 424"/>
                <a:gd name="T42" fmla="*/ 200 w 304"/>
                <a:gd name="T43" fmla="*/ 40 h 424"/>
                <a:gd name="T44" fmla="*/ 176 w 304"/>
                <a:gd name="T45" fmla="*/ 32 h 424"/>
                <a:gd name="T46" fmla="*/ 160 w 304"/>
                <a:gd name="T47" fmla="*/ 24 h 424"/>
                <a:gd name="T48" fmla="*/ 144 w 304"/>
                <a:gd name="T49" fmla="*/ 16 h 424"/>
                <a:gd name="T50" fmla="*/ 112 w 304"/>
                <a:gd name="T51" fmla="*/ 0 h 424"/>
                <a:gd name="T52" fmla="*/ 104 w 304"/>
                <a:gd name="T53" fmla="*/ 8 h 424"/>
                <a:gd name="T54" fmla="*/ 96 w 304"/>
                <a:gd name="T55" fmla="*/ 8 h 424"/>
                <a:gd name="T56" fmla="*/ 88 w 304"/>
                <a:gd name="T57" fmla="*/ 16 h 424"/>
                <a:gd name="T58" fmla="*/ 96 w 304"/>
                <a:gd name="T59" fmla="*/ 40 h 424"/>
                <a:gd name="T60" fmla="*/ 96 w 304"/>
                <a:gd name="T61" fmla="*/ 48 h 424"/>
                <a:gd name="T62" fmla="*/ 72 w 304"/>
                <a:gd name="T63" fmla="*/ 72 h 424"/>
                <a:gd name="T64" fmla="*/ 64 w 304"/>
                <a:gd name="T65" fmla="*/ 112 h 424"/>
                <a:gd name="T66" fmla="*/ 56 w 304"/>
                <a:gd name="T67" fmla="*/ 112 h 424"/>
                <a:gd name="T68" fmla="*/ 56 w 304"/>
                <a:gd name="T69" fmla="*/ 80 h 424"/>
                <a:gd name="T70" fmla="*/ 56 w 304"/>
                <a:gd name="T71" fmla="*/ 72 h 424"/>
                <a:gd name="T72" fmla="*/ 40 w 304"/>
                <a:gd name="T73" fmla="*/ 96 h 424"/>
                <a:gd name="T74" fmla="*/ 32 w 304"/>
                <a:gd name="T75" fmla="*/ 96 h 424"/>
                <a:gd name="T76" fmla="*/ 24 w 304"/>
                <a:gd name="T77" fmla="*/ 104 h 424"/>
                <a:gd name="T78" fmla="*/ 24 w 304"/>
                <a:gd name="T79" fmla="*/ 120 h 424"/>
                <a:gd name="T80" fmla="*/ 16 w 304"/>
                <a:gd name="T81" fmla="*/ 136 h 424"/>
                <a:gd name="T82" fmla="*/ 8 w 304"/>
                <a:gd name="T83" fmla="*/ 184 h 424"/>
                <a:gd name="T84" fmla="*/ 8 w 304"/>
                <a:gd name="T85" fmla="*/ 208 h 424"/>
                <a:gd name="T86" fmla="*/ 0 w 304"/>
                <a:gd name="T87" fmla="*/ 224 h 424"/>
                <a:gd name="T88" fmla="*/ 32 w 304"/>
                <a:gd name="T89" fmla="*/ 280 h 424"/>
                <a:gd name="T90" fmla="*/ 32 w 304"/>
                <a:gd name="T91" fmla="*/ 368 h 424"/>
                <a:gd name="T92" fmla="*/ 16 w 304"/>
                <a:gd name="T93" fmla="*/ 408 h 424"/>
                <a:gd name="T94" fmla="*/ 0 w 304"/>
                <a:gd name="T95" fmla="*/ 424 h 424"/>
                <a:gd name="T96" fmla="*/ 152 w 304"/>
                <a:gd name="T97" fmla="*/ 408 h 424"/>
                <a:gd name="T98" fmla="*/ 248 w 304"/>
                <a:gd name="T99" fmla="*/ 40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424">
                  <a:moveTo>
                    <a:pt x="248" y="400"/>
                  </a:moveTo>
                  <a:lnTo>
                    <a:pt x="248" y="392"/>
                  </a:lnTo>
                  <a:lnTo>
                    <a:pt x="264" y="376"/>
                  </a:lnTo>
                  <a:lnTo>
                    <a:pt x="264" y="368"/>
                  </a:lnTo>
                  <a:lnTo>
                    <a:pt x="264" y="368"/>
                  </a:lnTo>
                  <a:lnTo>
                    <a:pt x="264" y="360"/>
                  </a:lnTo>
                  <a:lnTo>
                    <a:pt x="264" y="344"/>
                  </a:lnTo>
                  <a:lnTo>
                    <a:pt x="272" y="336"/>
                  </a:lnTo>
                  <a:lnTo>
                    <a:pt x="280" y="336"/>
                  </a:lnTo>
                  <a:lnTo>
                    <a:pt x="288" y="328"/>
                  </a:lnTo>
                  <a:lnTo>
                    <a:pt x="288" y="328"/>
                  </a:lnTo>
                  <a:lnTo>
                    <a:pt x="288" y="320"/>
                  </a:lnTo>
                  <a:lnTo>
                    <a:pt x="288" y="312"/>
                  </a:lnTo>
                  <a:lnTo>
                    <a:pt x="288" y="312"/>
                  </a:lnTo>
                  <a:lnTo>
                    <a:pt x="288" y="304"/>
                  </a:lnTo>
                  <a:lnTo>
                    <a:pt x="288" y="296"/>
                  </a:lnTo>
                  <a:lnTo>
                    <a:pt x="296" y="296"/>
                  </a:lnTo>
                  <a:lnTo>
                    <a:pt x="296" y="296"/>
                  </a:lnTo>
                  <a:lnTo>
                    <a:pt x="296" y="296"/>
                  </a:lnTo>
                  <a:lnTo>
                    <a:pt x="304" y="304"/>
                  </a:lnTo>
                  <a:lnTo>
                    <a:pt x="304" y="304"/>
                  </a:lnTo>
                  <a:lnTo>
                    <a:pt x="304" y="296"/>
                  </a:lnTo>
                  <a:lnTo>
                    <a:pt x="304" y="264"/>
                  </a:lnTo>
                  <a:lnTo>
                    <a:pt x="304" y="264"/>
                  </a:lnTo>
                  <a:lnTo>
                    <a:pt x="296" y="200"/>
                  </a:lnTo>
                  <a:lnTo>
                    <a:pt x="272" y="160"/>
                  </a:lnTo>
                  <a:lnTo>
                    <a:pt x="264" y="160"/>
                  </a:lnTo>
                  <a:lnTo>
                    <a:pt x="256" y="160"/>
                  </a:lnTo>
                  <a:lnTo>
                    <a:pt x="248" y="168"/>
                  </a:lnTo>
                  <a:lnTo>
                    <a:pt x="240" y="168"/>
                  </a:lnTo>
                  <a:lnTo>
                    <a:pt x="240" y="168"/>
                  </a:lnTo>
                  <a:lnTo>
                    <a:pt x="232" y="176"/>
                  </a:lnTo>
                  <a:lnTo>
                    <a:pt x="232" y="184"/>
                  </a:lnTo>
                  <a:lnTo>
                    <a:pt x="232" y="184"/>
                  </a:lnTo>
                  <a:lnTo>
                    <a:pt x="224" y="200"/>
                  </a:lnTo>
                  <a:lnTo>
                    <a:pt x="216" y="200"/>
                  </a:lnTo>
                  <a:lnTo>
                    <a:pt x="216" y="200"/>
                  </a:lnTo>
                  <a:lnTo>
                    <a:pt x="216" y="208"/>
                  </a:lnTo>
                  <a:lnTo>
                    <a:pt x="216" y="216"/>
                  </a:lnTo>
                  <a:lnTo>
                    <a:pt x="208" y="216"/>
                  </a:lnTo>
                  <a:lnTo>
                    <a:pt x="200" y="208"/>
                  </a:lnTo>
                  <a:lnTo>
                    <a:pt x="192" y="208"/>
                  </a:lnTo>
                  <a:lnTo>
                    <a:pt x="192" y="192"/>
                  </a:lnTo>
                  <a:lnTo>
                    <a:pt x="192" y="192"/>
                  </a:lnTo>
                  <a:lnTo>
                    <a:pt x="192" y="176"/>
                  </a:lnTo>
                  <a:lnTo>
                    <a:pt x="200" y="176"/>
                  </a:lnTo>
                  <a:lnTo>
                    <a:pt x="200" y="176"/>
                  </a:lnTo>
                  <a:lnTo>
                    <a:pt x="208" y="168"/>
                  </a:lnTo>
                  <a:lnTo>
                    <a:pt x="208" y="168"/>
                  </a:lnTo>
                  <a:lnTo>
                    <a:pt x="216" y="144"/>
                  </a:lnTo>
                  <a:lnTo>
                    <a:pt x="216" y="144"/>
                  </a:lnTo>
                  <a:lnTo>
                    <a:pt x="224" y="136"/>
                  </a:lnTo>
                  <a:lnTo>
                    <a:pt x="224" y="136"/>
                  </a:lnTo>
                  <a:lnTo>
                    <a:pt x="224" y="128"/>
                  </a:lnTo>
                  <a:lnTo>
                    <a:pt x="224" y="104"/>
                  </a:lnTo>
                  <a:lnTo>
                    <a:pt x="224" y="96"/>
                  </a:lnTo>
                  <a:lnTo>
                    <a:pt x="216" y="80"/>
                  </a:lnTo>
                  <a:lnTo>
                    <a:pt x="208" y="72"/>
                  </a:lnTo>
                  <a:lnTo>
                    <a:pt x="208" y="64"/>
                  </a:lnTo>
                  <a:lnTo>
                    <a:pt x="208" y="64"/>
                  </a:lnTo>
                  <a:lnTo>
                    <a:pt x="216" y="64"/>
                  </a:lnTo>
                  <a:lnTo>
                    <a:pt x="216" y="64"/>
                  </a:lnTo>
                  <a:lnTo>
                    <a:pt x="216" y="64"/>
                  </a:lnTo>
                  <a:lnTo>
                    <a:pt x="224" y="64"/>
                  </a:lnTo>
                  <a:lnTo>
                    <a:pt x="216" y="56"/>
                  </a:lnTo>
                  <a:lnTo>
                    <a:pt x="200" y="40"/>
                  </a:lnTo>
                  <a:lnTo>
                    <a:pt x="200" y="40"/>
                  </a:lnTo>
                  <a:lnTo>
                    <a:pt x="192" y="40"/>
                  </a:lnTo>
                  <a:lnTo>
                    <a:pt x="176" y="32"/>
                  </a:lnTo>
                  <a:lnTo>
                    <a:pt x="168" y="24"/>
                  </a:lnTo>
                  <a:lnTo>
                    <a:pt x="168" y="24"/>
                  </a:lnTo>
                  <a:lnTo>
                    <a:pt x="160" y="24"/>
                  </a:lnTo>
                  <a:lnTo>
                    <a:pt x="160" y="24"/>
                  </a:lnTo>
                  <a:lnTo>
                    <a:pt x="144" y="16"/>
                  </a:lnTo>
                  <a:lnTo>
                    <a:pt x="144" y="16"/>
                  </a:lnTo>
                  <a:lnTo>
                    <a:pt x="128" y="8"/>
                  </a:lnTo>
                  <a:lnTo>
                    <a:pt x="128" y="8"/>
                  </a:lnTo>
                  <a:lnTo>
                    <a:pt x="112" y="0"/>
                  </a:lnTo>
                  <a:lnTo>
                    <a:pt x="112" y="0"/>
                  </a:lnTo>
                  <a:lnTo>
                    <a:pt x="104" y="0"/>
                  </a:lnTo>
                  <a:lnTo>
                    <a:pt x="104" y="8"/>
                  </a:lnTo>
                  <a:lnTo>
                    <a:pt x="104" y="8"/>
                  </a:lnTo>
                  <a:lnTo>
                    <a:pt x="96" y="8"/>
                  </a:lnTo>
                  <a:lnTo>
                    <a:pt x="96" y="8"/>
                  </a:lnTo>
                  <a:lnTo>
                    <a:pt x="96" y="16"/>
                  </a:lnTo>
                  <a:lnTo>
                    <a:pt x="96" y="16"/>
                  </a:lnTo>
                  <a:lnTo>
                    <a:pt x="88" y="16"/>
                  </a:lnTo>
                  <a:lnTo>
                    <a:pt x="88" y="32"/>
                  </a:lnTo>
                  <a:lnTo>
                    <a:pt x="88" y="32"/>
                  </a:lnTo>
                  <a:lnTo>
                    <a:pt x="96" y="40"/>
                  </a:lnTo>
                  <a:lnTo>
                    <a:pt x="96" y="40"/>
                  </a:lnTo>
                  <a:lnTo>
                    <a:pt x="96" y="48"/>
                  </a:lnTo>
                  <a:lnTo>
                    <a:pt x="96" y="48"/>
                  </a:lnTo>
                  <a:lnTo>
                    <a:pt x="88" y="48"/>
                  </a:lnTo>
                  <a:lnTo>
                    <a:pt x="72" y="56"/>
                  </a:lnTo>
                  <a:lnTo>
                    <a:pt x="72" y="72"/>
                  </a:lnTo>
                  <a:lnTo>
                    <a:pt x="72" y="96"/>
                  </a:lnTo>
                  <a:lnTo>
                    <a:pt x="72" y="104"/>
                  </a:lnTo>
                  <a:lnTo>
                    <a:pt x="64" y="112"/>
                  </a:lnTo>
                  <a:lnTo>
                    <a:pt x="64" y="112"/>
                  </a:lnTo>
                  <a:lnTo>
                    <a:pt x="56" y="112"/>
                  </a:lnTo>
                  <a:lnTo>
                    <a:pt x="56" y="112"/>
                  </a:lnTo>
                  <a:lnTo>
                    <a:pt x="56" y="112"/>
                  </a:lnTo>
                  <a:lnTo>
                    <a:pt x="56" y="104"/>
                  </a:lnTo>
                  <a:lnTo>
                    <a:pt x="56" y="80"/>
                  </a:lnTo>
                  <a:lnTo>
                    <a:pt x="56" y="80"/>
                  </a:lnTo>
                  <a:lnTo>
                    <a:pt x="56" y="80"/>
                  </a:lnTo>
                  <a:lnTo>
                    <a:pt x="56" y="72"/>
                  </a:lnTo>
                  <a:lnTo>
                    <a:pt x="56" y="72"/>
                  </a:lnTo>
                  <a:lnTo>
                    <a:pt x="48" y="80"/>
                  </a:lnTo>
                  <a:lnTo>
                    <a:pt x="40" y="96"/>
                  </a:lnTo>
                  <a:lnTo>
                    <a:pt x="40" y="96"/>
                  </a:lnTo>
                  <a:lnTo>
                    <a:pt x="40" y="96"/>
                  </a:lnTo>
                  <a:lnTo>
                    <a:pt x="32" y="96"/>
                  </a:lnTo>
                  <a:lnTo>
                    <a:pt x="32" y="96"/>
                  </a:lnTo>
                  <a:lnTo>
                    <a:pt x="32" y="96"/>
                  </a:lnTo>
                  <a:lnTo>
                    <a:pt x="24" y="104"/>
                  </a:lnTo>
                  <a:lnTo>
                    <a:pt x="24" y="104"/>
                  </a:lnTo>
                  <a:lnTo>
                    <a:pt x="24" y="104"/>
                  </a:lnTo>
                  <a:lnTo>
                    <a:pt x="24" y="120"/>
                  </a:lnTo>
                  <a:lnTo>
                    <a:pt x="16" y="120"/>
                  </a:lnTo>
                  <a:lnTo>
                    <a:pt x="16" y="128"/>
                  </a:lnTo>
                  <a:lnTo>
                    <a:pt x="16" y="136"/>
                  </a:lnTo>
                  <a:lnTo>
                    <a:pt x="16" y="136"/>
                  </a:lnTo>
                  <a:lnTo>
                    <a:pt x="16" y="152"/>
                  </a:lnTo>
                  <a:lnTo>
                    <a:pt x="8" y="184"/>
                  </a:lnTo>
                  <a:lnTo>
                    <a:pt x="0" y="192"/>
                  </a:lnTo>
                  <a:lnTo>
                    <a:pt x="0" y="192"/>
                  </a:lnTo>
                  <a:lnTo>
                    <a:pt x="8" y="208"/>
                  </a:lnTo>
                  <a:lnTo>
                    <a:pt x="8" y="216"/>
                  </a:lnTo>
                  <a:lnTo>
                    <a:pt x="8" y="224"/>
                  </a:lnTo>
                  <a:lnTo>
                    <a:pt x="0" y="224"/>
                  </a:lnTo>
                  <a:lnTo>
                    <a:pt x="0" y="232"/>
                  </a:lnTo>
                  <a:lnTo>
                    <a:pt x="16" y="272"/>
                  </a:lnTo>
                  <a:lnTo>
                    <a:pt x="32" y="280"/>
                  </a:lnTo>
                  <a:lnTo>
                    <a:pt x="40" y="304"/>
                  </a:lnTo>
                  <a:lnTo>
                    <a:pt x="40" y="344"/>
                  </a:lnTo>
                  <a:lnTo>
                    <a:pt x="32" y="368"/>
                  </a:lnTo>
                  <a:lnTo>
                    <a:pt x="24" y="384"/>
                  </a:lnTo>
                  <a:lnTo>
                    <a:pt x="16" y="400"/>
                  </a:lnTo>
                  <a:lnTo>
                    <a:pt x="16" y="408"/>
                  </a:lnTo>
                  <a:lnTo>
                    <a:pt x="16" y="408"/>
                  </a:lnTo>
                  <a:lnTo>
                    <a:pt x="8" y="424"/>
                  </a:lnTo>
                  <a:lnTo>
                    <a:pt x="0" y="424"/>
                  </a:lnTo>
                  <a:lnTo>
                    <a:pt x="0" y="424"/>
                  </a:lnTo>
                  <a:lnTo>
                    <a:pt x="152" y="408"/>
                  </a:lnTo>
                  <a:lnTo>
                    <a:pt x="152" y="408"/>
                  </a:lnTo>
                  <a:lnTo>
                    <a:pt x="152" y="424"/>
                  </a:lnTo>
                  <a:lnTo>
                    <a:pt x="152" y="424"/>
                  </a:lnTo>
                  <a:lnTo>
                    <a:pt x="248" y="408"/>
                  </a:lnTo>
                  <a:lnTo>
                    <a:pt x="248" y="408"/>
                  </a:lnTo>
                  <a:lnTo>
                    <a:pt x="248" y="400"/>
                  </a:lnTo>
                  <a:close/>
                </a:path>
              </a:pathLst>
            </a:custGeom>
            <a:grpFill/>
            <a:ln w="6350" cmpd="sng">
              <a:solidFill>
                <a:srgbClr val="000000"/>
              </a:solidFill>
              <a:round/>
              <a:headEnd/>
              <a:tailEnd/>
            </a:ln>
          </p:spPr>
          <p:txBody>
            <a:bodyPr/>
            <a:lstStyle/>
            <a:p>
              <a:endParaRPr lang="en-US" dirty="0"/>
            </a:p>
          </p:txBody>
        </p:sp>
        <p:sp>
          <p:nvSpPr>
            <p:cNvPr id="155" name="Freeform 29"/>
            <p:cNvSpPr>
              <a:spLocks/>
            </p:cNvSpPr>
            <p:nvPr/>
          </p:nvSpPr>
          <p:spPr bwMode="auto">
            <a:xfrm>
              <a:off x="3710" y="1248"/>
              <a:ext cx="517" cy="271"/>
            </a:xfrm>
            <a:custGeom>
              <a:avLst/>
              <a:gdLst>
                <a:gd name="T0" fmla="*/ 24 w 456"/>
                <a:gd name="T1" fmla="*/ 120 h 240"/>
                <a:gd name="T2" fmla="*/ 112 w 456"/>
                <a:gd name="T3" fmla="*/ 152 h 240"/>
                <a:gd name="T4" fmla="*/ 168 w 456"/>
                <a:gd name="T5" fmla="*/ 168 h 240"/>
                <a:gd name="T6" fmla="*/ 192 w 456"/>
                <a:gd name="T7" fmla="*/ 200 h 240"/>
                <a:gd name="T8" fmla="*/ 200 w 456"/>
                <a:gd name="T9" fmla="*/ 216 h 240"/>
                <a:gd name="T10" fmla="*/ 208 w 456"/>
                <a:gd name="T11" fmla="*/ 240 h 240"/>
                <a:gd name="T12" fmla="*/ 216 w 456"/>
                <a:gd name="T13" fmla="*/ 224 h 240"/>
                <a:gd name="T14" fmla="*/ 240 w 456"/>
                <a:gd name="T15" fmla="*/ 176 h 240"/>
                <a:gd name="T16" fmla="*/ 248 w 456"/>
                <a:gd name="T17" fmla="*/ 152 h 240"/>
                <a:gd name="T18" fmla="*/ 248 w 456"/>
                <a:gd name="T19" fmla="*/ 176 h 240"/>
                <a:gd name="T20" fmla="*/ 264 w 456"/>
                <a:gd name="T21" fmla="*/ 160 h 240"/>
                <a:gd name="T22" fmla="*/ 272 w 456"/>
                <a:gd name="T23" fmla="*/ 152 h 240"/>
                <a:gd name="T24" fmla="*/ 272 w 456"/>
                <a:gd name="T25" fmla="*/ 168 h 240"/>
                <a:gd name="T26" fmla="*/ 280 w 456"/>
                <a:gd name="T27" fmla="*/ 168 h 240"/>
                <a:gd name="T28" fmla="*/ 288 w 456"/>
                <a:gd name="T29" fmla="*/ 152 h 240"/>
                <a:gd name="T30" fmla="*/ 320 w 456"/>
                <a:gd name="T31" fmla="*/ 136 h 240"/>
                <a:gd name="T32" fmla="*/ 336 w 456"/>
                <a:gd name="T33" fmla="*/ 136 h 240"/>
                <a:gd name="T34" fmla="*/ 376 w 456"/>
                <a:gd name="T35" fmla="*/ 120 h 240"/>
                <a:gd name="T36" fmla="*/ 400 w 456"/>
                <a:gd name="T37" fmla="*/ 144 h 240"/>
                <a:gd name="T38" fmla="*/ 400 w 456"/>
                <a:gd name="T39" fmla="*/ 128 h 240"/>
                <a:gd name="T40" fmla="*/ 408 w 456"/>
                <a:gd name="T41" fmla="*/ 120 h 240"/>
                <a:gd name="T42" fmla="*/ 432 w 456"/>
                <a:gd name="T43" fmla="*/ 120 h 240"/>
                <a:gd name="T44" fmla="*/ 456 w 456"/>
                <a:gd name="T45" fmla="*/ 112 h 240"/>
                <a:gd name="T46" fmla="*/ 448 w 456"/>
                <a:gd name="T47" fmla="*/ 104 h 240"/>
                <a:gd name="T48" fmla="*/ 432 w 456"/>
                <a:gd name="T49" fmla="*/ 72 h 240"/>
                <a:gd name="T50" fmla="*/ 408 w 456"/>
                <a:gd name="T51" fmla="*/ 80 h 240"/>
                <a:gd name="T52" fmla="*/ 392 w 456"/>
                <a:gd name="T53" fmla="*/ 80 h 240"/>
                <a:gd name="T54" fmla="*/ 376 w 456"/>
                <a:gd name="T55" fmla="*/ 56 h 240"/>
                <a:gd name="T56" fmla="*/ 360 w 456"/>
                <a:gd name="T57" fmla="*/ 56 h 240"/>
                <a:gd name="T58" fmla="*/ 296 w 456"/>
                <a:gd name="T59" fmla="*/ 64 h 240"/>
                <a:gd name="T60" fmla="*/ 264 w 456"/>
                <a:gd name="T61" fmla="*/ 96 h 240"/>
                <a:gd name="T62" fmla="*/ 248 w 456"/>
                <a:gd name="T63" fmla="*/ 96 h 240"/>
                <a:gd name="T64" fmla="*/ 232 w 456"/>
                <a:gd name="T65" fmla="*/ 96 h 240"/>
                <a:gd name="T66" fmla="*/ 208 w 456"/>
                <a:gd name="T67" fmla="*/ 88 h 240"/>
                <a:gd name="T68" fmla="*/ 168 w 456"/>
                <a:gd name="T69" fmla="*/ 56 h 240"/>
                <a:gd name="T70" fmla="*/ 152 w 456"/>
                <a:gd name="T71" fmla="*/ 56 h 240"/>
                <a:gd name="T72" fmla="*/ 136 w 456"/>
                <a:gd name="T73" fmla="*/ 72 h 240"/>
                <a:gd name="T74" fmla="*/ 136 w 456"/>
                <a:gd name="T75" fmla="*/ 56 h 240"/>
                <a:gd name="T76" fmla="*/ 128 w 456"/>
                <a:gd name="T77" fmla="*/ 40 h 240"/>
                <a:gd name="T78" fmla="*/ 136 w 456"/>
                <a:gd name="T79" fmla="*/ 40 h 240"/>
                <a:gd name="T80" fmla="*/ 136 w 456"/>
                <a:gd name="T81" fmla="*/ 48 h 240"/>
                <a:gd name="T82" fmla="*/ 152 w 456"/>
                <a:gd name="T83" fmla="*/ 32 h 240"/>
                <a:gd name="T84" fmla="*/ 168 w 456"/>
                <a:gd name="T85" fmla="*/ 8 h 240"/>
                <a:gd name="T86" fmla="*/ 184 w 456"/>
                <a:gd name="T87" fmla="*/ 0 h 240"/>
                <a:gd name="T88" fmla="*/ 120 w 456"/>
                <a:gd name="T89" fmla="*/ 24 h 240"/>
                <a:gd name="T90" fmla="*/ 96 w 456"/>
                <a:gd name="T91" fmla="*/ 56 h 240"/>
                <a:gd name="T92" fmla="*/ 56 w 456"/>
                <a:gd name="T93" fmla="*/ 72 h 240"/>
                <a:gd name="T94" fmla="*/ 8 w 456"/>
                <a:gd name="T95" fmla="*/ 9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6" h="240">
                  <a:moveTo>
                    <a:pt x="0" y="104"/>
                  </a:moveTo>
                  <a:lnTo>
                    <a:pt x="0" y="104"/>
                  </a:lnTo>
                  <a:lnTo>
                    <a:pt x="16" y="104"/>
                  </a:lnTo>
                  <a:lnTo>
                    <a:pt x="24" y="120"/>
                  </a:lnTo>
                  <a:lnTo>
                    <a:pt x="24" y="128"/>
                  </a:lnTo>
                  <a:lnTo>
                    <a:pt x="56" y="128"/>
                  </a:lnTo>
                  <a:lnTo>
                    <a:pt x="104" y="136"/>
                  </a:lnTo>
                  <a:lnTo>
                    <a:pt x="112" y="152"/>
                  </a:lnTo>
                  <a:lnTo>
                    <a:pt x="112" y="152"/>
                  </a:lnTo>
                  <a:lnTo>
                    <a:pt x="160" y="160"/>
                  </a:lnTo>
                  <a:lnTo>
                    <a:pt x="168" y="160"/>
                  </a:lnTo>
                  <a:lnTo>
                    <a:pt x="168" y="168"/>
                  </a:lnTo>
                  <a:lnTo>
                    <a:pt x="168" y="168"/>
                  </a:lnTo>
                  <a:lnTo>
                    <a:pt x="176" y="168"/>
                  </a:lnTo>
                  <a:lnTo>
                    <a:pt x="192" y="176"/>
                  </a:lnTo>
                  <a:lnTo>
                    <a:pt x="192" y="200"/>
                  </a:lnTo>
                  <a:lnTo>
                    <a:pt x="184" y="208"/>
                  </a:lnTo>
                  <a:lnTo>
                    <a:pt x="184" y="216"/>
                  </a:lnTo>
                  <a:lnTo>
                    <a:pt x="184" y="216"/>
                  </a:lnTo>
                  <a:lnTo>
                    <a:pt x="200" y="216"/>
                  </a:lnTo>
                  <a:lnTo>
                    <a:pt x="200" y="216"/>
                  </a:lnTo>
                  <a:lnTo>
                    <a:pt x="200" y="224"/>
                  </a:lnTo>
                  <a:lnTo>
                    <a:pt x="200" y="240"/>
                  </a:lnTo>
                  <a:lnTo>
                    <a:pt x="208" y="240"/>
                  </a:lnTo>
                  <a:lnTo>
                    <a:pt x="208" y="240"/>
                  </a:lnTo>
                  <a:lnTo>
                    <a:pt x="216" y="224"/>
                  </a:lnTo>
                  <a:lnTo>
                    <a:pt x="216" y="224"/>
                  </a:lnTo>
                  <a:lnTo>
                    <a:pt x="216" y="224"/>
                  </a:lnTo>
                  <a:lnTo>
                    <a:pt x="216" y="224"/>
                  </a:lnTo>
                  <a:lnTo>
                    <a:pt x="216" y="224"/>
                  </a:lnTo>
                  <a:lnTo>
                    <a:pt x="232" y="192"/>
                  </a:lnTo>
                  <a:lnTo>
                    <a:pt x="240" y="176"/>
                  </a:lnTo>
                  <a:lnTo>
                    <a:pt x="240" y="176"/>
                  </a:lnTo>
                  <a:lnTo>
                    <a:pt x="240" y="152"/>
                  </a:lnTo>
                  <a:lnTo>
                    <a:pt x="248" y="152"/>
                  </a:lnTo>
                  <a:lnTo>
                    <a:pt x="248" y="152"/>
                  </a:lnTo>
                  <a:lnTo>
                    <a:pt x="248" y="152"/>
                  </a:lnTo>
                  <a:lnTo>
                    <a:pt x="248" y="160"/>
                  </a:lnTo>
                  <a:lnTo>
                    <a:pt x="248" y="168"/>
                  </a:lnTo>
                  <a:lnTo>
                    <a:pt x="248" y="176"/>
                  </a:lnTo>
                  <a:lnTo>
                    <a:pt x="248" y="176"/>
                  </a:lnTo>
                  <a:lnTo>
                    <a:pt x="264" y="160"/>
                  </a:lnTo>
                  <a:lnTo>
                    <a:pt x="264" y="160"/>
                  </a:lnTo>
                  <a:lnTo>
                    <a:pt x="264" y="160"/>
                  </a:lnTo>
                  <a:lnTo>
                    <a:pt x="264" y="160"/>
                  </a:lnTo>
                  <a:lnTo>
                    <a:pt x="272" y="152"/>
                  </a:lnTo>
                  <a:lnTo>
                    <a:pt x="272" y="152"/>
                  </a:lnTo>
                  <a:lnTo>
                    <a:pt x="272" y="152"/>
                  </a:lnTo>
                  <a:lnTo>
                    <a:pt x="280" y="152"/>
                  </a:lnTo>
                  <a:lnTo>
                    <a:pt x="280" y="152"/>
                  </a:lnTo>
                  <a:lnTo>
                    <a:pt x="272" y="160"/>
                  </a:lnTo>
                  <a:lnTo>
                    <a:pt x="272" y="168"/>
                  </a:lnTo>
                  <a:lnTo>
                    <a:pt x="272" y="176"/>
                  </a:lnTo>
                  <a:lnTo>
                    <a:pt x="272" y="176"/>
                  </a:lnTo>
                  <a:lnTo>
                    <a:pt x="272" y="176"/>
                  </a:lnTo>
                  <a:lnTo>
                    <a:pt x="280" y="168"/>
                  </a:lnTo>
                  <a:lnTo>
                    <a:pt x="288" y="160"/>
                  </a:lnTo>
                  <a:lnTo>
                    <a:pt x="296" y="152"/>
                  </a:lnTo>
                  <a:lnTo>
                    <a:pt x="296" y="152"/>
                  </a:lnTo>
                  <a:lnTo>
                    <a:pt x="288" y="152"/>
                  </a:lnTo>
                  <a:lnTo>
                    <a:pt x="288" y="144"/>
                  </a:lnTo>
                  <a:lnTo>
                    <a:pt x="296" y="136"/>
                  </a:lnTo>
                  <a:lnTo>
                    <a:pt x="304" y="136"/>
                  </a:lnTo>
                  <a:lnTo>
                    <a:pt x="320" y="136"/>
                  </a:lnTo>
                  <a:lnTo>
                    <a:pt x="320" y="136"/>
                  </a:lnTo>
                  <a:lnTo>
                    <a:pt x="320" y="136"/>
                  </a:lnTo>
                  <a:lnTo>
                    <a:pt x="320" y="136"/>
                  </a:lnTo>
                  <a:lnTo>
                    <a:pt x="336" y="136"/>
                  </a:lnTo>
                  <a:lnTo>
                    <a:pt x="336" y="136"/>
                  </a:lnTo>
                  <a:lnTo>
                    <a:pt x="344" y="120"/>
                  </a:lnTo>
                  <a:lnTo>
                    <a:pt x="344" y="120"/>
                  </a:lnTo>
                  <a:lnTo>
                    <a:pt x="376" y="120"/>
                  </a:lnTo>
                  <a:lnTo>
                    <a:pt x="376" y="120"/>
                  </a:lnTo>
                  <a:lnTo>
                    <a:pt x="384" y="128"/>
                  </a:lnTo>
                  <a:lnTo>
                    <a:pt x="400" y="136"/>
                  </a:lnTo>
                  <a:lnTo>
                    <a:pt x="400" y="144"/>
                  </a:lnTo>
                  <a:lnTo>
                    <a:pt x="408" y="144"/>
                  </a:lnTo>
                  <a:lnTo>
                    <a:pt x="408" y="144"/>
                  </a:lnTo>
                  <a:lnTo>
                    <a:pt x="400" y="128"/>
                  </a:lnTo>
                  <a:lnTo>
                    <a:pt x="400" y="128"/>
                  </a:lnTo>
                  <a:lnTo>
                    <a:pt x="400" y="128"/>
                  </a:lnTo>
                  <a:lnTo>
                    <a:pt x="408" y="120"/>
                  </a:lnTo>
                  <a:lnTo>
                    <a:pt x="408" y="120"/>
                  </a:lnTo>
                  <a:lnTo>
                    <a:pt x="408" y="120"/>
                  </a:lnTo>
                  <a:lnTo>
                    <a:pt x="408" y="128"/>
                  </a:lnTo>
                  <a:lnTo>
                    <a:pt x="416" y="128"/>
                  </a:lnTo>
                  <a:lnTo>
                    <a:pt x="424" y="120"/>
                  </a:lnTo>
                  <a:lnTo>
                    <a:pt x="432" y="120"/>
                  </a:lnTo>
                  <a:lnTo>
                    <a:pt x="456" y="120"/>
                  </a:lnTo>
                  <a:lnTo>
                    <a:pt x="456" y="120"/>
                  </a:lnTo>
                  <a:lnTo>
                    <a:pt x="456" y="112"/>
                  </a:lnTo>
                  <a:lnTo>
                    <a:pt x="456" y="112"/>
                  </a:lnTo>
                  <a:lnTo>
                    <a:pt x="456" y="112"/>
                  </a:lnTo>
                  <a:lnTo>
                    <a:pt x="456" y="112"/>
                  </a:lnTo>
                  <a:lnTo>
                    <a:pt x="448" y="104"/>
                  </a:lnTo>
                  <a:lnTo>
                    <a:pt x="448" y="104"/>
                  </a:lnTo>
                  <a:lnTo>
                    <a:pt x="432" y="104"/>
                  </a:lnTo>
                  <a:lnTo>
                    <a:pt x="432" y="104"/>
                  </a:lnTo>
                  <a:lnTo>
                    <a:pt x="432" y="96"/>
                  </a:lnTo>
                  <a:lnTo>
                    <a:pt x="432" y="72"/>
                  </a:lnTo>
                  <a:lnTo>
                    <a:pt x="424" y="72"/>
                  </a:lnTo>
                  <a:lnTo>
                    <a:pt x="416" y="80"/>
                  </a:lnTo>
                  <a:lnTo>
                    <a:pt x="416" y="80"/>
                  </a:lnTo>
                  <a:lnTo>
                    <a:pt x="408" y="80"/>
                  </a:lnTo>
                  <a:lnTo>
                    <a:pt x="400" y="80"/>
                  </a:lnTo>
                  <a:lnTo>
                    <a:pt x="400" y="80"/>
                  </a:lnTo>
                  <a:lnTo>
                    <a:pt x="392" y="80"/>
                  </a:lnTo>
                  <a:lnTo>
                    <a:pt x="392" y="80"/>
                  </a:lnTo>
                  <a:lnTo>
                    <a:pt x="376" y="80"/>
                  </a:lnTo>
                  <a:lnTo>
                    <a:pt x="376" y="80"/>
                  </a:lnTo>
                  <a:lnTo>
                    <a:pt x="376" y="72"/>
                  </a:lnTo>
                  <a:lnTo>
                    <a:pt x="376" y="56"/>
                  </a:lnTo>
                  <a:lnTo>
                    <a:pt x="376" y="56"/>
                  </a:lnTo>
                  <a:lnTo>
                    <a:pt x="376" y="48"/>
                  </a:lnTo>
                  <a:lnTo>
                    <a:pt x="376" y="48"/>
                  </a:lnTo>
                  <a:lnTo>
                    <a:pt x="360" y="56"/>
                  </a:lnTo>
                  <a:lnTo>
                    <a:pt x="344" y="64"/>
                  </a:lnTo>
                  <a:lnTo>
                    <a:pt x="312" y="64"/>
                  </a:lnTo>
                  <a:lnTo>
                    <a:pt x="296" y="64"/>
                  </a:lnTo>
                  <a:lnTo>
                    <a:pt x="296" y="64"/>
                  </a:lnTo>
                  <a:lnTo>
                    <a:pt x="264" y="96"/>
                  </a:lnTo>
                  <a:lnTo>
                    <a:pt x="264" y="96"/>
                  </a:lnTo>
                  <a:lnTo>
                    <a:pt x="264" y="96"/>
                  </a:lnTo>
                  <a:lnTo>
                    <a:pt x="264" y="96"/>
                  </a:lnTo>
                  <a:lnTo>
                    <a:pt x="256" y="96"/>
                  </a:lnTo>
                  <a:lnTo>
                    <a:pt x="248" y="96"/>
                  </a:lnTo>
                  <a:lnTo>
                    <a:pt x="248" y="96"/>
                  </a:lnTo>
                  <a:lnTo>
                    <a:pt x="248" y="96"/>
                  </a:lnTo>
                  <a:lnTo>
                    <a:pt x="248" y="88"/>
                  </a:lnTo>
                  <a:lnTo>
                    <a:pt x="240" y="88"/>
                  </a:lnTo>
                  <a:lnTo>
                    <a:pt x="232" y="88"/>
                  </a:lnTo>
                  <a:lnTo>
                    <a:pt x="232" y="96"/>
                  </a:lnTo>
                  <a:lnTo>
                    <a:pt x="232" y="96"/>
                  </a:lnTo>
                  <a:lnTo>
                    <a:pt x="216" y="96"/>
                  </a:lnTo>
                  <a:lnTo>
                    <a:pt x="216" y="96"/>
                  </a:lnTo>
                  <a:lnTo>
                    <a:pt x="208" y="88"/>
                  </a:lnTo>
                  <a:lnTo>
                    <a:pt x="208" y="80"/>
                  </a:lnTo>
                  <a:lnTo>
                    <a:pt x="200" y="80"/>
                  </a:lnTo>
                  <a:lnTo>
                    <a:pt x="184" y="56"/>
                  </a:lnTo>
                  <a:lnTo>
                    <a:pt x="168" y="56"/>
                  </a:lnTo>
                  <a:lnTo>
                    <a:pt x="152" y="64"/>
                  </a:lnTo>
                  <a:lnTo>
                    <a:pt x="152" y="64"/>
                  </a:lnTo>
                  <a:lnTo>
                    <a:pt x="152" y="64"/>
                  </a:lnTo>
                  <a:lnTo>
                    <a:pt x="152" y="56"/>
                  </a:lnTo>
                  <a:lnTo>
                    <a:pt x="152" y="56"/>
                  </a:lnTo>
                  <a:lnTo>
                    <a:pt x="152" y="56"/>
                  </a:lnTo>
                  <a:lnTo>
                    <a:pt x="144" y="56"/>
                  </a:lnTo>
                  <a:lnTo>
                    <a:pt x="136" y="72"/>
                  </a:lnTo>
                  <a:lnTo>
                    <a:pt x="136" y="72"/>
                  </a:lnTo>
                  <a:lnTo>
                    <a:pt x="136" y="72"/>
                  </a:lnTo>
                  <a:lnTo>
                    <a:pt x="136" y="48"/>
                  </a:lnTo>
                  <a:lnTo>
                    <a:pt x="136" y="56"/>
                  </a:lnTo>
                  <a:lnTo>
                    <a:pt x="128" y="56"/>
                  </a:lnTo>
                  <a:lnTo>
                    <a:pt x="128" y="48"/>
                  </a:lnTo>
                  <a:lnTo>
                    <a:pt x="128" y="48"/>
                  </a:lnTo>
                  <a:lnTo>
                    <a:pt x="128" y="40"/>
                  </a:lnTo>
                  <a:lnTo>
                    <a:pt x="136" y="40"/>
                  </a:lnTo>
                  <a:lnTo>
                    <a:pt x="136" y="40"/>
                  </a:lnTo>
                  <a:lnTo>
                    <a:pt x="136" y="40"/>
                  </a:lnTo>
                  <a:lnTo>
                    <a:pt x="136" y="40"/>
                  </a:lnTo>
                  <a:lnTo>
                    <a:pt x="136" y="40"/>
                  </a:lnTo>
                  <a:lnTo>
                    <a:pt x="136" y="40"/>
                  </a:lnTo>
                  <a:lnTo>
                    <a:pt x="136" y="48"/>
                  </a:lnTo>
                  <a:lnTo>
                    <a:pt x="136" y="48"/>
                  </a:lnTo>
                  <a:lnTo>
                    <a:pt x="136" y="48"/>
                  </a:lnTo>
                  <a:lnTo>
                    <a:pt x="144" y="40"/>
                  </a:lnTo>
                  <a:lnTo>
                    <a:pt x="144" y="32"/>
                  </a:lnTo>
                  <a:lnTo>
                    <a:pt x="152" y="32"/>
                  </a:lnTo>
                  <a:lnTo>
                    <a:pt x="152" y="32"/>
                  </a:lnTo>
                  <a:lnTo>
                    <a:pt x="168" y="16"/>
                  </a:lnTo>
                  <a:lnTo>
                    <a:pt x="168" y="8"/>
                  </a:lnTo>
                  <a:lnTo>
                    <a:pt x="168" y="8"/>
                  </a:lnTo>
                  <a:lnTo>
                    <a:pt x="168" y="8"/>
                  </a:lnTo>
                  <a:lnTo>
                    <a:pt x="176" y="8"/>
                  </a:lnTo>
                  <a:lnTo>
                    <a:pt x="176" y="8"/>
                  </a:lnTo>
                  <a:lnTo>
                    <a:pt x="184" y="0"/>
                  </a:lnTo>
                  <a:lnTo>
                    <a:pt x="176" y="0"/>
                  </a:lnTo>
                  <a:lnTo>
                    <a:pt x="152" y="0"/>
                  </a:lnTo>
                  <a:lnTo>
                    <a:pt x="128" y="16"/>
                  </a:lnTo>
                  <a:lnTo>
                    <a:pt x="120" y="24"/>
                  </a:lnTo>
                  <a:lnTo>
                    <a:pt x="120" y="24"/>
                  </a:lnTo>
                  <a:lnTo>
                    <a:pt x="112" y="24"/>
                  </a:lnTo>
                  <a:lnTo>
                    <a:pt x="96" y="56"/>
                  </a:lnTo>
                  <a:lnTo>
                    <a:pt x="96" y="56"/>
                  </a:lnTo>
                  <a:lnTo>
                    <a:pt x="80" y="64"/>
                  </a:lnTo>
                  <a:lnTo>
                    <a:pt x="72" y="72"/>
                  </a:lnTo>
                  <a:lnTo>
                    <a:pt x="64" y="72"/>
                  </a:lnTo>
                  <a:lnTo>
                    <a:pt x="56" y="72"/>
                  </a:lnTo>
                  <a:lnTo>
                    <a:pt x="40" y="80"/>
                  </a:lnTo>
                  <a:lnTo>
                    <a:pt x="40" y="80"/>
                  </a:lnTo>
                  <a:lnTo>
                    <a:pt x="32" y="88"/>
                  </a:lnTo>
                  <a:lnTo>
                    <a:pt x="8" y="96"/>
                  </a:lnTo>
                  <a:lnTo>
                    <a:pt x="0" y="104"/>
                  </a:lnTo>
                  <a:close/>
                </a:path>
              </a:pathLst>
            </a:custGeom>
            <a:grpFill/>
            <a:ln w="6350" cmpd="sng">
              <a:solidFill>
                <a:srgbClr val="000000"/>
              </a:solidFill>
              <a:round/>
              <a:headEnd/>
              <a:tailEnd/>
            </a:ln>
          </p:spPr>
          <p:txBody>
            <a:bodyPr/>
            <a:lstStyle/>
            <a:p>
              <a:endParaRPr lang="en-US" dirty="0"/>
            </a:p>
          </p:txBody>
        </p:sp>
      </p:grpSp>
      <p:sp>
        <p:nvSpPr>
          <p:cNvPr id="149" name="Freeform 22"/>
          <p:cNvSpPr>
            <a:spLocks/>
          </p:cNvSpPr>
          <p:nvPr/>
        </p:nvSpPr>
        <p:spPr bwMode="auto">
          <a:xfrm>
            <a:off x="6591106" y="2350294"/>
            <a:ext cx="909638" cy="574675"/>
          </a:xfrm>
          <a:custGeom>
            <a:avLst/>
            <a:gdLst>
              <a:gd name="T0" fmla="*/ 56 w 480"/>
              <a:gd name="T1" fmla="*/ 272 h 320"/>
              <a:gd name="T2" fmla="*/ 56 w 480"/>
              <a:gd name="T3" fmla="*/ 256 h 320"/>
              <a:gd name="T4" fmla="*/ 56 w 480"/>
              <a:gd name="T5" fmla="*/ 248 h 320"/>
              <a:gd name="T6" fmla="*/ 48 w 480"/>
              <a:gd name="T7" fmla="*/ 224 h 320"/>
              <a:gd name="T8" fmla="*/ 40 w 480"/>
              <a:gd name="T9" fmla="*/ 216 h 320"/>
              <a:gd name="T10" fmla="*/ 40 w 480"/>
              <a:gd name="T11" fmla="*/ 168 h 320"/>
              <a:gd name="T12" fmla="*/ 16 w 480"/>
              <a:gd name="T13" fmla="*/ 152 h 320"/>
              <a:gd name="T14" fmla="*/ 16 w 480"/>
              <a:gd name="T15" fmla="*/ 144 h 320"/>
              <a:gd name="T16" fmla="*/ 16 w 480"/>
              <a:gd name="T17" fmla="*/ 128 h 320"/>
              <a:gd name="T18" fmla="*/ 16 w 480"/>
              <a:gd name="T19" fmla="*/ 120 h 320"/>
              <a:gd name="T20" fmla="*/ 0 w 480"/>
              <a:gd name="T21" fmla="*/ 88 h 320"/>
              <a:gd name="T22" fmla="*/ 0 w 480"/>
              <a:gd name="T23" fmla="*/ 80 h 320"/>
              <a:gd name="T24" fmla="*/ 16 w 480"/>
              <a:gd name="T25" fmla="*/ 40 h 320"/>
              <a:gd name="T26" fmla="*/ 0 w 480"/>
              <a:gd name="T27" fmla="*/ 40 h 320"/>
              <a:gd name="T28" fmla="*/ 8 w 480"/>
              <a:gd name="T29" fmla="*/ 32 h 320"/>
              <a:gd name="T30" fmla="*/ 8 w 480"/>
              <a:gd name="T31" fmla="*/ 24 h 320"/>
              <a:gd name="T32" fmla="*/ 0 w 480"/>
              <a:gd name="T33" fmla="*/ 8 h 320"/>
              <a:gd name="T34" fmla="*/ 16 w 480"/>
              <a:gd name="T35" fmla="*/ 8 h 320"/>
              <a:gd name="T36" fmla="*/ 360 w 480"/>
              <a:gd name="T37" fmla="*/ 8 h 320"/>
              <a:gd name="T38" fmla="*/ 392 w 480"/>
              <a:gd name="T39" fmla="*/ 0 h 320"/>
              <a:gd name="T40" fmla="*/ 400 w 480"/>
              <a:gd name="T41" fmla="*/ 16 h 320"/>
              <a:gd name="T42" fmla="*/ 400 w 480"/>
              <a:gd name="T43" fmla="*/ 32 h 320"/>
              <a:gd name="T44" fmla="*/ 400 w 480"/>
              <a:gd name="T45" fmla="*/ 56 h 320"/>
              <a:gd name="T46" fmla="*/ 408 w 480"/>
              <a:gd name="T47" fmla="*/ 80 h 320"/>
              <a:gd name="T48" fmla="*/ 408 w 480"/>
              <a:gd name="T49" fmla="*/ 80 h 320"/>
              <a:gd name="T50" fmla="*/ 432 w 480"/>
              <a:gd name="T51" fmla="*/ 88 h 320"/>
              <a:gd name="T52" fmla="*/ 440 w 480"/>
              <a:gd name="T53" fmla="*/ 104 h 320"/>
              <a:gd name="T54" fmla="*/ 456 w 480"/>
              <a:gd name="T55" fmla="*/ 120 h 320"/>
              <a:gd name="T56" fmla="*/ 456 w 480"/>
              <a:gd name="T57" fmla="*/ 128 h 320"/>
              <a:gd name="T58" fmla="*/ 464 w 480"/>
              <a:gd name="T59" fmla="*/ 128 h 320"/>
              <a:gd name="T60" fmla="*/ 480 w 480"/>
              <a:gd name="T61" fmla="*/ 136 h 320"/>
              <a:gd name="T62" fmla="*/ 480 w 480"/>
              <a:gd name="T63" fmla="*/ 160 h 320"/>
              <a:gd name="T64" fmla="*/ 472 w 480"/>
              <a:gd name="T65" fmla="*/ 176 h 320"/>
              <a:gd name="T66" fmla="*/ 464 w 480"/>
              <a:gd name="T67" fmla="*/ 184 h 320"/>
              <a:gd name="T68" fmla="*/ 464 w 480"/>
              <a:gd name="T69" fmla="*/ 200 h 320"/>
              <a:gd name="T70" fmla="*/ 448 w 480"/>
              <a:gd name="T71" fmla="*/ 208 h 320"/>
              <a:gd name="T72" fmla="*/ 416 w 480"/>
              <a:gd name="T73" fmla="*/ 216 h 320"/>
              <a:gd name="T74" fmla="*/ 416 w 480"/>
              <a:gd name="T75" fmla="*/ 240 h 320"/>
              <a:gd name="T76" fmla="*/ 424 w 480"/>
              <a:gd name="T77" fmla="*/ 264 h 320"/>
              <a:gd name="T78" fmla="*/ 416 w 480"/>
              <a:gd name="T79" fmla="*/ 280 h 320"/>
              <a:gd name="T80" fmla="*/ 408 w 480"/>
              <a:gd name="T81" fmla="*/ 296 h 320"/>
              <a:gd name="T82" fmla="*/ 392 w 480"/>
              <a:gd name="T83" fmla="*/ 312 h 320"/>
              <a:gd name="T84" fmla="*/ 400 w 480"/>
              <a:gd name="T85" fmla="*/ 312 h 320"/>
              <a:gd name="T86" fmla="*/ 392 w 480"/>
              <a:gd name="T87" fmla="*/ 320 h 320"/>
              <a:gd name="T88" fmla="*/ 392 w 480"/>
              <a:gd name="T89" fmla="*/ 320 h 320"/>
              <a:gd name="T90" fmla="*/ 368 w 480"/>
              <a:gd name="T91" fmla="*/ 296 h 320"/>
              <a:gd name="T92" fmla="*/ 56 w 480"/>
              <a:gd name="T93" fmla="*/ 30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0" h="320">
                <a:moveTo>
                  <a:pt x="56" y="304"/>
                </a:moveTo>
                <a:lnTo>
                  <a:pt x="56" y="272"/>
                </a:lnTo>
                <a:lnTo>
                  <a:pt x="56" y="264"/>
                </a:lnTo>
                <a:lnTo>
                  <a:pt x="56" y="256"/>
                </a:lnTo>
                <a:lnTo>
                  <a:pt x="56" y="256"/>
                </a:lnTo>
                <a:lnTo>
                  <a:pt x="56" y="248"/>
                </a:lnTo>
                <a:lnTo>
                  <a:pt x="56" y="248"/>
                </a:lnTo>
                <a:lnTo>
                  <a:pt x="48" y="224"/>
                </a:lnTo>
                <a:lnTo>
                  <a:pt x="48" y="216"/>
                </a:lnTo>
                <a:lnTo>
                  <a:pt x="40" y="216"/>
                </a:lnTo>
                <a:lnTo>
                  <a:pt x="40" y="200"/>
                </a:lnTo>
                <a:lnTo>
                  <a:pt x="40" y="168"/>
                </a:lnTo>
                <a:lnTo>
                  <a:pt x="24" y="160"/>
                </a:lnTo>
                <a:lnTo>
                  <a:pt x="16" y="152"/>
                </a:lnTo>
                <a:lnTo>
                  <a:pt x="16" y="144"/>
                </a:lnTo>
                <a:lnTo>
                  <a:pt x="16" y="144"/>
                </a:lnTo>
                <a:lnTo>
                  <a:pt x="16" y="136"/>
                </a:lnTo>
                <a:lnTo>
                  <a:pt x="16" y="128"/>
                </a:lnTo>
                <a:lnTo>
                  <a:pt x="16" y="120"/>
                </a:lnTo>
                <a:lnTo>
                  <a:pt x="16" y="120"/>
                </a:lnTo>
                <a:lnTo>
                  <a:pt x="8" y="104"/>
                </a:lnTo>
                <a:lnTo>
                  <a:pt x="0" y="88"/>
                </a:lnTo>
                <a:lnTo>
                  <a:pt x="0" y="88"/>
                </a:lnTo>
                <a:lnTo>
                  <a:pt x="0" y="80"/>
                </a:lnTo>
                <a:lnTo>
                  <a:pt x="16" y="40"/>
                </a:lnTo>
                <a:lnTo>
                  <a:pt x="16" y="40"/>
                </a:lnTo>
                <a:lnTo>
                  <a:pt x="0" y="40"/>
                </a:lnTo>
                <a:lnTo>
                  <a:pt x="0" y="40"/>
                </a:lnTo>
                <a:lnTo>
                  <a:pt x="0" y="32"/>
                </a:lnTo>
                <a:lnTo>
                  <a:pt x="8" y="32"/>
                </a:lnTo>
                <a:lnTo>
                  <a:pt x="8" y="32"/>
                </a:lnTo>
                <a:lnTo>
                  <a:pt x="8" y="24"/>
                </a:lnTo>
                <a:lnTo>
                  <a:pt x="0" y="16"/>
                </a:lnTo>
                <a:lnTo>
                  <a:pt x="0" y="8"/>
                </a:lnTo>
                <a:lnTo>
                  <a:pt x="0" y="8"/>
                </a:lnTo>
                <a:lnTo>
                  <a:pt x="16" y="8"/>
                </a:lnTo>
                <a:lnTo>
                  <a:pt x="96" y="8"/>
                </a:lnTo>
                <a:lnTo>
                  <a:pt x="360" y="8"/>
                </a:lnTo>
                <a:lnTo>
                  <a:pt x="392" y="0"/>
                </a:lnTo>
                <a:lnTo>
                  <a:pt x="392" y="0"/>
                </a:lnTo>
                <a:lnTo>
                  <a:pt x="400" y="16"/>
                </a:lnTo>
                <a:lnTo>
                  <a:pt x="400" y="16"/>
                </a:lnTo>
                <a:lnTo>
                  <a:pt x="400" y="24"/>
                </a:lnTo>
                <a:lnTo>
                  <a:pt x="400" y="32"/>
                </a:lnTo>
                <a:lnTo>
                  <a:pt x="400" y="48"/>
                </a:lnTo>
                <a:lnTo>
                  <a:pt x="400" y="56"/>
                </a:lnTo>
                <a:lnTo>
                  <a:pt x="408" y="72"/>
                </a:lnTo>
                <a:lnTo>
                  <a:pt x="408" y="80"/>
                </a:lnTo>
                <a:lnTo>
                  <a:pt x="408" y="80"/>
                </a:lnTo>
                <a:lnTo>
                  <a:pt x="408" y="80"/>
                </a:lnTo>
                <a:lnTo>
                  <a:pt x="424" y="88"/>
                </a:lnTo>
                <a:lnTo>
                  <a:pt x="432" y="88"/>
                </a:lnTo>
                <a:lnTo>
                  <a:pt x="440" y="88"/>
                </a:lnTo>
                <a:lnTo>
                  <a:pt x="440" y="104"/>
                </a:lnTo>
                <a:lnTo>
                  <a:pt x="448" y="104"/>
                </a:lnTo>
                <a:lnTo>
                  <a:pt x="456" y="120"/>
                </a:lnTo>
                <a:lnTo>
                  <a:pt x="456" y="120"/>
                </a:lnTo>
                <a:lnTo>
                  <a:pt x="456" y="128"/>
                </a:lnTo>
                <a:lnTo>
                  <a:pt x="456" y="128"/>
                </a:lnTo>
                <a:lnTo>
                  <a:pt x="464" y="128"/>
                </a:lnTo>
                <a:lnTo>
                  <a:pt x="472" y="136"/>
                </a:lnTo>
                <a:lnTo>
                  <a:pt x="480" y="136"/>
                </a:lnTo>
                <a:lnTo>
                  <a:pt x="480" y="152"/>
                </a:lnTo>
                <a:lnTo>
                  <a:pt x="480" y="160"/>
                </a:lnTo>
                <a:lnTo>
                  <a:pt x="472" y="176"/>
                </a:lnTo>
                <a:lnTo>
                  <a:pt x="472" y="176"/>
                </a:lnTo>
                <a:lnTo>
                  <a:pt x="464" y="176"/>
                </a:lnTo>
                <a:lnTo>
                  <a:pt x="464" y="184"/>
                </a:lnTo>
                <a:lnTo>
                  <a:pt x="464" y="192"/>
                </a:lnTo>
                <a:lnTo>
                  <a:pt x="464" y="200"/>
                </a:lnTo>
                <a:lnTo>
                  <a:pt x="448" y="200"/>
                </a:lnTo>
                <a:lnTo>
                  <a:pt x="448" y="208"/>
                </a:lnTo>
                <a:lnTo>
                  <a:pt x="432" y="208"/>
                </a:lnTo>
                <a:lnTo>
                  <a:pt x="416" y="216"/>
                </a:lnTo>
                <a:lnTo>
                  <a:pt x="416" y="232"/>
                </a:lnTo>
                <a:lnTo>
                  <a:pt x="416" y="240"/>
                </a:lnTo>
                <a:lnTo>
                  <a:pt x="424" y="256"/>
                </a:lnTo>
                <a:lnTo>
                  <a:pt x="424" y="264"/>
                </a:lnTo>
                <a:lnTo>
                  <a:pt x="416" y="272"/>
                </a:lnTo>
                <a:lnTo>
                  <a:pt x="416" y="280"/>
                </a:lnTo>
                <a:lnTo>
                  <a:pt x="416" y="288"/>
                </a:lnTo>
                <a:lnTo>
                  <a:pt x="408" y="296"/>
                </a:lnTo>
                <a:lnTo>
                  <a:pt x="392" y="296"/>
                </a:lnTo>
                <a:lnTo>
                  <a:pt x="392" y="312"/>
                </a:lnTo>
                <a:lnTo>
                  <a:pt x="400" y="312"/>
                </a:lnTo>
                <a:lnTo>
                  <a:pt x="400" y="312"/>
                </a:lnTo>
                <a:lnTo>
                  <a:pt x="400" y="312"/>
                </a:lnTo>
                <a:lnTo>
                  <a:pt x="392" y="320"/>
                </a:lnTo>
                <a:lnTo>
                  <a:pt x="392" y="320"/>
                </a:lnTo>
                <a:lnTo>
                  <a:pt x="392" y="320"/>
                </a:lnTo>
                <a:lnTo>
                  <a:pt x="376" y="304"/>
                </a:lnTo>
                <a:lnTo>
                  <a:pt x="368" y="296"/>
                </a:lnTo>
                <a:lnTo>
                  <a:pt x="64" y="304"/>
                </a:lnTo>
                <a:lnTo>
                  <a:pt x="56" y="304"/>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150" name="Freeform 27"/>
          <p:cNvSpPr>
            <a:spLocks/>
          </p:cNvSpPr>
          <p:nvPr/>
        </p:nvSpPr>
        <p:spPr bwMode="auto">
          <a:xfrm>
            <a:off x="7307070" y="2514600"/>
            <a:ext cx="574675" cy="1022350"/>
          </a:xfrm>
          <a:custGeom>
            <a:avLst/>
            <a:gdLst>
              <a:gd name="T0" fmla="*/ 240 w 320"/>
              <a:gd name="T1" fmla="*/ 544 h 568"/>
              <a:gd name="T2" fmla="*/ 264 w 320"/>
              <a:gd name="T3" fmla="*/ 544 h 568"/>
              <a:gd name="T4" fmla="*/ 256 w 320"/>
              <a:gd name="T5" fmla="*/ 520 h 568"/>
              <a:gd name="T6" fmla="*/ 288 w 320"/>
              <a:gd name="T7" fmla="*/ 504 h 568"/>
              <a:gd name="T8" fmla="*/ 280 w 320"/>
              <a:gd name="T9" fmla="*/ 496 h 568"/>
              <a:gd name="T10" fmla="*/ 288 w 320"/>
              <a:gd name="T11" fmla="*/ 480 h 568"/>
              <a:gd name="T12" fmla="*/ 288 w 320"/>
              <a:gd name="T13" fmla="*/ 464 h 568"/>
              <a:gd name="T14" fmla="*/ 296 w 320"/>
              <a:gd name="T15" fmla="*/ 448 h 568"/>
              <a:gd name="T16" fmla="*/ 304 w 320"/>
              <a:gd name="T17" fmla="*/ 424 h 568"/>
              <a:gd name="T18" fmla="*/ 320 w 320"/>
              <a:gd name="T19" fmla="*/ 384 h 568"/>
              <a:gd name="T20" fmla="*/ 320 w 320"/>
              <a:gd name="T21" fmla="*/ 344 h 568"/>
              <a:gd name="T22" fmla="*/ 312 w 320"/>
              <a:gd name="T23" fmla="*/ 320 h 568"/>
              <a:gd name="T24" fmla="*/ 296 w 320"/>
              <a:gd name="T25" fmla="*/ 72 h 568"/>
              <a:gd name="T26" fmla="*/ 280 w 320"/>
              <a:gd name="T27" fmla="*/ 56 h 568"/>
              <a:gd name="T28" fmla="*/ 280 w 320"/>
              <a:gd name="T29" fmla="*/ 40 h 568"/>
              <a:gd name="T30" fmla="*/ 264 w 320"/>
              <a:gd name="T31" fmla="*/ 8 h 568"/>
              <a:gd name="T32" fmla="*/ 56 w 320"/>
              <a:gd name="T33" fmla="*/ 16 h 568"/>
              <a:gd name="T34" fmla="*/ 72 w 320"/>
              <a:gd name="T35" fmla="*/ 32 h 568"/>
              <a:gd name="T36" fmla="*/ 72 w 320"/>
              <a:gd name="T37" fmla="*/ 40 h 568"/>
              <a:gd name="T38" fmla="*/ 96 w 320"/>
              <a:gd name="T39" fmla="*/ 48 h 568"/>
              <a:gd name="T40" fmla="*/ 88 w 320"/>
              <a:gd name="T41" fmla="*/ 88 h 568"/>
              <a:gd name="T42" fmla="*/ 80 w 320"/>
              <a:gd name="T43" fmla="*/ 96 h 568"/>
              <a:gd name="T44" fmla="*/ 64 w 320"/>
              <a:gd name="T45" fmla="*/ 112 h 568"/>
              <a:gd name="T46" fmla="*/ 32 w 320"/>
              <a:gd name="T47" fmla="*/ 128 h 568"/>
              <a:gd name="T48" fmla="*/ 40 w 320"/>
              <a:gd name="T49" fmla="*/ 168 h 568"/>
              <a:gd name="T50" fmla="*/ 32 w 320"/>
              <a:gd name="T51" fmla="*/ 192 h 568"/>
              <a:gd name="T52" fmla="*/ 8 w 320"/>
              <a:gd name="T53" fmla="*/ 208 h 568"/>
              <a:gd name="T54" fmla="*/ 16 w 320"/>
              <a:gd name="T55" fmla="*/ 224 h 568"/>
              <a:gd name="T56" fmla="*/ 8 w 320"/>
              <a:gd name="T57" fmla="*/ 232 h 568"/>
              <a:gd name="T58" fmla="*/ 0 w 320"/>
              <a:gd name="T59" fmla="*/ 248 h 568"/>
              <a:gd name="T60" fmla="*/ 56 w 320"/>
              <a:gd name="T61" fmla="*/ 336 h 568"/>
              <a:gd name="T62" fmla="*/ 88 w 320"/>
              <a:gd name="T63" fmla="*/ 384 h 568"/>
              <a:gd name="T64" fmla="*/ 120 w 320"/>
              <a:gd name="T65" fmla="*/ 384 h 568"/>
              <a:gd name="T66" fmla="*/ 112 w 320"/>
              <a:gd name="T67" fmla="*/ 424 h 568"/>
              <a:gd name="T68" fmla="*/ 104 w 320"/>
              <a:gd name="T69" fmla="*/ 448 h 568"/>
              <a:gd name="T70" fmla="*/ 136 w 320"/>
              <a:gd name="T71" fmla="*/ 472 h 568"/>
              <a:gd name="T72" fmla="*/ 136 w 320"/>
              <a:gd name="T73" fmla="*/ 480 h 568"/>
              <a:gd name="T74" fmla="*/ 160 w 320"/>
              <a:gd name="T75" fmla="*/ 488 h 568"/>
              <a:gd name="T76" fmla="*/ 176 w 320"/>
              <a:gd name="T77" fmla="*/ 496 h 568"/>
              <a:gd name="T78" fmla="*/ 184 w 320"/>
              <a:gd name="T79" fmla="*/ 528 h 568"/>
              <a:gd name="T80" fmla="*/ 176 w 320"/>
              <a:gd name="T81" fmla="*/ 544 h 568"/>
              <a:gd name="T82" fmla="*/ 184 w 320"/>
              <a:gd name="T83" fmla="*/ 552 h 568"/>
              <a:gd name="T84" fmla="*/ 192 w 320"/>
              <a:gd name="T85" fmla="*/ 568 h 568"/>
              <a:gd name="T86" fmla="*/ 192 w 320"/>
              <a:gd name="T87" fmla="*/ 560 h 568"/>
              <a:gd name="T88" fmla="*/ 200 w 320"/>
              <a:gd name="T89" fmla="*/ 560 h 568"/>
              <a:gd name="T90" fmla="*/ 208 w 320"/>
              <a:gd name="T91" fmla="*/ 552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0" h="568">
                <a:moveTo>
                  <a:pt x="216" y="544"/>
                </a:moveTo>
                <a:lnTo>
                  <a:pt x="232" y="544"/>
                </a:lnTo>
                <a:lnTo>
                  <a:pt x="240" y="544"/>
                </a:lnTo>
                <a:lnTo>
                  <a:pt x="256" y="552"/>
                </a:lnTo>
                <a:lnTo>
                  <a:pt x="264" y="552"/>
                </a:lnTo>
                <a:lnTo>
                  <a:pt x="264" y="544"/>
                </a:lnTo>
                <a:lnTo>
                  <a:pt x="264" y="544"/>
                </a:lnTo>
                <a:lnTo>
                  <a:pt x="256" y="536"/>
                </a:lnTo>
                <a:lnTo>
                  <a:pt x="256" y="520"/>
                </a:lnTo>
                <a:lnTo>
                  <a:pt x="272" y="512"/>
                </a:lnTo>
                <a:lnTo>
                  <a:pt x="288" y="512"/>
                </a:lnTo>
                <a:lnTo>
                  <a:pt x="288" y="504"/>
                </a:lnTo>
                <a:lnTo>
                  <a:pt x="288" y="504"/>
                </a:lnTo>
                <a:lnTo>
                  <a:pt x="280" y="496"/>
                </a:lnTo>
                <a:lnTo>
                  <a:pt x="280" y="496"/>
                </a:lnTo>
                <a:lnTo>
                  <a:pt x="288" y="488"/>
                </a:lnTo>
                <a:lnTo>
                  <a:pt x="288" y="488"/>
                </a:lnTo>
                <a:lnTo>
                  <a:pt x="288" y="480"/>
                </a:lnTo>
                <a:lnTo>
                  <a:pt x="288" y="480"/>
                </a:lnTo>
                <a:lnTo>
                  <a:pt x="288" y="472"/>
                </a:lnTo>
                <a:lnTo>
                  <a:pt x="288" y="464"/>
                </a:lnTo>
                <a:lnTo>
                  <a:pt x="288" y="456"/>
                </a:lnTo>
                <a:lnTo>
                  <a:pt x="296" y="456"/>
                </a:lnTo>
                <a:lnTo>
                  <a:pt x="296" y="448"/>
                </a:lnTo>
                <a:lnTo>
                  <a:pt x="296" y="432"/>
                </a:lnTo>
                <a:lnTo>
                  <a:pt x="296" y="432"/>
                </a:lnTo>
                <a:lnTo>
                  <a:pt x="304" y="424"/>
                </a:lnTo>
                <a:lnTo>
                  <a:pt x="312" y="400"/>
                </a:lnTo>
                <a:lnTo>
                  <a:pt x="320" y="392"/>
                </a:lnTo>
                <a:lnTo>
                  <a:pt x="320" y="384"/>
                </a:lnTo>
                <a:lnTo>
                  <a:pt x="320" y="376"/>
                </a:lnTo>
                <a:lnTo>
                  <a:pt x="320" y="360"/>
                </a:lnTo>
                <a:lnTo>
                  <a:pt x="320" y="344"/>
                </a:lnTo>
                <a:lnTo>
                  <a:pt x="312" y="344"/>
                </a:lnTo>
                <a:lnTo>
                  <a:pt x="312" y="336"/>
                </a:lnTo>
                <a:lnTo>
                  <a:pt x="312" y="320"/>
                </a:lnTo>
                <a:lnTo>
                  <a:pt x="312" y="320"/>
                </a:lnTo>
                <a:lnTo>
                  <a:pt x="312" y="312"/>
                </a:lnTo>
                <a:lnTo>
                  <a:pt x="296" y="72"/>
                </a:lnTo>
                <a:lnTo>
                  <a:pt x="296" y="72"/>
                </a:lnTo>
                <a:lnTo>
                  <a:pt x="288" y="72"/>
                </a:lnTo>
                <a:lnTo>
                  <a:pt x="280" y="56"/>
                </a:lnTo>
                <a:lnTo>
                  <a:pt x="280" y="48"/>
                </a:lnTo>
                <a:lnTo>
                  <a:pt x="280" y="40"/>
                </a:lnTo>
                <a:lnTo>
                  <a:pt x="280" y="40"/>
                </a:lnTo>
                <a:lnTo>
                  <a:pt x="264" y="32"/>
                </a:lnTo>
                <a:lnTo>
                  <a:pt x="264" y="16"/>
                </a:lnTo>
                <a:lnTo>
                  <a:pt x="264" y="8"/>
                </a:lnTo>
                <a:lnTo>
                  <a:pt x="264" y="0"/>
                </a:lnTo>
                <a:lnTo>
                  <a:pt x="264" y="0"/>
                </a:lnTo>
                <a:lnTo>
                  <a:pt x="56" y="16"/>
                </a:lnTo>
                <a:lnTo>
                  <a:pt x="56" y="16"/>
                </a:lnTo>
                <a:lnTo>
                  <a:pt x="64" y="16"/>
                </a:lnTo>
                <a:lnTo>
                  <a:pt x="72" y="32"/>
                </a:lnTo>
                <a:lnTo>
                  <a:pt x="72" y="32"/>
                </a:lnTo>
                <a:lnTo>
                  <a:pt x="72" y="40"/>
                </a:lnTo>
                <a:lnTo>
                  <a:pt x="72" y="40"/>
                </a:lnTo>
                <a:lnTo>
                  <a:pt x="80" y="40"/>
                </a:lnTo>
                <a:lnTo>
                  <a:pt x="88" y="48"/>
                </a:lnTo>
                <a:lnTo>
                  <a:pt x="96" y="48"/>
                </a:lnTo>
                <a:lnTo>
                  <a:pt x="96" y="64"/>
                </a:lnTo>
                <a:lnTo>
                  <a:pt x="96" y="72"/>
                </a:lnTo>
                <a:lnTo>
                  <a:pt x="88" y="88"/>
                </a:lnTo>
                <a:lnTo>
                  <a:pt x="88" y="88"/>
                </a:lnTo>
                <a:lnTo>
                  <a:pt x="80" y="88"/>
                </a:lnTo>
                <a:lnTo>
                  <a:pt x="80" y="96"/>
                </a:lnTo>
                <a:lnTo>
                  <a:pt x="80" y="104"/>
                </a:lnTo>
                <a:lnTo>
                  <a:pt x="80" y="112"/>
                </a:lnTo>
                <a:lnTo>
                  <a:pt x="64" y="112"/>
                </a:lnTo>
                <a:lnTo>
                  <a:pt x="64" y="120"/>
                </a:lnTo>
                <a:lnTo>
                  <a:pt x="48" y="120"/>
                </a:lnTo>
                <a:lnTo>
                  <a:pt x="32" y="128"/>
                </a:lnTo>
                <a:lnTo>
                  <a:pt x="32" y="144"/>
                </a:lnTo>
                <a:lnTo>
                  <a:pt x="32" y="152"/>
                </a:lnTo>
                <a:lnTo>
                  <a:pt x="40" y="168"/>
                </a:lnTo>
                <a:lnTo>
                  <a:pt x="40" y="176"/>
                </a:lnTo>
                <a:lnTo>
                  <a:pt x="32" y="184"/>
                </a:lnTo>
                <a:lnTo>
                  <a:pt x="32" y="192"/>
                </a:lnTo>
                <a:lnTo>
                  <a:pt x="32" y="200"/>
                </a:lnTo>
                <a:lnTo>
                  <a:pt x="24" y="208"/>
                </a:lnTo>
                <a:lnTo>
                  <a:pt x="8" y="208"/>
                </a:lnTo>
                <a:lnTo>
                  <a:pt x="8" y="224"/>
                </a:lnTo>
                <a:lnTo>
                  <a:pt x="16" y="224"/>
                </a:lnTo>
                <a:lnTo>
                  <a:pt x="16" y="224"/>
                </a:lnTo>
                <a:lnTo>
                  <a:pt x="16" y="224"/>
                </a:lnTo>
                <a:lnTo>
                  <a:pt x="8" y="232"/>
                </a:lnTo>
                <a:lnTo>
                  <a:pt x="8" y="232"/>
                </a:lnTo>
                <a:lnTo>
                  <a:pt x="8" y="232"/>
                </a:lnTo>
                <a:lnTo>
                  <a:pt x="8" y="240"/>
                </a:lnTo>
                <a:lnTo>
                  <a:pt x="0" y="248"/>
                </a:lnTo>
                <a:lnTo>
                  <a:pt x="0" y="272"/>
                </a:lnTo>
                <a:lnTo>
                  <a:pt x="24" y="312"/>
                </a:lnTo>
                <a:lnTo>
                  <a:pt x="56" y="336"/>
                </a:lnTo>
                <a:lnTo>
                  <a:pt x="72" y="344"/>
                </a:lnTo>
                <a:lnTo>
                  <a:pt x="72" y="384"/>
                </a:lnTo>
                <a:lnTo>
                  <a:pt x="88" y="384"/>
                </a:lnTo>
                <a:lnTo>
                  <a:pt x="88" y="368"/>
                </a:lnTo>
                <a:lnTo>
                  <a:pt x="104" y="376"/>
                </a:lnTo>
                <a:lnTo>
                  <a:pt x="120" y="384"/>
                </a:lnTo>
                <a:lnTo>
                  <a:pt x="120" y="392"/>
                </a:lnTo>
                <a:lnTo>
                  <a:pt x="112" y="408"/>
                </a:lnTo>
                <a:lnTo>
                  <a:pt x="112" y="424"/>
                </a:lnTo>
                <a:lnTo>
                  <a:pt x="104" y="432"/>
                </a:lnTo>
                <a:lnTo>
                  <a:pt x="104" y="432"/>
                </a:lnTo>
                <a:lnTo>
                  <a:pt x="104" y="448"/>
                </a:lnTo>
                <a:lnTo>
                  <a:pt x="112" y="464"/>
                </a:lnTo>
                <a:lnTo>
                  <a:pt x="136" y="472"/>
                </a:lnTo>
                <a:lnTo>
                  <a:pt x="136" y="472"/>
                </a:lnTo>
                <a:lnTo>
                  <a:pt x="136" y="472"/>
                </a:lnTo>
                <a:lnTo>
                  <a:pt x="136" y="480"/>
                </a:lnTo>
                <a:lnTo>
                  <a:pt x="136" y="480"/>
                </a:lnTo>
                <a:lnTo>
                  <a:pt x="152" y="480"/>
                </a:lnTo>
                <a:lnTo>
                  <a:pt x="152" y="480"/>
                </a:lnTo>
                <a:lnTo>
                  <a:pt x="160" y="488"/>
                </a:lnTo>
                <a:lnTo>
                  <a:pt x="160" y="488"/>
                </a:lnTo>
                <a:lnTo>
                  <a:pt x="176" y="496"/>
                </a:lnTo>
                <a:lnTo>
                  <a:pt x="176" y="496"/>
                </a:lnTo>
                <a:lnTo>
                  <a:pt x="176" y="512"/>
                </a:lnTo>
                <a:lnTo>
                  <a:pt x="176" y="512"/>
                </a:lnTo>
                <a:lnTo>
                  <a:pt x="184" y="528"/>
                </a:lnTo>
                <a:lnTo>
                  <a:pt x="184" y="528"/>
                </a:lnTo>
                <a:lnTo>
                  <a:pt x="176" y="536"/>
                </a:lnTo>
                <a:lnTo>
                  <a:pt x="176" y="544"/>
                </a:lnTo>
                <a:lnTo>
                  <a:pt x="176" y="544"/>
                </a:lnTo>
                <a:lnTo>
                  <a:pt x="184" y="552"/>
                </a:lnTo>
                <a:lnTo>
                  <a:pt x="184" y="552"/>
                </a:lnTo>
                <a:lnTo>
                  <a:pt x="192" y="560"/>
                </a:lnTo>
                <a:lnTo>
                  <a:pt x="192" y="560"/>
                </a:lnTo>
                <a:lnTo>
                  <a:pt x="192" y="568"/>
                </a:lnTo>
                <a:lnTo>
                  <a:pt x="192" y="568"/>
                </a:lnTo>
                <a:lnTo>
                  <a:pt x="192" y="560"/>
                </a:lnTo>
                <a:lnTo>
                  <a:pt x="192" y="560"/>
                </a:lnTo>
                <a:lnTo>
                  <a:pt x="192" y="552"/>
                </a:lnTo>
                <a:lnTo>
                  <a:pt x="200" y="552"/>
                </a:lnTo>
                <a:lnTo>
                  <a:pt x="200" y="560"/>
                </a:lnTo>
                <a:lnTo>
                  <a:pt x="200" y="560"/>
                </a:lnTo>
                <a:lnTo>
                  <a:pt x="200" y="560"/>
                </a:lnTo>
                <a:lnTo>
                  <a:pt x="208" y="552"/>
                </a:lnTo>
                <a:lnTo>
                  <a:pt x="216" y="544"/>
                </a:lnTo>
                <a:close/>
              </a:path>
            </a:pathLst>
          </a:custGeom>
          <a:solidFill>
            <a:srgbClr val="92D050"/>
          </a:solidFill>
          <a:ln w="6350" cmpd="sng">
            <a:solidFill>
              <a:srgbClr val="000000"/>
            </a:solidFill>
            <a:round/>
            <a:headEnd/>
            <a:tailEnd/>
          </a:ln>
        </p:spPr>
        <p:txBody>
          <a:bodyPr/>
          <a:lstStyle/>
          <a:p>
            <a:endParaRPr lang="en-US" dirty="0"/>
          </a:p>
        </p:txBody>
      </p:sp>
      <p:sp>
        <p:nvSpPr>
          <p:cNvPr id="156" name="Freeform 48"/>
          <p:cNvSpPr>
            <a:spLocks/>
          </p:cNvSpPr>
          <p:nvPr/>
        </p:nvSpPr>
        <p:spPr bwMode="auto">
          <a:xfrm>
            <a:off x="7345363" y="3876678"/>
            <a:ext cx="515937" cy="893763"/>
          </a:xfrm>
          <a:custGeom>
            <a:avLst/>
            <a:gdLst>
              <a:gd name="T0" fmla="*/ 208 w 288"/>
              <a:gd name="T1" fmla="*/ 480 h 496"/>
              <a:gd name="T2" fmla="*/ 216 w 288"/>
              <a:gd name="T3" fmla="*/ 488 h 496"/>
              <a:gd name="T4" fmla="*/ 248 w 288"/>
              <a:gd name="T5" fmla="*/ 480 h 496"/>
              <a:gd name="T6" fmla="*/ 240 w 288"/>
              <a:gd name="T7" fmla="*/ 472 h 496"/>
              <a:gd name="T8" fmla="*/ 256 w 288"/>
              <a:gd name="T9" fmla="*/ 480 h 496"/>
              <a:gd name="T10" fmla="*/ 264 w 288"/>
              <a:gd name="T11" fmla="*/ 480 h 496"/>
              <a:gd name="T12" fmla="*/ 272 w 288"/>
              <a:gd name="T13" fmla="*/ 472 h 496"/>
              <a:gd name="T14" fmla="*/ 288 w 288"/>
              <a:gd name="T15" fmla="*/ 472 h 496"/>
              <a:gd name="T16" fmla="*/ 272 w 288"/>
              <a:gd name="T17" fmla="*/ 0 h 496"/>
              <a:gd name="T18" fmla="*/ 104 w 288"/>
              <a:gd name="T19" fmla="*/ 16 h 496"/>
              <a:gd name="T20" fmla="*/ 88 w 288"/>
              <a:gd name="T21" fmla="*/ 40 h 496"/>
              <a:gd name="T22" fmla="*/ 80 w 288"/>
              <a:gd name="T23" fmla="*/ 48 h 496"/>
              <a:gd name="T24" fmla="*/ 72 w 288"/>
              <a:gd name="T25" fmla="*/ 80 h 496"/>
              <a:gd name="T26" fmla="*/ 72 w 288"/>
              <a:gd name="T27" fmla="*/ 80 h 496"/>
              <a:gd name="T28" fmla="*/ 56 w 288"/>
              <a:gd name="T29" fmla="*/ 104 h 496"/>
              <a:gd name="T30" fmla="*/ 48 w 288"/>
              <a:gd name="T31" fmla="*/ 112 h 496"/>
              <a:gd name="T32" fmla="*/ 40 w 288"/>
              <a:gd name="T33" fmla="*/ 120 h 496"/>
              <a:gd name="T34" fmla="*/ 40 w 288"/>
              <a:gd name="T35" fmla="*/ 136 h 496"/>
              <a:gd name="T36" fmla="*/ 32 w 288"/>
              <a:gd name="T37" fmla="*/ 144 h 496"/>
              <a:gd name="T38" fmla="*/ 40 w 288"/>
              <a:gd name="T39" fmla="*/ 152 h 496"/>
              <a:gd name="T40" fmla="*/ 32 w 288"/>
              <a:gd name="T41" fmla="*/ 160 h 496"/>
              <a:gd name="T42" fmla="*/ 24 w 288"/>
              <a:gd name="T43" fmla="*/ 168 h 496"/>
              <a:gd name="T44" fmla="*/ 40 w 288"/>
              <a:gd name="T45" fmla="*/ 200 h 496"/>
              <a:gd name="T46" fmla="*/ 40 w 288"/>
              <a:gd name="T47" fmla="*/ 208 h 496"/>
              <a:gd name="T48" fmla="*/ 32 w 288"/>
              <a:gd name="T49" fmla="*/ 224 h 496"/>
              <a:gd name="T50" fmla="*/ 32 w 288"/>
              <a:gd name="T51" fmla="*/ 232 h 496"/>
              <a:gd name="T52" fmla="*/ 40 w 288"/>
              <a:gd name="T53" fmla="*/ 232 h 496"/>
              <a:gd name="T54" fmla="*/ 40 w 288"/>
              <a:gd name="T55" fmla="*/ 248 h 496"/>
              <a:gd name="T56" fmla="*/ 40 w 288"/>
              <a:gd name="T57" fmla="*/ 256 h 496"/>
              <a:gd name="T58" fmla="*/ 40 w 288"/>
              <a:gd name="T59" fmla="*/ 264 h 496"/>
              <a:gd name="T60" fmla="*/ 48 w 288"/>
              <a:gd name="T61" fmla="*/ 272 h 496"/>
              <a:gd name="T62" fmla="*/ 48 w 288"/>
              <a:gd name="T63" fmla="*/ 280 h 496"/>
              <a:gd name="T64" fmla="*/ 48 w 288"/>
              <a:gd name="T65" fmla="*/ 280 h 496"/>
              <a:gd name="T66" fmla="*/ 56 w 288"/>
              <a:gd name="T67" fmla="*/ 288 h 496"/>
              <a:gd name="T68" fmla="*/ 56 w 288"/>
              <a:gd name="T69" fmla="*/ 304 h 496"/>
              <a:gd name="T70" fmla="*/ 40 w 288"/>
              <a:gd name="T71" fmla="*/ 312 h 496"/>
              <a:gd name="T72" fmla="*/ 40 w 288"/>
              <a:gd name="T73" fmla="*/ 320 h 496"/>
              <a:gd name="T74" fmla="*/ 40 w 288"/>
              <a:gd name="T75" fmla="*/ 344 h 496"/>
              <a:gd name="T76" fmla="*/ 24 w 288"/>
              <a:gd name="T77" fmla="*/ 360 h 496"/>
              <a:gd name="T78" fmla="*/ 16 w 288"/>
              <a:gd name="T79" fmla="*/ 368 h 496"/>
              <a:gd name="T80" fmla="*/ 24 w 288"/>
              <a:gd name="T81" fmla="*/ 368 h 496"/>
              <a:gd name="T82" fmla="*/ 16 w 288"/>
              <a:gd name="T83" fmla="*/ 384 h 496"/>
              <a:gd name="T84" fmla="*/ 16 w 288"/>
              <a:gd name="T85" fmla="*/ 392 h 496"/>
              <a:gd name="T86" fmla="*/ 16 w 288"/>
              <a:gd name="T87" fmla="*/ 400 h 496"/>
              <a:gd name="T88" fmla="*/ 8 w 288"/>
              <a:gd name="T89" fmla="*/ 416 h 496"/>
              <a:gd name="T90" fmla="*/ 8 w 288"/>
              <a:gd name="T91" fmla="*/ 424 h 496"/>
              <a:gd name="T92" fmla="*/ 168 w 288"/>
              <a:gd name="T93" fmla="*/ 416 h 496"/>
              <a:gd name="T94" fmla="*/ 160 w 288"/>
              <a:gd name="T95" fmla="*/ 448 h 496"/>
              <a:gd name="T96" fmla="*/ 184 w 288"/>
              <a:gd name="T97" fmla="*/ 488 h 496"/>
              <a:gd name="T98" fmla="*/ 200 w 288"/>
              <a:gd name="T9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8" h="496">
                <a:moveTo>
                  <a:pt x="208" y="488"/>
                </a:moveTo>
                <a:lnTo>
                  <a:pt x="208" y="488"/>
                </a:lnTo>
                <a:lnTo>
                  <a:pt x="208" y="480"/>
                </a:lnTo>
                <a:lnTo>
                  <a:pt x="208" y="480"/>
                </a:lnTo>
                <a:lnTo>
                  <a:pt x="216" y="488"/>
                </a:lnTo>
                <a:lnTo>
                  <a:pt x="216" y="488"/>
                </a:lnTo>
                <a:lnTo>
                  <a:pt x="240" y="480"/>
                </a:lnTo>
                <a:lnTo>
                  <a:pt x="240" y="480"/>
                </a:lnTo>
                <a:lnTo>
                  <a:pt x="248" y="480"/>
                </a:lnTo>
                <a:lnTo>
                  <a:pt x="248" y="472"/>
                </a:lnTo>
                <a:lnTo>
                  <a:pt x="240" y="472"/>
                </a:lnTo>
                <a:lnTo>
                  <a:pt x="240" y="472"/>
                </a:lnTo>
                <a:lnTo>
                  <a:pt x="248" y="472"/>
                </a:lnTo>
                <a:lnTo>
                  <a:pt x="256" y="472"/>
                </a:lnTo>
                <a:lnTo>
                  <a:pt x="256" y="480"/>
                </a:lnTo>
                <a:lnTo>
                  <a:pt x="256" y="480"/>
                </a:lnTo>
                <a:lnTo>
                  <a:pt x="264" y="480"/>
                </a:lnTo>
                <a:lnTo>
                  <a:pt x="264" y="480"/>
                </a:lnTo>
                <a:lnTo>
                  <a:pt x="272" y="472"/>
                </a:lnTo>
                <a:lnTo>
                  <a:pt x="272" y="472"/>
                </a:lnTo>
                <a:lnTo>
                  <a:pt x="272" y="472"/>
                </a:lnTo>
                <a:lnTo>
                  <a:pt x="280" y="480"/>
                </a:lnTo>
                <a:lnTo>
                  <a:pt x="288" y="480"/>
                </a:lnTo>
                <a:lnTo>
                  <a:pt x="288" y="472"/>
                </a:lnTo>
                <a:lnTo>
                  <a:pt x="272" y="320"/>
                </a:lnTo>
                <a:lnTo>
                  <a:pt x="272" y="320"/>
                </a:lnTo>
                <a:lnTo>
                  <a:pt x="272" y="0"/>
                </a:lnTo>
                <a:lnTo>
                  <a:pt x="272" y="0"/>
                </a:lnTo>
                <a:lnTo>
                  <a:pt x="104" y="16"/>
                </a:lnTo>
                <a:lnTo>
                  <a:pt x="104" y="16"/>
                </a:lnTo>
                <a:lnTo>
                  <a:pt x="104" y="24"/>
                </a:lnTo>
                <a:lnTo>
                  <a:pt x="96" y="32"/>
                </a:lnTo>
                <a:lnTo>
                  <a:pt x="88" y="40"/>
                </a:lnTo>
                <a:lnTo>
                  <a:pt x="88" y="40"/>
                </a:lnTo>
                <a:lnTo>
                  <a:pt x="80" y="48"/>
                </a:lnTo>
                <a:lnTo>
                  <a:pt x="80" y="48"/>
                </a:lnTo>
                <a:lnTo>
                  <a:pt x="80" y="72"/>
                </a:lnTo>
                <a:lnTo>
                  <a:pt x="80" y="72"/>
                </a:lnTo>
                <a:lnTo>
                  <a:pt x="72" y="80"/>
                </a:lnTo>
                <a:lnTo>
                  <a:pt x="72" y="80"/>
                </a:lnTo>
                <a:lnTo>
                  <a:pt x="72" y="80"/>
                </a:lnTo>
                <a:lnTo>
                  <a:pt x="72" y="80"/>
                </a:lnTo>
                <a:lnTo>
                  <a:pt x="56" y="96"/>
                </a:lnTo>
                <a:lnTo>
                  <a:pt x="56" y="96"/>
                </a:lnTo>
                <a:lnTo>
                  <a:pt x="56" y="104"/>
                </a:lnTo>
                <a:lnTo>
                  <a:pt x="56" y="104"/>
                </a:lnTo>
                <a:lnTo>
                  <a:pt x="48" y="112"/>
                </a:lnTo>
                <a:lnTo>
                  <a:pt x="48" y="112"/>
                </a:lnTo>
                <a:lnTo>
                  <a:pt x="48" y="112"/>
                </a:lnTo>
                <a:lnTo>
                  <a:pt x="48" y="120"/>
                </a:lnTo>
                <a:lnTo>
                  <a:pt x="40" y="120"/>
                </a:lnTo>
                <a:lnTo>
                  <a:pt x="40" y="128"/>
                </a:lnTo>
                <a:lnTo>
                  <a:pt x="40" y="136"/>
                </a:lnTo>
                <a:lnTo>
                  <a:pt x="40" y="136"/>
                </a:lnTo>
                <a:lnTo>
                  <a:pt x="40" y="144"/>
                </a:lnTo>
                <a:lnTo>
                  <a:pt x="32" y="144"/>
                </a:lnTo>
                <a:lnTo>
                  <a:pt x="32" y="144"/>
                </a:lnTo>
                <a:lnTo>
                  <a:pt x="40" y="152"/>
                </a:lnTo>
                <a:lnTo>
                  <a:pt x="40" y="152"/>
                </a:lnTo>
                <a:lnTo>
                  <a:pt x="40" y="152"/>
                </a:lnTo>
                <a:lnTo>
                  <a:pt x="32" y="152"/>
                </a:lnTo>
                <a:lnTo>
                  <a:pt x="32" y="160"/>
                </a:lnTo>
                <a:lnTo>
                  <a:pt x="32" y="160"/>
                </a:lnTo>
                <a:lnTo>
                  <a:pt x="32" y="160"/>
                </a:lnTo>
                <a:lnTo>
                  <a:pt x="24" y="168"/>
                </a:lnTo>
                <a:lnTo>
                  <a:pt x="24" y="168"/>
                </a:lnTo>
                <a:lnTo>
                  <a:pt x="32" y="176"/>
                </a:lnTo>
                <a:lnTo>
                  <a:pt x="32" y="184"/>
                </a:lnTo>
                <a:lnTo>
                  <a:pt x="40" y="200"/>
                </a:lnTo>
                <a:lnTo>
                  <a:pt x="40" y="200"/>
                </a:lnTo>
                <a:lnTo>
                  <a:pt x="40" y="208"/>
                </a:lnTo>
                <a:lnTo>
                  <a:pt x="40" y="208"/>
                </a:lnTo>
                <a:lnTo>
                  <a:pt x="40" y="208"/>
                </a:lnTo>
                <a:lnTo>
                  <a:pt x="32" y="224"/>
                </a:lnTo>
                <a:lnTo>
                  <a:pt x="32" y="224"/>
                </a:lnTo>
                <a:lnTo>
                  <a:pt x="32" y="224"/>
                </a:lnTo>
                <a:lnTo>
                  <a:pt x="32" y="232"/>
                </a:lnTo>
                <a:lnTo>
                  <a:pt x="32" y="232"/>
                </a:lnTo>
                <a:lnTo>
                  <a:pt x="32" y="232"/>
                </a:lnTo>
                <a:lnTo>
                  <a:pt x="40" y="232"/>
                </a:lnTo>
                <a:lnTo>
                  <a:pt x="40" y="232"/>
                </a:lnTo>
                <a:lnTo>
                  <a:pt x="40" y="240"/>
                </a:lnTo>
                <a:lnTo>
                  <a:pt x="40" y="248"/>
                </a:lnTo>
                <a:lnTo>
                  <a:pt x="40" y="248"/>
                </a:lnTo>
                <a:lnTo>
                  <a:pt x="48" y="248"/>
                </a:lnTo>
                <a:lnTo>
                  <a:pt x="48" y="248"/>
                </a:lnTo>
                <a:lnTo>
                  <a:pt x="40" y="256"/>
                </a:lnTo>
                <a:lnTo>
                  <a:pt x="40" y="256"/>
                </a:lnTo>
                <a:lnTo>
                  <a:pt x="40" y="264"/>
                </a:lnTo>
                <a:lnTo>
                  <a:pt x="40" y="264"/>
                </a:lnTo>
                <a:lnTo>
                  <a:pt x="48" y="264"/>
                </a:lnTo>
                <a:lnTo>
                  <a:pt x="48" y="264"/>
                </a:lnTo>
                <a:lnTo>
                  <a:pt x="48" y="272"/>
                </a:lnTo>
                <a:lnTo>
                  <a:pt x="48" y="272"/>
                </a:lnTo>
                <a:lnTo>
                  <a:pt x="48" y="272"/>
                </a:lnTo>
                <a:lnTo>
                  <a:pt x="48" y="280"/>
                </a:lnTo>
                <a:lnTo>
                  <a:pt x="48" y="280"/>
                </a:lnTo>
                <a:lnTo>
                  <a:pt x="48" y="280"/>
                </a:lnTo>
                <a:lnTo>
                  <a:pt x="48" y="280"/>
                </a:lnTo>
                <a:lnTo>
                  <a:pt x="48" y="288"/>
                </a:lnTo>
                <a:lnTo>
                  <a:pt x="56" y="288"/>
                </a:lnTo>
                <a:lnTo>
                  <a:pt x="56" y="288"/>
                </a:lnTo>
                <a:lnTo>
                  <a:pt x="56" y="296"/>
                </a:lnTo>
                <a:lnTo>
                  <a:pt x="56" y="304"/>
                </a:lnTo>
                <a:lnTo>
                  <a:pt x="56" y="304"/>
                </a:lnTo>
                <a:lnTo>
                  <a:pt x="48" y="304"/>
                </a:lnTo>
                <a:lnTo>
                  <a:pt x="40" y="304"/>
                </a:lnTo>
                <a:lnTo>
                  <a:pt x="40" y="312"/>
                </a:lnTo>
                <a:lnTo>
                  <a:pt x="48" y="312"/>
                </a:lnTo>
                <a:lnTo>
                  <a:pt x="48" y="312"/>
                </a:lnTo>
                <a:lnTo>
                  <a:pt x="40" y="320"/>
                </a:lnTo>
                <a:lnTo>
                  <a:pt x="40" y="328"/>
                </a:lnTo>
                <a:lnTo>
                  <a:pt x="40" y="344"/>
                </a:lnTo>
                <a:lnTo>
                  <a:pt x="40" y="344"/>
                </a:lnTo>
                <a:lnTo>
                  <a:pt x="32" y="336"/>
                </a:lnTo>
                <a:lnTo>
                  <a:pt x="32" y="336"/>
                </a:lnTo>
                <a:lnTo>
                  <a:pt x="24" y="360"/>
                </a:lnTo>
                <a:lnTo>
                  <a:pt x="24" y="360"/>
                </a:lnTo>
                <a:lnTo>
                  <a:pt x="16" y="368"/>
                </a:lnTo>
                <a:lnTo>
                  <a:pt x="16" y="368"/>
                </a:lnTo>
                <a:lnTo>
                  <a:pt x="24" y="368"/>
                </a:lnTo>
                <a:lnTo>
                  <a:pt x="24" y="368"/>
                </a:lnTo>
                <a:lnTo>
                  <a:pt x="24" y="368"/>
                </a:lnTo>
                <a:lnTo>
                  <a:pt x="16" y="376"/>
                </a:lnTo>
                <a:lnTo>
                  <a:pt x="16" y="376"/>
                </a:lnTo>
                <a:lnTo>
                  <a:pt x="16" y="384"/>
                </a:lnTo>
                <a:lnTo>
                  <a:pt x="16" y="384"/>
                </a:lnTo>
                <a:lnTo>
                  <a:pt x="8" y="392"/>
                </a:lnTo>
                <a:lnTo>
                  <a:pt x="16" y="392"/>
                </a:lnTo>
                <a:lnTo>
                  <a:pt x="16" y="392"/>
                </a:lnTo>
                <a:lnTo>
                  <a:pt x="16" y="392"/>
                </a:lnTo>
                <a:lnTo>
                  <a:pt x="16" y="400"/>
                </a:lnTo>
                <a:lnTo>
                  <a:pt x="0" y="408"/>
                </a:lnTo>
                <a:lnTo>
                  <a:pt x="0" y="416"/>
                </a:lnTo>
                <a:lnTo>
                  <a:pt x="8" y="416"/>
                </a:lnTo>
                <a:lnTo>
                  <a:pt x="8" y="416"/>
                </a:lnTo>
                <a:lnTo>
                  <a:pt x="8" y="416"/>
                </a:lnTo>
                <a:lnTo>
                  <a:pt x="8" y="424"/>
                </a:lnTo>
                <a:lnTo>
                  <a:pt x="8" y="432"/>
                </a:lnTo>
                <a:lnTo>
                  <a:pt x="168" y="416"/>
                </a:lnTo>
                <a:lnTo>
                  <a:pt x="168" y="416"/>
                </a:lnTo>
                <a:lnTo>
                  <a:pt x="168" y="440"/>
                </a:lnTo>
                <a:lnTo>
                  <a:pt x="168" y="440"/>
                </a:lnTo>
                <a:lnTo>
                  <a:pt x="160" y="448"/>
                </a:lnTo>
                <a:lnTo>
                  <a:pt x="160" y="464"/>
                </a:lnTo>
                <a:lnTo>
                  <a:pt x="168" y="464"/>
                </a:lnTo>
                <a:lnTo>
                  <a:pt x="184" y="488"/>
                </a:lnTo>
                <a:lnTo>
                  <a:pt x="184" y="496"/>
                </a:lnTo>
                <a:lnTo>
                  <a:pt x="184" y="496"/>
                </a:lnTo>
                <a:lnTo>
                  <a:pt x="200" y="496"/>
                </a:lnTo>
                <a:lnTo>
                  <a:pt x="200" y="496"/>
                </a:lnTo>
                <a:lnTo>
                  <a:pt x="208" y="488"/>
                </a:lnTo>
                <a:close/>
              </a:path>
            </a:pathLst>
          </a:custGeom>
          <a:solidFill>
            <a:srgbClr val="92D050"/>
          </a:solidFill>
          <a:ln w="6350" cmpd="sng">
            <a:solidFill>
              <a:srgbClr val="000000"/>
            </a:solidFill>
            <a:round/>
            <a:headEnd/>
            <a:tailEnd/>
          </a:ln>
        </p:spPr>
        <p:txBody>
          <a:bodyPr/>
          <a:lstStyle/>
          <a:p>
            <a:endParaRPr lang="en-US" dirty="0"/>
          </a:p>
        </p:txBody>
      </p:sp>
      <p:sp>
        <p:nvSpPr>
          <p:cNvPr id="4" name="TextBox 3"/>
          <p:cNvSpPr txBox="1"/>
          <p:nvPr/>
        </p:nvSpPr>
        <p:spPr>
          <a:xfrm>
            <a:off x="1768646" y="5314821"/>
            <a:ext cx="3282682" cy="1508105"/>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dirty="0">
                <a:latin typeface="Calibri" panose="020F0502020204030204" pitchFamily="34" charset="0"/>
              </a:rPr>
              <a:t>      2014 – Pilot, VA</a:t>
            </a:r>
          </a:p>
          <a:p>
            <a:r>
              <a:rPr lang="en-US" dirty="0">
                <a:latin typeface="Calibri" panose="020F0502020204030204" pitchFamily="34" charset="0"/>
              </a:rPr>
              <a:t>     Completed (</a:t>
            </a:r>
            <a:r>
              <a:rPr lang="en-US" dirty="0" smtClean="0">
                <a:latin typeface="Calibri" panose="020F0502020204030204" pitchFamily="34" charset="0"/>
              </a:rPr>
              <a:t>35)</a:t>
            </a:r>
            <a:endParaRPr lang="en-US" dirty="0">
              <a:latin typeface="Calibri" panose="020F0502020204030204" pitchFamily="34" charset="0"/>
            </a:endParaRPr>
          </a:p>
          <a:p>
            <a:r>
              <a:rPr lang="en-US" dirty="0">
                <a:latin typeface="Calibri" panose="020F0502020204030204" pitchFamily="34" charset="0"/>
              </a:rPr>
              <a:t>     Scheduled (</a:t>
            </a:r>
            <a:r>
              <a:rPr lang="en-US" dirty="0" smtClean="0">
                <a:latin typeface="Calibri" panose="020F0502020204030204" pitchFamily="34" charset="0"/>
              </a:rPr>
              <a:t>10)</a:t>
            </a:r>
            <a:endParaRPr lang="en-US" dirty="0">
              <a:latin typeface="Calibri" panose="020F0502020204030204" pitchFamily="34" charset="0"/>
            </a:endParaRPr>
          </a:p>
          <a:p>
            <a:r>
              <a:rPr lang="en-US" dirty="0">
                <a:latin typeface="Calibri" panose="020F0502020204030204" pitchFamily="34" charset="0"/>
              </a:rPr>
              <a:t>     Requested (6)</a:t>
            </a:r>
          </a:p>
          <a:p>
            <a:r>
              <a:rPr lang="en-US" dirty="0">
                <a:latin typeface="Calibri" panose="020F0502020204030204" pitchFamily="34" charset="0"/>
              </a:rPr>
              <a:t>     Have not Requested </a:t>
            </a:r>
            <a:r>
              <a:rPr lang="en-US" sz="2000" dirty="0">
                <a:latin typeface="Calibri" panose="020F0502020204030204" pitchFamily="34" charset="0"/>
              </a:rPr>
              <a:t>(1)</a:t>
            </a:r>
          </a:p>
        </p:txBody>
      </p:sp>
      <p:sp>
        <p:nvSpPr>
          <p:cNvPr id="791554" name="Freeform 2"/>
          <p:cNvSpPr>
            <a:spLocks/>
          </p:cNvSpPr>
          <p:nvPr/>
        </p:nvSpPr>
        <p:spPr bwMode="auto">
          <a:xfrm rot="2470771">
            <a:off x="1793778" y="998538"/>
            <a:ext cx="1422400" cy="1122362"/>
          </a:xfrm>
          <a:custGeom>
            <a:avLst/>
            <a:gdLst>
              <a:gd name="T0" fmla="*/ 736 w 752"/>
              <a:gd name="T1" fmla="*/ 432 h 624"/>
              <a:gd name="T2" fmla="*/ 600 w 752"/>
              <a:gd name="T3" fmla="*/ 360 h 624"/>
              <a:gd name="T4" fmla="*/ 576 w 752"/>
              <a:gd name="T5" fmla="*/ 368 h 624"/>
              <a:gd name="T6" fmla="*/ 496 w 752"/>
              <a:gd name="T7" fmla="*/ 352 h 624"/>
              <a:gd name="T8" fmla="*/ 352 w 752"/>
              <a:gd name="T9" fmla="*/ 16 h 624"/>
              <a:gd name="T10" fmla="*/ 264 w 752"/>
              <a:gd name="T11" fmla="*/ 24 h 624"/>
              <a:gd name="T12" fmla="*/ 216 w 752"/>
              <a:gd name="T13" fmla="*/ 8 h 624"/>
              <a:gd name="T14" fmla="*/ 184 w 752"/>
              <a:gd name="T15" fmla="*/ 8 h 624"/>
              <a:gd name="T16" fmla="*/ 160 w 752"/>
              <a:gd name="T17" fmla="*/ 8 h 624"/>
              <a:gd name="T18" fmla="*/ 112 w 752"/>
              <a:gd name="T19" fmla="*/ 32 h 624"/>
              <a:gd name="T20" fmla="*/ 48 w 752"/>
              <a:gd name="T21" fmla="*/ 88 h 624"/>
              <a:gd name="T22" fmla="*/ 72 w 752"/>
              <a:gd name="T23" fmla="*/ 152 h 624"/>
              <a:gd name="T24" fmla="*/ 112 w 752"/>
              <a:gd name="T25" fmla="*/ 176 h 624"/>
              <a:gd name="T26" fmla="*/ 88 w 752"/>
              <a:gd name="T27" fmla="*/ 168 h 624"/>
              <a:gd name="T28" fmla="*/ 112 w 752"/>
              <a:gd name="T29" fmla="*/ 192 h 624"/>
              <a:gd name="T30" fmla="*/ 72 w 752"/>
              <a:gd name="T31" fmla="*/ 176 h 624"/>
              <a:gd name="T32" fmla="*/ 32 w 752"/>
              <a:gd name="T33" fmla="*/ 192 h 624"/>
              <a:gd name="T34" fmla="*/ 16 w 752"/>
              <a:gd name="T35" fmla="*/ 224 h 624"/>
              <a:gd name="T36" fmla="*/ 56 w 752"/>
              <a:gd name="T37" fmla="*/ 248 h 624"/>
              <a:gd name="T38" fmla="*/ 112 w 752"/>
              <a:gd name="T39" fmla="*/ 240 h 624"/>
              <a:gd name="T40" fmla="*/ 104 w 752"/>
              <a:gd name="T41" fmla="*/ 256 h 624"/>
              <a:gd name="T42" fmla="*/ 72 w 752"/>
              <a:gd name="T43" fmla="*/ 312 h 624"/>
              <a:gd name="T44" fmla="*/ 48 w 752"/>
              <a:gd name="T45" fmla="*/ 336 h 624"/>
              <a:gd name="T46" fmla="*/ 16 w 752"/>
              <a:gd name="T47" fmla="*/ 368 h 624"/>
              <a:gd name="T48" fmla="*/ 32 w 752"/>
              <a:gd name="T49" fmla="*/ 384 h 624"/>
              <a:gd name="T50" fmla="*/ 40 w 752"/>
              <a:gd name="T51" fmla="*/ 424 h 624"/>
              <a:gd name="T52" fmla="*/ 80 w 752"/>
              <a:gd name="T53" fmla="*/ 416 h 624"/>
              <a:gd name="T54" fmla="*/ 96 w 752"/>
              <a:gd name="T55" fmla="*/ 456 h 624"/>
              <a:gd name="T56" fmla="*/ 112 w 752"/>
              <a:gd name="T57" fmla="*/ 464 h 624"/>
              <a:gd name="T58" fmla="*/ 144 w 752"/>
              <a:gd name="T59" fmla="*/ 472 h 624"/>
              <a:gd name="T60" fmla="*/ 176 w 752"/>
              <a:gd name="T61" fmla="*/ 472 h 624"/>
              <a:gd name="T62" fmla="*/ 176 w 752"/>
              <a:gd name="T63" fmla="*/ 504 h 624"/>
              <a:gd name="T64" fmla="*/ 136 w 752"/>
              <a:gd name="T65" fmla="*/ 560 h 624"/>
              <a:gd name="T66" fmla="*/ 112 w 752"/>
              <a:gd name="T67" fmla="*/ 592 h 624"/>
              <a:gd name="T68" fmla="*/ 64 w 752"/>
              <a:gd name="T69" fmla="*/ 608 h 624"/>
              <a:gd name="T70" fmla="*/ 80 w 752"/>
              <a:gd name="T71" fmla="*/ 608 h 624"/>
              <a:gd name="T72" fmla="*/ 104 w 752"/>
              <a:gd name="T73" fmla="*/ 608 h 624"/>
              <a:gd name="T74" fmla="*/ 136 w 752"/>
              <a:gd name="T75" fmla="*/ 584 h 624"/>
              <a:gd name="T76" fmla="*/ 184 w 752"/>
              <a:gd name="T77" fmla="*/ 544 h 624"/>
              <a:gd name="T78" fmla="*/ 248 w 752"/>
              <a:gd name="T79" fmla="*/ 480 h 624"/>
              <a:gd name="T80" fmla="*/ 248 w 752"/>
              <a:gd name="T81" fmla="*/ 432 h 624"/>
              <a:gd name="T82" fmla="*/ 320 w 752"/>
              <a:gd name="T83" fmla="*/ 368 h 624"/>
              <a:gd name="T84" fmla="*/ 296 w 752"/>
              <a:gd name="T85" fmla="*/ 408 h 624"/>
              <a:gd name="T86" fmla="*/ 296 w 752"/>
              <a:gd name="T87" fmla="*/ 424 h 624"/>
              <a:gd name="T88" fmla="*/ 320 w 752"/>
              <a:gd name="T89" fmla="*/ 416 h 624"/>
              <a:gd name="T90" fmla="*/ 336 w 752"/>
              <a:gd name="T91" fmla="*/ 376 h 624"/>
              <a:gd name="T92" fmla="*/ 352 w 752"/>
              <a:gd name="T93" fmla="*/ 368 h 624"/>
              <a:gd name="T94" fmla="*/ 400 w 752"/>
              <a:gd name="T95" fmla="*/ 384 h 624"/>
              <a:gd name="T96" fmla="*/ 448 w 752"/>
              <a:gd name="T97" fmla="*/ 376 h 624"/>
              <a:gd name="T98" fmla="*/ 512 w 752"/>
              <a:gd name="T99" fmla="*/ 376 h 624"/>
              <a:gd name="T100" fmla="*/ 592 w 752"/>
              <a:gd name="T101" fmla="*/ 408 h 624"/>
              <a:gd name="T102" fmla="*/ 592 w 752"/>
              <a:gd name="T103" fmla="*/ 384 h 624"/>
              <a:gd name="T104" fmla="*/ 592 w 752"/>
              <a:gd name="T105" fmla="*/ 368 h 624"/>
              <a:gd name="T106" fmla="*/ 632 w 752"/>
              <a:gd name="T107" fmla="*/ 384 h 624"/>
              <a:gd name="T108" fmla="*/ 672 w 752"/>
              <a:gd name="T109" fmla="*/ 424 h 624"/>
              <a:gd name="T110" fmla="*/ 704 w 752"/>
              <a:gd name="T111" fmla="*/ 456 h 624"/>
              <a:gd name="T112" fmla="*/ 744 w 752"/>
              <a:gd name="T113" fmla="*/ 472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2" h="624">
                <a:moveTo>
                  <a:pt x="744" y="480"/>
                </a:moveTo>
                <a:lnTo>
                  <a:pt x="752" y="472"/>
                </a:lnTo>
                <a:lnTo>
                  <a:pt x="752" y="464"/>
                </a:lnTo>
                <a:lnTo>
                  <a:pt x="752" y="456"/>
                </a:lnTo>
                <a:lnTo>
                  <a:pt x="752" y="440"/>
                </a:lnTo>
                <a:lnTo>
                  <a:pt x="736" y="432"/>
                </a:lnTo>
                <a:lnTo>
                  <a:pt x="720" y="432"/>
                </a:lnTo>
                <a:lnTo>
                  <a:pt x="712" y="424"/>
                </a:lnTo>
                <a:lnTo>
                  <a:pt x="696" y="424"/>
                </a:lnTo>
                <a:lnTo>
                  <a:pt x="696" y="424"/>
                </a:lnTo>
                <a:lnTo>
                  <a:pt x="624" y="368"/>
                </a:lnTo>
                <a:lnTo>
                  <a:pt x="600" y="360"/>
                </a:lnTo>
                <a:lnTo>
                  <a:pt x="584" y="344"/>
                </a:lnTo>
                <a:lnTo>
                  <a:pt x="584" y="344"/>
                </a:lnTo>
                <a:lnTo>
                  <a:pt x="568" y="360"/>
                </a:lnTo>
                <a:lnTo>
                  <a:pt x="568" y="360"/>
                </a:lnTo>
                <a:lnTo>
                  <a:pt x="576" y="368"/>
                </a:lnTo>
                <a:lnTo>
                  <a:pt x="576" y="368"/>
                </a:lnTo>
                <a:lnTo>
                  <a:pt x="560" y="384"/>
                </a:lnTo>
                <a:lnTo>
                  <a:pt x="560" y="384"/>
                </a:lnTo>
                <a:lnTo>
                  <a:pt x="528" y="368"/>
                </a:lnTo>
                <a:lnTo>
                  <a:pt x="528" y="360"/>
                </a:lnTo>
                <a:lnTo>
                  <a:pt x="512" y="352"/>
                </a:lnTo>
                <a:lnTo>
                  <a:pt x="496" y="352"/>
                </a:lnTo>
                <a:lnTo>
                  <a:pt x="488" y="360"/>
                </a:lnTo>
                <a:lnTo>
                  <a:pt x="480" y="360"/>
                </a:lnTo>
                <a:lnTo>
                  <a:pt x="480" y="368"/>
                </a:lnTo>
                <a:lnTo>
                  <a:pt x="376" y="24"/>
                </a:lnTo>
                <a:lnTo>
                  <a:pt x="368" y="24"/>
                </a:lnTo>
                <a:lnTo>
                  <a:pt x="352" y="16"/>
                </a:lnTo>
                <a:lnTo>
                  <a:pt x="328" y="16"/>
                </a:lnTo>
                <a:lnTo>
                  <a:pt x="320" y="24"/>
                </a:lnTo>
                <a:lnTo>
                  <a:pt x="320" y="24"/>
                </a:lnTo>
                <a:lnTo>
                  <a:pt x="312" y="24"/>
                </a:lnTo>
                <a:lnTo>
                  <a:pt x="280" y="24"/>
                </a:lnTo>
                <a:lnTo>
                  <a:pt x="264" y="24"/>
                </a:lnTo>
                <a:lnTo>
                  <a:pt x="256" y="24"/>
                </a:lnTo>
                <a:lnTo>
                  <a:pt x="248" y="24"/>
                </a:lnTo>
                <a:lnTo>
                  <a:pt x="232" y="24"/>
                </a:lnTo>
                <a:lnTo>
                  <a:pt x="224" y="8"/>
                </a:lnTo>
                <a:lnTo>
                  <a:pt x="224" y="8"/>
                </a:lnTo>
                <a:lnTo>
                  <a:pt x="216" y="8"/>
                </a:lnTo>
                <a:lnTo>
                  <a:pt x="208" y="8"/>
                </a:lnTo>
                <a:lnTo>
                  <a:pt x="208" y="16"/>
                </a:lnTo>
                <a:lnTo>
                  <a:pt x="208" y="16"/>
                </a:lnTo>
                <a:lnTo>
                  <a:pt x="192" y="0"/>
                </a:lnTo>
                <a:lnTo>
                  <a:pt x="192" y="0"/>
                </a:lnTo>
                <a:lnTo>
                  <a:pt x="184" y="8"/>
                </a:lnTo>
                <a:lnTo>
                  <a:pt x="184" y="8"/>
                </a:lnTo>
                <a:lnTo>
                  <a:pt x="184" y="0"/>
                </a:lnTo>
                <a:lnTo>
                  <a:pt x="184" y="0"/>
                </a:lnTo>
                <a:lnTo>
                  <a:pt x="168" y="0"/>
                </a:lnTo>
                <a:lnTo>
                  <a:pt x="168" y="0"/>
                </a:lnTo>
                <a:lnTo>
                  <a:pt x="160" y="8"/>
                </a:lnTo>
                <a:lnTo>
                  <a:pt x="152" y="16"/>
                </a:lnTo>
                <a:lnTo>
                  <a:pt x="144" y="16"/>
                </a:lnTo>
                <a:lnTo>
                  <a:pt x="136" y="16"/>
                </a:lnTo>
                <a:lnTo>
                  <a:pt x="136" y="16"/>
                </a:lnTo>
                <a:lnTo>
                  <a:pt x="120" y="32"/>
                </a:lnTo>
                <a:lnTo>
                  <a:pt x="112" y="32"/>
                </a:lnTo>
                <a:lnTo>
                  <a:pt x="96" y="48"/>
                </a:lnTo>
                <a:lnTo>
                  <a:pt x="72" y="80"/>
                </a:lnTo>
                <a:lnTo>
                  <a:pt x="72" y="80"/>
                </a:lnTo>
                <a:lnTo>
                  <a:pt x="72" y="88"/>
                </a:lnTo>
                <a:lnTo>
                  <a:pt x="72" y="88"/>
                </a:lnTo>
                <a:lnTo>
                  <a:pt x="48" y="88"/>
                </a:lnTo>
                <a:lnTo>
                  <a:pt x="48" y="88"/>
                </a:lnTo>
                <a:lnTo>
                  <a:pt x="32" y="104"/>
                </a:lnTo>
                <a:lnTo>
                  <a:pt x="32" y="104"/>
                </a:lnTo>
                <a:lnTo>
                  <a:pt x="48" y="112"/>
                </a:lnTo>
                <a:lnTo>
                  <a:pt x="72" y="136"/>
                </a:lnTo>
                <a:lnTo>
                  <a:pt x="72" y="152"/>
                </a:lnTo>
                <a:lnTo>
                  <a:pt x="72" y="152"/>
                </a:lnTo>
                <a:lnTo>
                  <a:pt x="96" y="160"/>
                </a:lnTo>
                <a:lnTo>
                  <a:pt x="96" y="160"/>
                </a:lnTo>
                <a:lnTo>
                  <a:pt x="104" y="176"/>
                </a:lnTo>
                <a:lnTo>
                  <a:pt x="104" y="176"/>
                </a:lnTo>
                <a:lnTo>
                  <a:pt x="112" y="176"/>
                </a:lnTo>
                <a:lnTo>
                  <a:pt x="112" y="176"/>
                </a:lnTo>
                <a:lnTo>
                  <a:pt x="112" y="184"/>
                </a:lnTo>
                <a:lnTo>
                  <a:pt x="112" y="184"/>
                </a:lnTo>
                <a:lnTo>
                  <a:pt x="96" y="184"/>
                </a:lnTo>
                <a:lnTo>
                  <a:pt x="96" y="184"/>
                </a:lnTo>
                <a:lnTo>
                  <a:pt x="88" y="168"/>
                </a:lnTo>
                <a:lnTo>
                  <a:pt x="88" y="168"/>
                </a:lnTo>
                <a:lnTo>
                  <a:pt x="88" y="176"/>
                </a:lnTo>
                <a:lnTo>
                  <a:pt x="88" y="176"/>
                </a:lnTo>
                <a:lnTo>
                  <a:pt x="96" y="184"/>
                </a:lnTo>
                <a:lnTo>
                  <a:pt x="96" y="184"/>
                </a:lnTo>
                <a:lnTo>
                  <a:pt x="112" y="192"/>
                </a:lnTo>
                <a:lnTo>
                  <a:pt x="112" y="192"/>
                </a:lnTo>
                <a:lnTo>
                  <a:pt x="96" y="200"/>
                </a:lnTo>
                <a:lnTo>
                  <a:pt x="96" y="200"/>
                </a:lnTo>
                <a:lnTo>
                  <a:pt x="64" y="192"/>
                </a:lnTo>
                <a:lnTo>
                  <a:pt x="64" y="192"/>
                </a:lnTo>
                <a:lnTo>
                  <a:pt x="72" y="176"/>
                </a:lnTo>
                <a:lnTo>
                  <a:pt x="72" y="176"/>
                </a:lnTo>
                <a:lnTo>
                  <a:pt x="40" y="184"/>
                </a:lnTo>
                <a:lnTo>
                  <a:pt x="40" y="184"/>
                </a:lnTo>
                <a:lnTo>
                  <a:pt x="40" y="184"/>
                </a:lnTo>
                <a:lnTo>
                  <a:pt x="40" y="192"/>
                </a:lnTo>
                <a:lnTo>
                  <a:pt x="32" y="192"/>
                </a:lnTo>
                <a:lnTo>
                  <a:pt x="32" y="184"/>
                </a:lnTo>
                <a:lnTo>
                  <a:pt x="24" y="184"/>
                </a:lnTo>
                <a:lnTo>
                  <a:pt x="0" y="200"/>
                </a:lnTo>
                <a:lnTo>
                  <a:pt x="0" y="208"/>
                </a:lnTo>
                <a:lnTo>
                  <a:pt x="8" y="224"/>
                </a:lnTo>
                <a:lnTo>
                  <a:pt x="16" y="224"/>
                </a:lnTo>
                <a:lnTo>
                  <a:pt x="24" y="232"/>
                </a:lnTo>
                <a:lnTo>
                  <a:pt x="24" y="240"/>
                </a:lnTo>
                <a:lnTo>
                  <a:pt x="24" y="240"/>
                </a:lnTo>
                <a:lnTo>
                  <a:pt x="32" y="248"/>
                </a:lnTo>
                <a:lnTo>
                  <a:pt x="56" y="248"/>
                </a:lnTo>
                <a:lnTo>
                  <a:pt x="56" y="248"/>
                </a:lnTo>
                <a:lnTo>
                  <a:pt x="72" y="256"/>
                </a:lnTo>
                <a:lnTo>
                  <a:pt x="88" y="256"/>
                </a:lnTo>
                <a:lnTo>
                  <a:pt x="88" y="256"/>
                </a:lnTo>
                <a:lnTo>
                  <a:pt x="104" y="240"/>
                </a:lnTo>
                <a:lnTo>
                  <a:pt x="104" y="240"/>
                </a:lnTo>
                <a:lnTo>
                  <a:pt x="112" y="240"/>
                </a:lnTo>
                <a:lnTo>
                  <a:pt x="120" y="240"/>
                </a:lnTo>
                <a:lnTo>
                  <a:pt x="120" y="240"/>
                </a:lnTo>
                <a:lnTo>
                  <a:pt x="120" y="248"/>
                </a:lnTo>
                <a:lnTo>
                  <a:pt x="104" y="256"/>
                </a:lnTo>
                <a:lnTo>
                  <a:pt x="104" y="256"/>
                </a:lnTo>
                <a:lnTo>
                  <a:pt x="104" y="256"/>
                </a:lnTo>
                <a:lnTo>
                  <a:pt x="112" y="272"/>
                </a:lnTo>
                <a:lnTo>
                  <a:pt x="112" y="288"/>
                </a:lnTo>
                <a:lnTo>
                  <a:pt x="88" y="288"/>
                </a:lnTo>
                <a:lnTo>
                  <a:pt x="88" y="288"/>
                </a:lnTo>
                <a:lnTo>
                  <a:pt x="72" y="312"/>
                </a:lnTo>
                <a:lnTo>
                  <a:pt x="72" y="312"/>
                </a:lnTo>
                <a:lnTo>
                  <a:pt x="72" y="304"/>
                </a:lnTo>
                <a:lnTo>
                  <a:pt x="64" y="304"/>
                </a:lnTo>
                <a:lnTo>
                  <a:pt x="48" y="304"/>
                </a:lnTo>
                <a:lnTo>
                  <a:pt x="48" y="312"/>
                </a:lnTo>
                <a:lnTo>
                  <a:pt x="48" y="320"/>
                </a:lnTo>
                <a:lnTo>
                  <a:pt x="48" y="336"/>
                </a:lnTo>
                <a:lnTo>
                  <a:pt x="32" y="336"/>
                </a:lnTo>
                <a:lnTo>
                  <a:pt x="32" y="344"/>
                </a:lnTo>
                <a:lnTo>
                  <a:pt x="24" y="352"/>
                </a:lnTo>
                <a:lnTo>
                  <a:pt x="16" y="360"/>
                </a:lnTo>
                <a:lnTo>
                  <a:pt x="16" y="368"/>
                </a:lnTo>
                <a:lnTo>
                  <a:pt x="16" y="368"/>
                </a:lnTo>
                <a:lnTo>
                  <a:pt x="24" y="368"/>
                </a:lnTo>
                <a:lnTo>
                  <a:pt x="32" y="360"/>
                </a:lnTo>
                <a:lnTo>
                  <a:pt x="32" y="360"/>
                </a:lnTo>
                <a:lnTo>
                  <a:pt x="24" y="376"/>
                </a:lnTo>
                <a:lnTo>
                  <a:pt x="24" y="376"/>
                </a:lnTo>
                <a:lnTo>
                  <a:pt x="32" y="384"/>
                </a:lnTo>
                <a:lnTo>
                  <a:pt x="48" y="400"/>
                </a:lnTo>
                <a:lnTo>
                  <a:pt x="56" y="400"/>
                </a:lnTo>
                <a:lnTo>
                  <a:pt x="56" y="400"/>
                </a:lnTo>
                <a:lnTo>
                  <a:pt x="56" y="400"/>
                </a:lnTo>
                <a:lnTo>
                  <a:pt x="40" y="416"/>
                </a:lnTo>
                <a:lnTo>
                  <a:pt x="40" y="424"/>
                </a:lnTo>
                <a:lnTo>
                  <a:pt x="48" y="424"/>
                </a:lnTo>
                <a:lnTo>
                  <a:pt x="48" y="424"/>
                </a:lnTo>
                <a:lnTo>
                  <a:pt x="56" y="432"/>
                </a:lnTo>
                <a:lnTo>
                  <a:pt x="56" y="440"/>
                </a:lnTo>
                <a:lnTo>
                  <a:pt x="72" y="440"/>
                </a:lnTo>
                <a:lnTo>
                  <a:pt x="80" y="416"/>
                </a:lnTo>
                <a:lnTo>
                  <a:pt x="88" y="408"/>
                </a:lnTo>
                <a:lnTo>
                  <a:pt x="88" y="416"/>
                </a:lnTo>
                <a:lnTo>
                  <a:pt x="88" y="432"/>
                </a:lnTo>
                <a:lnTo>
                  <a:pt x="96" y="440"/>
                </a:lnTo>
                <a:lnTo>
                  <a:pt x="96" y="448"/>
                </a:lnTo>
                <a:lnTo>
                  <a:pt x="96" y="456"/>
                </a:lnTo>
                <a:lnTo>
                  <a:pt x="96" y="464"/>
                </a:lnTo>
                <a:lnTo>
                  <a:pt x="96" y="472"/>
                </a:lnTo>
                <a:lnTo>
                  <a:pt x="96" y="480"/>
                </a:lnTo>
                <a:lnTo>
                  <a:pt x="96" y="488"/>
                </a:lnTo>
                <a:lnTo>
                  <a:pt x="104" y="488"/>
                </a:lnTo>
                <a:lnTo>
                  <a:pt x="112" y="464"/>
                </a:lnTo>
                <a:lnTo>
                  <a:pt x="120" y="456"/>
                </a:lnTo>
                <a:lnTo>
                  <a:pt x="128" y="472"/>
                </a:lnTo>
                <a:lnTo>
                  <a:pt x="128" y="472"/>
                </a:lnTo>
                <a:lnTo>
                  <a:pt x="128" y="456"/>
                </a:lnTo>
                <a:lnTo>
                  <a:pt x="136" y="456"/>
                </a:lnTo>
                <a:lnTo>
                  <a:pt x="144" y="472"/>
                </a:lnTo>
                <a:lnTo>
                  <a:pt x="144" y="488"/>
                </a:lnTo>
                <a:lnTo>
                  <a:pt x="152" y="488"/>
                </a:lnTo>
                <a:lnTo>
                  <a:pt x="152" y="472"/>
                </a:lnTo>
                <a:lnTo>
                  <a:pt x="152" y="472"/>
                </a:lnTo>
                <a:lnTo>
                  <a:pt x="160" y="472"/>
                </a:lnTo>
                <a:lnTo>
                  <a:pt x="176" y="472"/>
                </a:lnTo>
                <a:lnTo>
                  <a:pt x="184" y="464"/>
                </a:lnTo>
                <a:lnTo>
                  <a:pt x="192" y="448"/>
                </a:lnTo>
                <a:lnTo>
                  <a:pt x="192" y="448"/>
                </a:lnTo>
                <a:lnTo>
                  <a:pt x="184" y="480"/>
                </a:lnTo>
                <a:lnTo>
                  <a:pt x="184" y="480"/>
                </a:lnTo>
                <a:lnTo>
                  <a:pt x="176" y="504"/>
                </a:lnTo>
                <a:lnTo>
                  <a:pt x="168" y="536"/>
                </a:lnTo>
                <a:lnTo>
                  <a:pt x="160" y="536"/>
                </a:lnTo>
                <a:lnTo>
                  <a:pt x="160" y="536"/>
                </a:lnTo>
                <a:lnTo>
                  <a:pt x="160" y="536"/>
                </a:lnTo>
                <a:lnTo>
                  <a:pt x="160" y="544"/>
                </a:lnTo>
                <a:lnTo>
                  <a:pt x="136" y="560"/>
                </a:lnTo>
                <a:lnTo>
                  <a:pt x="120" y="568"/>
                </a:lnTo>
                <a:lnTo>
                  <a:pt x="120" y="584"/>
                </a:lnTo>
                <a:lnTo>
                  <a:pt x="120" y="584"/>
                </a:lnTo>
                <a:lnTo>
                  <a:pt x="120" y="584"/>
                </a:lnTo>
                <a:lnTo>
                  <a:pt x="120" y="592"/>
                </a:lnTo>
                <a:lnTo>
                  <a:pt x="112" y="592"/>
                </a:lnTo>
                <a:lnTo>
                  <a:pt x="112" y="584"/>
                </a:lnTo>
                <a:lnTo>
                  <a:pt x="104" y="584"/>
                </a:lnTo>
                <a:lnTo>
                  <a:pt x="104" y="584"/>
                </a:lnTo>
                <a:lnTo>
                  <a:pt x="96" y="584"/>
                </a:lnTo>
                <a:lnTo>
                  <a:pt x="88" y="584"/>
                </a:lnTo>
                <a:lnTo>
                  <a:pt x="64" y="608"/>
                </a:lnTo>
                <a:lnTo>
                  <a:pt x="64" y="608"/>
                </a:lnTo>
                <a:lnTo>
                  <a:pt x="56" y="616"/>
                </a:lnTo>
                <a:lnTo>
                  <a:pt x="56" y="616"/>
                </a:lnTo>
                <a:lnTo>
                  <a:pt x="64" y="624"/>
                </a:lnTo>
                <a:lnTo>
                  <a:pt x="64" y="624"/>
                </a:lnTo>
                <a:lnTo>
                  <a:pt x="80" y="608"/>
                </a:lnTo>
                <a:lnTo>
                  <a:pt x="96" y="592"/>
                </a:lnTo>
                <a:lnTo>
                  <a:pt x="96" y="592"/>
                </a:lnTo>
                <a:lnTo>
                  <a:pt x="96" y="592"/>
                </a:lnTo>
                <a:lnTo>
                  <a:pt x="96" y="600"/>
                </a:lnTo>
                <a:lnTo>
                  <a:pt x="96" y="608"/>
                </a:lnTo>
                <a:lnTo>
                  <a:pt x="104" y="608"/>
                </a:lnTo>
                <a:lnTo>
                  <a:pt x="128" y="592"/>
                </a:lnTo>
                <a:lnTo>
                  <a:pt x="128" y="584"/>
                </a:lnTo>
                <a:lnTo>
                  <a:pt x="128" y="584"/>
                </a:lnTo>
                <a:lnTo>
                  <a:pt x="136" y="592"/>
                </a:lnTo>
                <a:lnTo>
                  <a:pt x="136" y="592"/>
                </a:lnTo>
                <a:lnTo>
                  <a:pt x="136" y="584"/>
                </a:lnTo>
                <a:lnTo>
                  <a:pt x="152" y="576"/>
                </a:lnTo>
                <a:lnTo>
                  <a:pt x="168" y="576"/>
                </a:lnTo>
                <a:lnTo>
                  <a:pt x="168" y="576"/>
                </a:lnTo>
                <a:lnTo>
                  <a:pt x="160" y="568"/>
                </a:lnTo>
                <a:lnTo>
                  <a:pt x="160" y="560"/>
                </a:lnTo>
                <a:lnTo>
                  <a:pt x="184" y="544"/>
                </a:lnTo>
                <a:lnTo>
                  <a:pt x="200" y="536"/>
                </a:lnTo>
                <a:lnTo>
                  <a:pt x="200" y="536"/>
                </a:lnTo>
                <a:lnTo>
                  <a:pt x="200" y="528"/>
                </a:lnTo>
                <a:lnTo>
                  <a:pt x="216" y="504"/>
                </a:lnTo>
                <a:lnTo>
                  <a:pt x="248" y="480"/>
                </a:lnTo>
                <a:lnTo>
                  <a:pt x="248" y="480"/>
                </a:lnTo>
                <a:lnTo>
                  <a:pt x="256" y="472"/>
                </a:lnTo>
                <a:lnTo>
                  <a:pt x="256" y="464"/>
                </a:lnTo>
                <a:lnTo>
                  <a:pt x="256" y="456"/>
                </a:lnTo>
                <a:lnTo>
                  <a:pt x="240" y="456"/>
                </a:lnTo>
                <a:lnTo>
                  <a:pt x="240" y="448"/>
                </a:lnTo>
                <a:lnTo>
                  <a:pt x="248" y="432"/>
                </a:lnTo>
                <a:lnTo>
                  <a:pt x="272" y="416"/>
                </a:lnTo>
                <a:lnTo>
                  <a:pt x="272" y="416"/>
                </a:lnTo>
                <a:lnTo>
                  <a:pt x="272" y="400"/>
                </a:lnTo>
                <a:lnTo>
                  <a:pt x="288" y="360"/>
                </a:lnTo>
                <a:lnTo>
                  <a:pt x="312" y="360"/>
                </a:lnTo>
                <a:lnTo>
                  <a:pt x="320" y="368"/>
                </a:lnTo>
                <a:lnTo>
                  <a:pt x="320" y="368"/>
                </a:lnTo>
                <a:lnTo>
                  <a:pt x="312" y="376"/>
                </a:lnTo>
                <a:lnTo>
                  <a:pt x="288" y="376"/>
                </a:lnTo>
                <a:lnTo>
                  <a:pt x="288" y="400"/>
                </a:lnTo>
                <a:lnTo>
                  <a:pt x="296" y="408"/>
                </a:lnTo>
                <a:lnTo>
                  <a:pt x="296" y="408"/>
                </a:lnTo>
                <a:lnTo>
                  <a:pt x="288" y="424"/>
                </a:lnTo>
                <a:lnTo>
                  <a:pt x="288" y="424"/>
                </a:lnTo>
                <a:lnTo>
                  <a:pt x="288" y="424"/>
                </a:lnTo>
                <a:lnTo>
                  <a:pt x="296" y="424"/>
                </a:lnTo>
                <a:lnTo>
                  <a:pt x="296" y="424"/>
                </a:lnTo>
                <a:lnTo>
                  <a:pt x="296" y="424"/>
                </a:lnTo>
                <a:lnTo>
                  <a:pt x="288" y="440"/>
                </a:lnTo>
                <a:lnTo>
                  <a:pt x="288" y="440"/>
                </a:lnTo>
                <a:lnTo>
                  <a:pt x="288" y="448"/>
                </a:lnTo>
                <a:lnTo>
                  <a:pt x="296" y="440"/>
                </a:lnTo>
                <a:lnTo>
                  <a:pt x="304" y="432"/>
                </a:lnTo>
                <a:lnTo>
                  <a:pt x="320" y="416"/>
                </a:lnTo>
                <a:lnTo>
                  <a:pt x="328" y="416"/>
                </a:lnTo>
                <a:lnTo>
                  <a:pt x="336" y="408"/>
                </a:lnTo>
                <a:lnTo>
                  <a:pt x="344" y="400"/>
                </a:lnTo>
                <a:lnTo>
                  <a:pt x="344" y="392"/>
                </a:lnTo>
                <a:lnTo>
                  <a:pt x="336" y="384"/>
                </a:lnTo>
                <a:lnTo>
                  <a:pt x="336" y="376"/>
                </a:lnTo>
                <a:lnTo>
                  <a:pt x="336" y="368"/>
                </a:lnTo>
                <a:lnTo>
                  <a:pt x="336" y="368"/>
                </a:lnTo>
                <a:lnTo>
                  <a:pt x="352" y="360"/>
                </a:lnTo>
                <a:lnTo>
                  <a:pt x="352" y="360"/>
                </a:lnTo>
                <a:lnTo>
                  <a:pt x="352" y="368"/>
                </a:lnTo>
                <a:lnTo>
                  <a:pt x="352" y="368"/>
                </a:lnTo>
                <a:lnTo>
                  <a:pt x="368" y="360"/>
                </a:lnTo>
                <a:lnTo>
                  <a:pt x="368" y="360"/>
                </a:lnTo>
                <a:lnTo>
                  <a:pt x="392" y="368"/>
                </a:lnTo>
                <a:lnTo>
                  <a:pt x="392" y="368"/>
                </a:lnTo>
                <a:lnTo>
                  <a:pt x="400" y="384"/>
                </a:lnTo>
                <a:lnTo>
                  <a:pt x="400" y="384"/>
                </a:lnTo>
                <a:lnTo>
                  <a:pt x="408" y="368"/>
                </a:lnTo>
                <a:lnTo>
                  <a:pt x="408" y="368"/>
                </a:lnTo>
                <a:lnTo>
                  <a:pt x="424" y="392"/>
                </a:lnTo>
                <a:lnTo>
                  <a:pt x="424" y="392"/>
                </a:lnTo>
                <a:lnTo>
                  <a:pt x="424" y="384"/>
                </a:lnTo>
                <a:lnTo>
                  <a:pt x="448" y="376"/>
                </a:lnTo>
                <a:lnTo>
                  <a:pt x="480" y="376"/>
                </a:lnTo>
                <a:lnTo>
                  <a:pt x="496" y="376"/>
                </a:lnTo>
                <a:lnTo>
                  <a:pt x="496" y="376"/>
                </a:lnTo>
                <a:lnTo>
                  <a:pt x="496" y="376"/>
                </a:lnTo>
                <a:lnTo>
                  <a:pt x="504" y="368"/>
                </a:lnTo>
                <a:lnTo>
                  <a:pt x="512" y="376"/>
                </a:lnTo>
                <a:lnTo>
                  <a:pt x="512" y="384"/>
                </a:lnTo>
                <a:lnTo>
                  <a:pt x="536" y="384"/>
                </a:lnTo>
                <a:lnTo>
                  <a:pt x="544" y="384"/>
                </a:lnTo>
                <a:lnTo>
                  <a:pt x="568" y="400"/>
                </a:lnTo>
                <a:lnTo>
                  <a:pt x="576" y="408"/>
                </a:lnTo>
                <a:lnTo>
                  <a:pt x="592" y="408"/>
                </a:lnTo>
                <a:lnTo>
                  <a:pt x="592" y="400"/>
                </a:lnTo>
                <a:lnTo>
                  <a:pt x="576" y="384"/>
                </a:lnTo>
                <a:lnTo>
                  <a:pt x="576" y="384"/>
                </a:lnTo>
                <a:lnTo>
                  <a:pt x="584" y="376"/>
                </a:lnTo>
                <a:lnTo>
                  <a:pt x="584" y="376"/>
                </a:lnTo>
                <a:lnTo>
                  <a:pt x="592" y="384"/>
                </a:lnTo>
                <a:lnTo>
                  <a:pt x="600" y="392"/>
                </a:lnTo>
                <a:lnTo>
                  <a:pt x="608" y="392"/>
                </a:lnTo>
                <a:lnTo>
                  <a:pt x="608" y="392"/>
                </a:lnTo>
                <a:lnTo>
                  <a:pt x="608" y="392"/>
                </a:lnTo>
                <a:lnTo>
                  <a:pt x="592" y="368"/>
                </a:lnTo>
                <a:lnTo>
                  <a:pt x="592" y="368"/>
                </a:lnTo>
                <a:lnTo>
                  <a:pt x="592" y="368"/>
                </a:lnTo>
                <a:lnTo>
                  <a:pt x="600" y="360"/>
                </a:lnTo>
                <a:lnTo>
                  <a:pt x="600" y="360"/>
                </a:lnTo>
                <a:lnTo>
                  <a:pt x="616" y="392"/>
                </a:lnTo>
                <a:lnTo>
                  <a:pt x="616" y="392"/>
                </a:lnTo>
                <a:lnTo>
                  <a:pt x="632" y="384"/>
                </a:lnTo>
                <a:lnTo>
                  <a:pt x="632" y="384"/>
                </a:lnTo>
                <a:lnTo>
                  <a:pt x="640" y="392"/>
                </a:lnTo>
                <a:lnTo>
                  <a:pt x="648" y="400"/>
                </a:lnTo>
                <a:lnTo>
                  <a:pt x="664" y="432"/>
                </a:lnTo>
                <a:lnTo>
                  <a:pt x="672" y="432"/>
                </a:lnTo>
                <a:lnTo>
                  <a:pt x="672" y="424"/>
                </a:lnTo>
                <a:lnTo>
                  <a:pt x="672" y="424"/>
                </a:lnTo>
                <a:lnTo>
                  <a:pt x="672" y="424"/>
                </a:lnTo>
                <a:lnTo>
                  <a:pt x="704" y="440"/>
                </a:lnTo>
                <a:lnTo>
                  <a:pt x="704" y="440"/>
                </a:lnTo>
                <a:lnTo>
                  <a:pt x="704" y="448"/>
                </a:lnTo>
                <a:lnTo>
                  <a:pt x="704" y="456"/>
                </a:lnTo>
                <a:lnTo>
                  <a:pt x="704" y="456"/>
                </a:lnTo>
                <a:lnTo>
                  <a:pt x="720" y="440"/>
                </a:lnTo>
                <a:lnTo>
                  <a:pt x="728" y="440"/>
                </a:lnTo>
                <a:lnTo>
                  <a:pt x="728" y="448"/>
                </a:lnTo>
                <a:lnTo>
                  <a:pt x="744" y="464"/>
                </a:lnTo>
                <a:lnTo>
                  <a:pt x="744" y="472"/>
                </a:lnTo>
                <a:lnTo>
                  <a:pt x="744" y="480"/>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791555" name="Freeform 3"/>
          <p:cNvSpPr>
            <a:spLocks/>
          </p:cNvSpPr>
          <p:nvPr/>
        </p:nvSpPr>
        <p:spPr bwMode="auto">
          <a:xfrm>
            <a:off x="7985028" y="4522789"/>
            <a:ext cx="1309688" cy="1006475"/>
          </a:xfrm>
          <a:custGeom>
            <a:avLst/>
            <a:gdLst>
              <a:gd name="T0" fmla="*/ 536 w 728"/>
              <a:gd name="T1" fmla="*/ 40 h 560"/>
              <a:gd name="T2" fmla="*/ 520 w 728"/>
              <a:gd name="T3" fmla="*/ 64 h 560"/>
              <a:gd name="T4" fmla="*/ 528 w 728"/>
              <a:gd name="T5" fmla="*/ 40 h 560"/>
              <a:gd name="T6" fmla="*/ 552 w 728"/>
              <a:gd name="T7" fmla="*/ 80 h 560"/>
              <a:gd name="T8" fmla="*/ 568 w 728"/>
              <a:gd name="T9" fmla="*/ 104 h 560"/>
              <a:gd name="T10" fmla="*/ 600 w 728"/>
              <a:gd name="T11" fmla="*/ 160 h 560"/>
              <a:gd name="T12" fmla="*/ 584 w 728"/>
              <a:gd name="T13" fmla="*/ 144 h 560"/>
              <a:gd name="T14" fmla="*/ 616 w 728"/>
              <a:gd name="T15" fmla="*/ 192 h 560"/>
              <a:gd name="T16" fmla="*/ 664 w 728"/>
              <a:gd name="T17" fmla="*/ 296 h 560"/>
              <a:gd name="T18" fmla="*/ 704 w 728"/>
              <a:gd name="T19" fmla="*/ 368 h 560"/>
              <a:gd name="T20" fmla="*/ 720 w 728"/>
              <a:gd name="T21" fmla="*/ 384 h 560"/>
              <a:gd name="T22" fmla="*/ 720 w 728"/>
              <a:gd name="T23" fmla="*/ 472 h 560"/>
              <a:gd name="T24" fmla="*/ 712 w 728"/>
              <a:gd name="T25" fmla="*/ 544 h 560"/>
              <a:gd name="T26" fmla="*/ 672 w 728"/>
              <a:gd name="T27" fmla="*/ 552 h 560"/>
              <a:gd name="T28" fmla="*/ 640 w 728"/>
              <a:gd name="T29" fmla="*/ 544 h 560"/>
              <a:gd name="T30" fmla="*/ 656 w 728"/>
              <a:gd name="T31" fmla="*/ 552 h 560"/>
              <a:gd name="T32" fmla="*/ 656 w 728"/>
              <a:gd name="T33" fmla="*/ 536 h 560"/>
              <a:gd name="T34" fmla="*/ 648 w 728"/>
              <a:gd name="T35" fmla="*/ 520 h 560"/>
              <a:gd name="T36" fmla="*/ 640 w 728"/>
              <a:gd name="T37" fmla="*/ 536 h 560"/>
              <a:gd name="T38" fmla="*/ 584 w 728"/>
              <a:gd name="T39" fmla="*/ 488 h 560"/>
              <a:gd name="T40" fmla="*/ 552 w 728"/>
              <a:gd name="T41" fmla="*/ 440 h 560"/>
              <a:gd name="T42" fmla="*/ 536 w 728"/>
              <a:gd name="T43" fmla="*/ 408 h 560"/>
              <a:gd name="T44" fmla="*/ 528 w 728"/>
              <a:gd name="T45" fmla="*/ 392 h 560"/>
              <a:gd name="T46" fmla="*/ 528 w 728"/>
              <a:gd name="T47" fmla="*/ 408 h 560"/>
              <a:gd name="T48" fmla="*/ 496 w 728"/>
              <a:gd name="T49" fmla="*/ 384 h 560"/>
              <a:gd name="T50" fmla="*/ 480 w 728"/>
              <a:gd name="T51" fmla="*/ 344 h 560"/>
              <a:gd name="T52" fmla="*/ 480 w 728"/>
              <a:gd name="T53" fmla="*/ 312 h 560"/>
              <a:gd name="T54" fmla="*/ 464 w 728"/>
              <a:gd name="T55" fmla="*/ 328 h 560"/>
              <a:gd name="T56" fmla="*/ 456 w 728"/>
              <a:gd name="T57" fmla="*/ 288 h 560"/>
              <a:gd name="T58" fmla="*/ 456 w 728"/>
              <a:gd name="T59" fmla="*/ 216 h 560"/>
              <a:gd name="T60" fmla="*/ 440 w 728"/>
              <a:gd name="T61" fmla="*/ 184 h 560"/>
              <a:gd name="T62" fmla="*/ 408 w 728"/>
              <a:gd name="T63" fmla="*/ 184 h 560"/>
              <a:gd name="T64" fmla="*/ 392 w 728"/>
              <a:gd name="T65" fmla="*/ 160 h 560"/>
              <a:gd name="T66" fmla="*/ 328 w 728"/>
              <a:gd name="T67" fmla="*/ 104 h 560"/>
              <a:gd name="T68" fmla="*/ 288 w 728"/>
              <a:gd name="T69" fmla="*/ 120 h 560"/>
              <a:gd name="T70" fmla="*/ 248 w 728"/>
              <a:gd name="T71" fmla="*/ 144 h 560"/>
              <a:gd name="T72" fmla="*/ 248 w 728"/>
              <a:gd name="T73" fmla="*/ 136 h 560"/>
              <a:gd name="T74" fmla="*/ 208 w 728"/>
              <a:gd name="T75" fmla="*/ 160 h 560"/>
              <a:gd name="T76" fmla="*/ 208 w 728"/>
              <a:gd name="T77" fmla="*/ 152 h 560"/>
              <a:gd name="T78" fmla="*/ 200 w 728"/>
              <a:gd name="T79" fmla="*/ 136 h 560"/>
              <a:gd name="T80" fmla="*/ 192 w 728"/>
              <a:gd name="T81" fmla="*/ 120 h 560"/>
              <a:gd name="T82" fmla="*/ 184 w 728"/>
              <a:gd name="T83" fmla="*/ 96 h 560"/>
              <a:gd name="T84" fmla="*/ 168 w 728"/>
              <a:gd name="T85" fmla="*/ 112 h 560"/>
              <a:gd name="T86" fmla="*/ 104 w 728"/>
              <a:gd name="T87" fmla="*/ 96 h 560"/>
              <a:gd name="T88" fmla="*/ 120 w 728"/>
              <a:gd name="T89" fmla="*/ 88 h 560"/>
              <a:gd name="T90" fmla="*/ 80 w 728"/>
              <a:gd name="T91" fmla="*/ 96 h 560"/>
              <a:gd name="T92" fmla="*/ 48 w 728"/>
              <a:gd name="T93" fmla="*/ 104 h 560"/>
              <a:gd name="T94" fmla="*/ 56 w 728"/>
              <a:gd name="T95" fmla="*/ 88 h 560"/>
              <a:gd name="T96" fmla="*/ 40 w 728"/>
              <a:gd name="T97" fmla="*/ 80 h 560"/>
              <a:gd name="T98" fmla="*/ 32 w 728"/>
              <a:gd name="T99" fmla="*/ 104 h 560"/>
              <a:gd name="T100" fmla="*/ 24 w 728"/>
              <a:gd name="T101" fmla="*/ 104 h 560"/>
              <a:gd name="T102" fmla="*/ 24 w 728"/>
              <a:gd name="T103" fmla="*/ 96 h 560"/>
              <a:gd name="T104" fmla="*/ 8 w 728"/>
              <a:gd name="T105" fmla="*/ 64 h 560"/>
              <a:gd name="T106" fmla="*/ 224 w 728"/>
              <a:gd name="T107" fmla="*/ 24 h 560"/>
              <a:gd name="T108" fmla="*/ 464 w 728"/>
              <a:gd name="T109" fmla="*/ 32 h 560"/>
              <a:gd name="T110" fmla="*/ 488 w 728"/>
              <a:gd name="T111" fmla="*/ 40 h 560"/>
              <a:gd name="T112" fmla="*/ 488 w 728"/>
              <a:gd name="T113" fmla="*/ 0 h 560"/>
              <a:gd name="T114" fmla="*/ 528 w 728"/>
              <a:gd name="T115" fmla="*/ 1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8" h="560">
                <a:moveTo>
                  <a:pt x="528" y="32"/>
                </a:moveTo>
                <a:lnTo>
                  <a:pt x="528" y="32"/>
                </a:lnTo>
                <a:lnTo>
                  <a:pt x="536" y="32"/>
                </a:lnTo>
                <a:lnTo>
                  <a:pt x="536" y="32"/>
                </a:lnTo>
                <a:lnTo>
                  <a:pt x="536" y="40"/>
                </a:lnTo>
                <a:lnTo>
                  <a:pt x="536" y="40"/>
                </a:lnTo>
                <a:lnTo>
                  <a:pt x="528" y="40"/>
                </a:lnTo>
                <a:lnTo>
                  <a:pt x="520" y="40"/>
                </a:lnTo>
                <a:lnTo>
                  <a:pt x="520" y="56"/>
                </a:lnTo>
                <a:lnTo>
                  <a:pt x="520" y="64"/>
                </a:lnTo>
                <a:lnTo>
                  <a:pt x="520" y="64"/>
                </a:lnTo>
                <a:lnTo>
                  <a:pt x="520" y="56"/>
                </a:lnTo>
                <a:lnTo>
                  <a:pt x="520" y="56"/>
                </a:lnTo>
                <a:lnTo>
                  <a:pt x="520" y="48"/>
                </a:lnTo>
                <a:lnTo>
                  <a:pt x="528" y="40"/>
                </a:lnTo>
                <a:lnTo>
                  <a:pt x="536" y="40"/>
                </a:lnTo>
                <a:lnTo>
                  <a:pt x="536" y="40"/>
                </a:lnTo>
                <a:lnTo>
                  <a:pt x="536" y="40"/>
                </a:lnTo>
                <a:lnTo>
                  <a:pt x="552" y="80"/>
                </a:lnTo>
                <a:lnTo>
                  <a:pt x="552" y="80"/>
                </a:lnTo>
                <a:lnTo>
                  <a:pt x="552" y="96"/>
                </a:lnTo>
                <a:lnTo>
                  <a:pt x="552" y="96"/>
                </a:lnTo>
                <a:lnTo>
                  <a:pt x="560" y="112"/>
                </a:lnTo>
                <a:lnTo>
                  <a:pt x="560" y="112"/>
                </a:lnTo>
                <a:lnTo>
                  <a:pt x="568" y="104"/>
                </a:lnTo>
                <a:lnTo>
                  <a:pt x="568" y="104"/>
                </a:lnTo>
                <a:lnTo>
                  <a:pt x="576" y="112"/>
                </a:lnTo>
                <a:lnTo>
                  <a:pt x="584" y="136"/>
                </a:lnTo>
                <a:lnTo>
                  <a:pt x="592" y="144"/>
                </a:lnTo>
                <a:lnTo>
                  <a:pt x="600" y="160"/>
                </a:lnTo>
                <a:lnTo>
                  <a:pt x="600" y="168"/>
                </a:lnTo>
                <a:lnTo>
                  <a:pt x="584" y="144"/>
                </a:lnTo>
                <a:lnTo>
                  <a:pt x="584" y="144"/>
                </a:lnTo>
                <a:lnTo>
                  <a:pt x="584" y="144"/>
                </a:lnTo>
                <a:lnTo>
                  <a:pt x="584" y="144"/>
                </a:lnTo>
                <a:lnTo>
                  <a:pt x="600" y="168"/>
                </a:lnTo>
                <a:lnTo>
                  <a:pt x="608" y="176"/>
                </a:lnTo>
                <a:lnTo>
                  <a:pt x="616" y="192"/>
                </a:lnTo>
                <a:lnTo>
                  <a:pt x="616" y="192"/>
                </a:lnTo>
                <a:lnTo>
                  <a:pt x="616" y="192"/>
                </a:lnTo>
                <a:lnTo>
                  <a:pt x="616" y="192"/>
                </a:lnTo>
                <a:lnTo>
                  <a:pt x="616" y="192"/>
                </a:lnTo>
                <a:lnTo>
                  <a:pt x="616" y="192"/>
                </a:lnTo>
                <a:lnTo>
                  <a:pt x="624" y="224"/>
                </a:lnTo>
                <a:lnTo>
                  <a:pt x="664" y="296"/>
                </a:lnTo>
                <a:lnTo>
                  <a:pt x="688" y="328"/>
                </a:lnTo>
                <a:lnTo>
                  <a:pt x="696" y="344"/>
                </a:lnTo>
                <a:lnTo>
                  <a:pt x="704" y="352"/>
                </a:lnTo>
                <a:lnTo>
                  <a:pt x="704" y="360"/>
                </a:lnTo>
                <a:lnTo>
                  <a:pt x="704" y="368"/>
                </a:lnTo>
                <a:lnTo>
                  <a:pt x="704" y="368"/>
                </a:lnTo>
                <a:lnTo>
                  <a:pt x="720" y="376"/>
                </a:lnTo>
                <a:lnTo>
                  <a:pt x="712" y="376"/>
                </a:lnTo>
                <a:lnTo>
                  <a:pt x="712" y="376"/>
                </a:lnTo>
                <a:lnTo>
                  <a:pt x="720" y="384"/>
                </a:lnTo>
                <a:lnTo>
                  <a:pt x="720" y="384"/>
                </a:lnTo>
                <a:lnTo>
                  <a:pt x="720" y="408"/>
                </a:lnTo>
                <a:lnTo>
                  <a:pt x="728" y="448"/>
                </a:lnTo>
                <a:lnTo>
                  <a:pt x="720" y="472"/>
                </a:lnTo>
                <a:lnTo>
                  <a:pt x="720" y="472"/>
                </a:lnTo>
                <a:lnTo>
                  <a:pt x="720" y="480"/>
                </a:lnTo>
                <a:lnTo>
                  <a:pt x="712" y="496"/>
                </a:lnTo>
                <a:lnTo>
                  <a:pt x="712" y="512"/>
                </a:lnTo>
                <a:lnTo>
                  <a:pt x="712" y="520"/>
                </a:lnTo>
                <a:lnTo>
                  <a:pt x="712" y="544"/>
                </a:lnTo>
                <a:lnTo>
                  <a:pt x="704" y="544"/>
                </a:lnTo>
                <a:lnTo>
                  <a:pt x="696" y="544"/>
                </a:lnTo>
                <a:lnTo>
                  <a:pt x="696" y="544"/>
                </a:lnTo>
                <a:lnTo>
                  <a:pt x="688" y="552"/>
                </a:lnTo>
                <a:lnTo>
                  <a:pt x="672" y="552"/>
                </a:lnTo>
                <a:lnTo>
                  <a:pt x="672" y="552"/>
                </a:lnTo>
                <a:lnTo>
                  <a:pt x="672" y="552"/>
                </a:lnTo>
                <a:lnTo>
                  <a:pt x="664" y="560"/>
                </a:lnTo>
                <a:lnTo>
                  <a:pt x="648" y="560"/>
                </a:lnTo>
                <a:lnTo>
                  <a:pt x="640" y="544"/>
                </a:lnTo>
                <a:lnTo>
                  <a:pt x="640" y="544"/>
                </a:lnTo>
                <a:lnTo>
                  <a:pt x="640" y="544"/>
                </a:lnTo>
                <a:lnTo>
                  <a:pt x="640" y="544"/>
                </a:lnTo>
                <a:lnTo>
                  <a:pt x="648" y="544"/>
                </a:lnTo>
                <a:lnTo>
                  <a:pt x="656" y="552"/>
                </a:lnTo>
                <a:lnTo>
                  <a:pt x="656" y="552"/>
                </a:lnTo>
                <a:lnTo>
                  <a:pt x="664" y="544"/>
                </a:lnTo>
                <a:lnTo>
                  <a:pt x="664" y="544"/>
                </a:lnTo>
                <a:lnTo>
                  <a:pt x="656" y="536"/>
                </a:lnTo>
                <a:lnTo>
                  <a:pt x="656" y="536"/>
                </a:lnTo>
                <a:lnTo>
                  <a:pt x="664" y="528"/>
                </a:lnTo>
                <a:lnTo>
                  <a:pt x="664" y="528"/>
                </a:lnTo>
                <a:lnTo>
                  <a:pt x="656" y="512"/>
                </a:lnTo>
                <a:lnTo>
                  <a:pt x="648" y="520"/>
                </a:lnTo>
                <a:lnTo>
                  <a:pt x="648" y="520"/>
                </a:lnTo>
                <a:lnTo>
                  <a:pt x="656" y="528"/>
                </a:lnTo>
                <a:lnTo>
                  <a:pt x="648" y="536"/>
                </a:lnTo>
                <a:lnTo>
                  <a:pt x="640" y="536"/>
                </a:lnTo>
                <a:lnTo>
                  <a:pt x="640" y="536"/>
                </a:lnTo>
                <a:lnTo>
                  <a:pt x="640" y="536"/>
                </a:lnTo>
                <a:lnTo>
                  <a:pt x="624" y="504"/>
                </a:lnTo>
                <a:lnTo>
                  <a:pt x="600" y="488"/>
                </a:lnTo>
                <a:lnTo>
                  <a:pt x="584" y="488"/>
                </a:lnTo>
                <a:lnTo>
                  <a:pt x="584" y="488"/>
                </a:lnTo>
                <a:lnTo>
                  <a:pt x="584" y="488"/>
                </a:lnTo>
                <a:lnTo>
                  <a:pt x="576" y="488"/>
                </a:lnTo>
                <a:lnTo>
                  <a:pt x="568" y="480"/>
                </a:lnTo>
                <a:lnTo>
                  <a:pt x="568" y="448"/>
                </a:lnTo>
                <a:lnTo>
                  <a:pt x="552" y="440"/>
                </a:lnTo>
                <a:lnTo>
                  <a:pt x="552" y="440"/>
                </a:lnTo>
                <a:lnTo>
                  <a:pt x="552" y="440"/>
                </a:lnTo>
                <a:lnTo>
                  <a:pt x="544" y="432"/>
                </a:lnTo>
                <a:lnTo>
                  <a:pt x="536" y="424"/>
                </a:lnTo>
                <a:lnTo>
                  <a:pt x="536" y="408"/>
                </a:lnTo>
                <a:lnTo>
                  <a:pt x="536" y="408"/>
                </a:lnTo>
                <a:lnTo>
                  <a:pt x="528" y="400"/>
                </a:lnTo>
                <a:lnTo>
                  <a:pt x="528" y="400"/>
                </a:lnTo>
                <a:lnTo>
                  <a:pt x="536" y="384"/>
                </a:lnTo>
                <a:lnTo>
                  <a:pt x="536" y="384"/>
                </a:lnTo>
                <a:lnTo>
                  <a:pt x="528" y="392"/>
                </a:lnTo>
                <a:lnTo>
                  <a:pt x="528" y="392"/>
                </a:lnTo>
                <a:lnTo>
                  <a:pt x="512" y="384"/>
                </a:lnTo>
                <a:lnTo>
                  <a:pt x="512" y="384"/>
                </a:lnTo>
                <a:lnTo>
                  <a:pt x="528" y="400"/>
                </a:lnTo>
                <a:lnTo>
                  <a:pt x="528" y="408"/>
                </a:lnTo>
                <a:lnTo>
                  <a:pt x="520" y="408"/>
                </a:lnTo>
                <a:lnTo>
                  <a:pt x="520" y="408"/>
                </a:lnTo>
                <a:lnTo>
                  <a:pt x="504" y="392"/>
                </a:lnTo>
                <a:lnTo>
                  <a:pt x="496" y="384"/>
                </a:lnTo>
                <a:lnTo>
                  <a:pt x="496" y="384"/>
                </a:lnTo>
                <a:lnTo>
                  <a:pt x="496" y="376"/>
                </a:lnTo>
                <a:lnTo>
                  <a:pt x="496" y="376"/>
                </a:lnTo>
                <a:lnTo>
                  <a:pt x="472" y="344"/>
                </a:lnTo>
                <a:lnTo>
                  <a:pt x="472" y="344"/>
                </a:lnTo>
                <a:lnTo>
                  <a:pt x="480" y="344"/>
                </a:lnTo>
                <a:lnTo>
                  <a:pt x="480" y="344"/>
                </a:lnTo>
                <a:lnTo>
                  <a:pt x="480" y="344"/>
                </a:lnTo>
                <a:lnTo>
                  <a:pt x="480" y="328"/>
                </a:lnTo>
                <a:lnTo>
                  <a:pt x="480" y="312"/>
                </a:lnTo>
                <a:lnTo>
                  <a:pt x="480" y="312"/>
                </a:lnTo>
                <a:lnTo>
                  <a:pt x="472" y="296"/>
                </a:lnTo>
                <a:lnTo>
                  <a:pt x="472" y="296"/>
                </a:lnTo>
                <a:lnTo>
                  <a:pt x="464" y="312"/>
                </a:lnTo>
                <a:lnTo>
                  <a:pt x="464" y="320"/>
                </a:lnTo>
                <a:lnTo>
                  <a:pt x="464" y="328"/>
                </a:lnTo>
                <a:lnTo>
                  <a:pt x="464" y="328"/>
                </a:lnTo>
                <a:lnTo>
                  <a:pt x="448" y="312"/>
                </a:lnTo>
                <a:lnTo>
                  <a:pt x="448" y="312"/>
                </a:lnTo>
                <a:lnTo>
                  <a:pt x="456" y="304"/>
                </a:lnTo>
                <a:lnTo>
                  <a:pt x="456" y="288"/>
                </a:lnTo>
                <a:lnTo>
                  <a:pt x="448" y="272"/>
                </a:lnTo>
                <a:lnTo>
                  <a:pt x="448" y="272"/>
                </a:lnTo>
                <a:lnTo>
                  <a:pt x="456" y="264"/>
                </a:lnTo>
                <a:lnTo>
                  <a:pt x="456" y="224"/>
                </a:lnTo>
                <a:lnTo>
                  <a:pt x="456" y="216"/>
                </a:lnTo>
                <a:lnTo>
                  <a:pt x="456" y="216"/>
                </a:lnTo>
                <a:lnTo>
                  <a:pt x="448" y="200"/>
                </a:lnTo>
                <a:lnTo>
                  <a:pt x="448" y="200"/>
                </a:lnTo>
                <a:lnTo>
                  <a:pt x="448" y="200"/>
                </a:lnTo>
                <a:lnTo>
                  <a:pt x="440" y="184"/>
                </a:lnTo>
                <a:lnTo>
                  <a:pt x="432" y="184"/>
                </a:lnTo>
                <a:lnTo>
                  <a:pt x="432" y="184"/>
                </a:lnTo>
                <a:lnTo>
                  <a:pt x="432" y="184"/>
                </a:lnTo>
                <a:lnTo>
                  <a:pt x="416" y="184"/>
                </a:lnTo>
                <a:lnTo>
                  <a:pt x="408" y="184"/>
                </a:lnTo>
                <a:lnTo>
                  <a:pt x="408" y="176"/>
                </a:lnTo>
                <a:lnTo>
                  <a:pt x="416" y="176"/>
                </a:lnTo>
                <a:lnTo>
                  <a:pt x="408" y="168"/>
                </a:lnTo>
                <a:lnTo>
                  <a:pt x="392" y="160"/>
                </a:lnTo>
                <a:lnTo>
                  <a:pt x="392" y="160"/>
                </a:lnTo>
                <a:lnTo>
                  <a:pt x="376" y="152"/>
                </a:lnTo>
                <a:lnTo>
                  <a:pt x="376" y="144"/>
                </a:lnTo>
                <a:lnTo>
                  <a:pt x="360" y="128"/>
                </a:lnTo>
                <a:lnTo>
                  <a:pt x="352" y="112"/>
                </a:lnTo>
                <a:lnTo>
                  <a:pt x="328" y="104"/>
                </a:lnTo>
                <a:lnTo>
                  <a:pt x="312" y="104"/>
                </a:lnTo>
                <a:lnTo>
                  <a:pt x="296" y="104"/>
                </a:lnTo>
                <a:lnTo>
                  <a:pt x="288" y="112"/>
                </a:lnTo>
                <a:lnTo>
                  <a:pt x="288" y="120"/>
                </a:lnTo>
                <a:lnTo>
                  <a:pt x="288" y="120"/>
                </a:lnTo>
                <a:lnTo>
                  <a:pt x="288" y="120"/>
                </a:lnTo>
                <a:lnTo>
                  <a:pt x="272" y="120"/>
                </a:lnTo>
                <a:lnTo>
                  <a:pt x="264" y="136"/>
                </a:lnTo>
                <a:lnTo>
                  <a:pt x="256" y="144"/>
                </a:lnTo>
                <a:lnTo>
                  <a:pt x="248" y="144"/>
                </a:lnTo>
                <a:lnTo>
                  <a:pt x="248" y="144"/>
                </a:lnTo>
                <a:lnTo>
                  <a:pt x="248" y="144"/>
                </a:lnTo>
                <a:lnTo>
                  <a:pt x="248" y="144"/>
                </a:lnTo>
                <a:lnTo>
                  <a:pt x="248" y="136"/>
                </a:lnTo>
                <a:lnTo>
                  <a:pt x="248" y="136"/>
                </a:lnTo>
                <a:lnTo>
                  <a:pt x="240" y="152"/>
                </a:lnTo>
                <a:lnTo>
                  <a:pt x="232" y="152"/>
                </a:lnTo>
                <a:lnTo>
                  <a:pt x="224" y="152"/>
                </a:lnTo>
                <a:lnTo>
                  <a:pt x="208" y="160"/>
                </a:lnTo>
                <a:lnTo>
                  <a:pt x="208" y="160"/>
                </a:lnTo>
                <a:lnTo>
                  <a:pt x="208" y="160"/>
                </a:lnTo>
                <a:lnTo>
                  <a:pt x="200" y="152"/>
                </a:lnTo>
                <a:lnTo>
                  <a:pt x="200" y="152"/>
                </a:lnTo>
                <a:lnTo>
                  <a:pt x="200" y="152"/>
                </a:lnTo>
                <a:lnTo>
                  <a:pt x="208" y="152"/>
                </a:lnTo>
                <a:lnTo>
                  <a:pt x="208" y="152"/>
                </a:lnTo>
                <a:lnTo>
                  <a:pt x="208" y="144"/>
                </a:lnTo>
                <a:lnTo>
                  <a:pt x="208" y="144"/>
                </a:lnTo>
                <a:lnTo>
                  <a:pt x="200" y="136"/>
                </a:lnTo>
                <a:lnTo>
                  <a:pt x="200" y="136"/>
                </a:lnTo>
                <a:lnTo>
                  <a:pt x="176" y="120"/>
                </a:lnTo>
                <a:lnTo>
                  <a:pt x="176" y="120"/>
                </a:lnTo>
                <a:lnTo>
                  <a:pt x="192" y="120"/>
                </a:lnTo>
                <a:lnTo>
                  <a:pt x="192" y="120"/>
                </a:lnTo>
                <a:lnTo>
                  <a:pt x="192" y="120"/>
                </a:lnTo>
                <a:lnTo>
                  <a:pt x="192" y="120"/>
                </a:lnTo>
                <a:lnTo>
                  <a:pt x="184" y="112"/>
                </a:lnTo>
                <a:lnTo>
                  <a:pt x="176" y="112"/>
                </a:lnTo>
                <a:lnTo>
                  <a:pt x="176" y="112"/>
                </a:lnTo>
                <a:lnTo>
                  <a:pt x="184" y="96"/>
                </a:lnTo>
                <a:lnTo>
                  <a:pt x="184" y="96"/>
                </a:lnTo>
                <a:lnTo>
                  <a:pt x="168" y="96"/>
                </a:lnTo>
                <a:lnTo>
                  <a:pt x="168" y="96"/>
                </a:lnTo>
                <a:lnTo>
                  <a:pt x="168" y="112"/>
                </a:lnTo>
                <a:lnTo>
                  <a:pt x="168" y="112"/>
                </a:lnTo>
                <a:lnTo>
                  <a:pt x="152" y="104"/>
                </a:lnTo>
                <a:lnTo>
                  <a:pt x="120" y="96"/>
                </a:lnTo>
                <a:lnTo>
                  <a:pt x="104" y="96"/>
                </a:lnTo>
                <a:lnTo>
                  <a:pt x="104" y="96"/>
                </a:lnTo>
                <a:lnTo>
                  <a:pt x="104" y="96"/>
                </a:lnTo>
                <a:lnTo>
                  <a:pt x="112" y="96"/>
                </a:lnTo>
                <a:lnTo>
                  <a:pt x="128" y="96"/>
                </a:lnTo>
                <a:lnTo>
                  <a:pt x="136" y="88"/>
                </a:lnTo>
                <a:lnTo>
                  <a:pt x="136" y="88"/>
                </a:lnTo>
                <a:lnTo>
                  <a:pt x="120" y="88"/>
                </a:lnTo>
                <a:lnTo>
                  <a:pt x="120" y="88"/>
                </a:lnTo>
                <a:lnTo>
                  <a:pt x="88" y="88"/>
                </a:lnTo>
                <a:lnTo>
                  <a:pt x="88" y="88"/>
                </a:lnTo>
                <a:lnTo>
                  <a:pt x="80" y="96"/>
                </a:lnTo>
                <a:lnTo>
                  <a:pt x="80" y="96"/>
                </a:lnTo>
                <a:lnTo>
                  <a:pt x="64" y="96"/>
                </a:lnTo>
                <a:lnTo>
                  <a:pt x="56" y="104"/>
                </a:lnTo>
                <a:lnTo>
                  <a:pt x="48" y="104"/>
                </a:lnTo>
                <a:lnTo>
                  <a:pt x="48" y="104"/>
                </a:lnTo>
                <a:lnTo>
                  <a:pt x="48" y="104"/>
                </a:lnTo>
                <a:lnTo>
                  <a:pt x="48" y="96"/>
                </a:lnTo>
                <a:lnTo>
                  <a:pt x="56" y="96"/>
                </a:lnTo>
                <a:lnTo>
                  <a:pt x="64" y="88"/>
                </a:lnTo>
                <a:lnTo>
                  <a:pt x="64" y="88"/>
                </a:lnTo>
                <a:lnTo>
                  <a:pt x="56" y="88"/>
                </a:lnTo>
                <a:lnTo>
                  <a:pt x="48" y="88"/>
                </a:lnTo>
                <a:lnTo>
                  <a:pt x="48" y="88"/>
                </a:lnTo>
                <a:lnTo>
                  <a:pt x="40" y="80"/>
                </a:lnTo>
                <a:lnTo>
                  <a:pt x="40" y="80"/>
                </a:lnTo>
                <a:lnTo>
                  <a:pt x="40" y="80"/>
                </a:lnTo>
                <a:lnTo>
                  <a:pt x="40" y="88"/>
                </a:lnTo>
                <a:lnTo>
                  <a:pt x="40" y="88"/>
                </a:lnTo>
                <a:lnTo>
                  <a:pt x="40" y="96"/>
                </a:lnTo>
                <a:lnTo>
                  <a:pt x="40" y="96"/>
                </a:lnTo>
                <a:lnTo>
                  <a:pt x="32" y="104"/>
                </a:lnTo>
                <a:lnTo>
                  <a:pt x="32" y="112"/>
                </a:lnTo>
                <a:lnTo>
                  <a:pt x="32" y="112"/>
                </a:lnTo>
                <a:lnTo>
                  <a:pt x="16" y="112"/>
                </a:lnTo>
                <a:lnTo>
                  <a:pt x="16" y="112"/>
                </a:lnTo>
                <a:lnTo>
                  <a:pt x="24" y="104"/>
                </a:lnTo>
                <a:lnTo>
                  <a:pt x="24" y="96"/>
                </a:lnTo>
                <a:lnTo>
                  <a:pt x="24" y="96"/>
                </a:lnTo>
                <a:lnTo>
                  <a:pt x="16" y="96"/>
                </a:lnTo>
                <a:lnTo>
                  <a:pt x="16" y="96"/>
                </a:lnTo>
                <a:lnTo>
                  <a:pt x="24" y="96"/>
                </a:lnTo>
                <a:lnTo>
                  <a:pt x="16" y="88"/>
                </a:lnTo>
                <a:lnTo>
                  <a:pt x="16" y="88"/>
                </a:lnTo>
                <a:lnTo>
                  <a:pt x="24" y="88"/>
                </a:lnTo>
                <a:lnTo>
                  <a:pt x="24" y="72"/>
                </a:lnTo>
                <a:lnTo>
                  <a:pt x="8" y="64"/>
                </a:lnTo>
                <a:lnTo>
                  <a:pt x="0" y="64"/>
                </a:lnTo>
                <a:lnTo>
                  <a:pt x="0" y="64"/>
                </a:lnTo>
                <a:lnTo>
                  <a:pt x="0" y="48"/>
                </a:lnTo>
                <a:lnTo>
                  <a:pt x="0" y="48"/>
                </a:lnTo>
                <a:lnTo>
                  <a:pt x="224" y="24"/>
                </a:lnTo>
                <a:lnTo>
                  <a:pt x="224" y="24"/>
                </a:lnTo>
                <a:lnTo>
                  <a:pt x="240" y="48"/>
                </a:lnTo>
                <a:lnTo>
                  <a:pt x="240" y="48"/>
                </a:lnTo>
                <a:lnTo>
                  <a:pt x="464" y="32"/>
                </a:lnTo>
                <a:lnTo>
                  <a:pt x="464" y="32"/>
                </a:lnTo>
                <a:lnTo>
                  <a:pt x="472" y="48"/>
                </a:lnTo>
                <a:lnTo>
                  <a:pt x="472" y="48"/>
                </a:lnTo>
                <a:lnTo>
                  <a:pt x="488" y="48"/>
                </a:lnTo>
                <a:lnTo>
                  <a:pt x="488" y="48"/>
                </a:lnTo>
                <a:lnTo>
                  <a:pt x="488" y="40"/>
                </a:lnTo>
                <a:lnTo>
                  <a:pt x="480" y="32"/>
                </a:lnTo>
                <a:lnTo>
                  <a:pt x="480" y="24"/>
                </a:lnTo>
                <a:lnTo>
                  <a:pt x="480" y="8"/>
                </a:lnTo>
                <a:lnTo>
                  <a:pt x="488" y="0"/>
                </a:lnTo>
                <a:lnTo>
                  <a:pt x="488" y="0"/>
                </a:lnTo>
                <a:lnTo>
                  <a:pt x="496" y="8"/>
                </a:lnTo>
                <a:lnTo>
                  <a:pt x="512" y="8"/>
                </a:lnTo>
                <a:lnTo>
                  <a:pt x="520" y="8"/>
                </a:lnTo>
                <a:lnTo>
                  <a:pt x="528" y="8"/>
                </a:lnTo>
                <a:lnTo>
                  <a:pt x="528" y="16"/>
                </a:lnTo>
                <a:lnTo>
                  <a:pt x="528" y="16"/>
                </a:lnTo>
                <a:lnTo>
                  <a:pt x="528" y="32"/>
                </a:lnTo>
                <a:close/>
              </a:path>
            </a:pathLst>
          </a:custGeom>
          <a:solidFill>
            <a:srgbClr val="FFFF00"/>
          </a:solidFill>
          <a:ln w="6350" cmpd="sng">
            <a:solidFill>
              <a:srgbClr val="000000"/>
            </a:solidFill>
            <a:round/>
            <a:headEnd/>
            <a:tailEnd/>
          </a:ln>
        </p:spPr>
        <p:txBody>
          <a:bodyPr/>
          <a:lstStyle/>
          <a:p>
            <a:endParaRPr lang="en-US" dirty="0"/>
          </a:p>
        </p:txBody>
      </p:sp>
      <p:sp>
        <p:nvSpPr>
          <p:cNvPr id="791556" name="Freeform 4"/>
          <p:cNvSpPr>
            <a:spLocks/>
          </p:cNvSpPr>
          <p:nvPr/>
        </p:nvSpPr>
        <p:spPr bwMode="auto">
          <a:xfrm>
            <a:off x="3201892" y="922338"/>
            <a:ext cx="949325" cy="704850"/>
          </a:xfrm>
          <a:custGeom>
            <a:avLst/>
            <a:gdLst>
              <a:gd name="T0" fmla="*/ 56 w 528"/>
              <a:gd name="T1" fmla="*/ 56 h 392"/>
              <a:gd name="T2" fmla="*/ 96 w 528"/>
              <a:gd name="T3" fmla="*/ 72 h 392"/>
              <a:gd name="T4" fmla="*/ 120 w 528"/>
              <a:gd name="T5" fmla="*/ 88 h 392"/>
              <a:gd name="T6" fmla="*/ 128 w 528"/>
              <a:gd name="T7" fmla="*/ 96 h 392"/>
              <a:gd name="T8" fmla="*/ 136 w 528"/>
              <a:gd name="T9" fmla="*/ 96 h 392"/>
              <a:gd name="T10" fmla="*/ 120 w 528"/>
              <a:gd name="T11" fmla="*/ 128 h 392"/>
              <a:gd name="T12" fmla="*/ 128 w 528"/>
              <a:gd name="T13" fmla="*/ 112 h 392"/>
              <a:gd name="T14" fmla="*/ 88 w 528"/>
              <a:gd name="T15" fmla="*/ 144 h 392"/>
              <a:gd name="T16" fmla="*/ 96 w 528"/>
              <a:gd name="T17" fmla="*/ 160 h 392"/>
              <a:gd name="T18" fmla="*/ 120 w 528"/>
              <a:gd name="T19" fmla="*/ 128 h 392"/>
              <a:gd name="T20" fmla="*/ 144 w 528"/>
              <a:gd name="T21" fmla="*/ 112 h 392"/>
              <a:gd name="T22" fmla="*/ 136 w 528"/>
              <a:gd name="T23" fmla="*/ 128 h 392"/>
              <a:gd name="T24" fmla="*/ 136 w 528"/>
              <a:gd name="T25" fmla="*/ 144 h 392"/>
              <a:gd name="T26" fmla="*/ 120 w 528"/>
              <a:gd name="T27" fmla="*/ 176 h 392"/>
              <a:gd name="T28" fmla="*/ 112 w 528"/>
              <a:gd name="T29" fmla="*/ 168 h 392"/>
              <a:gd name="T30" fmla="*/ 112 w 528"/>
              <a:gd name="T31" fmla="*/ 160 h 392"/>
              <a:gd name="T32" fmla="*/ 88 w 528"/>
              <a:gd name="T33" fmla="*/ 176 h 392"/>
              <a:gd name="T34" fmla="*/ 104 w 528"/>
              <a:gd name="T35" fmla="*/ 184 h 392"/>
              <a:gd name="T36" fmla="*/ 128 w 528"/>
              <a:gd name="T37" fmla="*/ 176 h 392"/>
              <a:gd name="T38" fmla="*/ 144 w 528"/>
              <a:gd name="T39" fmla="*/ 168 h 392"/>
              <a:gd name="T40" fmla="*/ 144 w 528"/>
              <a:gd name="T41" fmla="*/ 136 h 392"/>
              <a:gd name="T42" fmla="*/ 168 w 528"/>
              <a:gd name="T43" fmla="*/ 104 h 392"/>
              <a:gd name="T44" fmla="*/ 160 w 528"/>
              <a:gd name="T45" fmla="*/ 88 h 392"/>
              <a:gd name="T46" fmla="*/ 152 w 528"/>
              <a:gd name="T47" fmla="*/ 88 h 392"/>
              <a:gd name="T48" fmla="*/ 160 w 528"/>
              <a:gd name="T49" fmla="*/ 80 h 392"/>
              <a:gd name="T50" fmla="*/ 152 w 528"/>
              <a:gd name="T51" fmla="*/ 56 h 392"/>
              <a:gd name="T52" fmla="*/ 160 w 528"/>
              <a:gd name="T53" fmla="*/ 48 h 392"/>
              <a:gd name="T54" fmla="*/ 168 w 528"/>
              <a:gd name="T55" fmla="*/ 48 h 392"/>
              <a:gd name="T56" fmla="*/ 168 w 528"/>
              <a:gd name="T57" fmla="*/ 32 h 392"/>
              <a:gd name="T58" fmla="*/ 160 w 528"/>
              <a:gd name="T59" fmla="*/ 0 h 392"/>
              <a:gd name="T60" fmla="*/ 528 w 528"/>
              <a:gd name="T61" fmla="*/ 96 h 392"/>
              <a:gd name="T62" fmla="*/ 480 w 528"/>
              <a:gd name="T63" fmla="*/ 368 h 392"/>
              <a:gd name="T64" fmla="*/ 472 w 528"/>
              <a:gd name="T65" fmla="*/ 392 h 392"/>
              <a:gd name="T66" fmla="*/ 288 w 528"/>
              <a:gd name="T67" fmla="*/ 360 h 392"/>
              <a:gd name="T68" fmla="*/ 256 w 528"/>
              <a:gd name="T69" fmla="*/ 360 h 392"/>
              <a:gd name="T70" fmla="*/ 208 w 528"/>
              <a:gd name="T71" fmla="*/ 360 h 392"/>
              <a:gd name="T72" fmla="*/ 176 w 528"/>
              <a:gd name="T73" fmla="*/ 360 h 392"/>
              <a:gd name="T74" fmla="*/ 136 w 528"/>
              <a:gd name="T75" fmla="*/ 336 h 392"/>
              <a:gd name="T76" fmla="*/ 72 w 528"/>
              <a:gd name="T77" fmla="*/ 328 h 392"/>
              <a:gd name="T78" fmla="*/ 72 w 528"/>
              <a:gd name="T79" fmla="*/ 288 h 392"/>
              <a:gd name="T80" fmla="*/ 40 w 528"/>
              <a:gd name="T81" fmla="*/ 264 h 392"/>
              <a:gd name="T82" fmla="*/ 24 w 528"/>
              <a:gd name="T83" fmla="*/ 248 h 392"/>
              <a:gd name="T84" fmla="*/ 0 w 528"/>
              <a:gd name="T85" fmla="*/ 240 h 392"/>
              <a:gd name="T86" fmla="*/ 0 w 528"/>
              <a:gd name="T87" fmla="*/ 232 h 392"/>
              <a:gd name="T88" fmla="*/ 8 w 528"/>
              <a:gd name="T89" fmla="*/ 208 h 392"/>
              <a:gd name="T90" fmla="*/ 8 w 528"/>
              <a:gd name="T91" fmla="*/ 232 h 392"/>
              <a:gd name="T92" fmla="*/ 16 w 528"/>
              <a:gd name="T93" fmla="*/ 208 h 392"/>
              <a:gd name="T94" fmla="*/ 24 w 528"/>
              <a:gd name="T95" fmla="*/ 192 h 392"/>
              <a:gd name="T96" fmla="*/ 8 w 528"/>
              <a:gd name="T97" fmla="*/ 176 h 392"/>
              <a:gd name="T98" fmla="*/ 32 w 528"/>
              <a:gd name="T99" fmla="*/ 176 h 392"/>
              <a:gd name="T100" fmla="*/ 24 w 528"/>
              <a:gd name="T101" fmla="*/ 168 h 392"/>
              <a:gd name="T102" fmla="*/ 16 w 528"/>
              <a:gd name="T103" fmla="*/ 168 h 392"/>
              <a:gd name="T104" fmla="*/ 16 w 528"/>
              <a:gd name="T105" fmla="*/ 136 h 392"/>
              <a:gd name="T106" fmla="*/ 8 w 528"/>
              <a:gd name="T107" fmla="*/ 6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8" h="392">
                <a:moveTo>
                  <a:pt x="16" y="32"/>
                </a:moveTo>
                <a:lnTo>
                  <a:pt x="16" y="24"/>
                </a:lnTo>
                <a:lnTo>
                  <a:pt x="16" y="24"/>
                </a:lnTo>
                <a:lnTo>
                  <a:pt x="24" y="32"/>
                </a:lnTo>
                <a:lnTo>
                  <a:pt x="56" y="56"/>
                </a:lnTo>
                <a:lnTo>
                  <a:pt x="72" y="64"/>
                </a:lnTo>
                <a:lnTo>
                  <a:pt x="80" y="64"/>
                </a:lnTo>
                <a:lnTo>
                  <a:pt x="88" y="72"/>
                </a:lnTo>
                <a:lnTo>
                  <a:pt x="96" y="72"/>
                </a:lnTo>
                <a:lnTo>
                  <a:pt x="96" y="72"/>
                </a:lnTo>
                <a:lnTo>
                  <a:pt x="112" y="80"/>
                </a:lnTo>
                <a:lnTo>
                  <a:pt x="112" y="80"/>
                </a:lnTo>
                <a:lnTo>
                  <a:pt x="112" y="88"/>
                </a:lnTo>
                <a:lnTo>
                  <a:pt x="112" y="88"/>
                </a:lnTo>
                <a:lnTo>
                  <a:pt x="120" y="88"/>
                </a:lnTo>
                <a:lnTo>
                  <a:pt x="120" y="88"/>
                </a:lnTo>
                <a:lnTo>
                  <a:pt x="120" y="96"/>
                </a:lnTo>
                <a:lnTo>
                  <a:pt x="120" y="96"/>
                </a:lnTo>
                <a:lnTo>
                  <a:pt x="128" y="96"/>
                </a:lnTo>
                <a:lnTo>
                  <a:pt x="128" y="96"/>
                </a:lnTo>
                <a:lnTo>
                  <a:pt x="128" y="88"/>
                </a:lnTo>
                <a:lnTo>
                  <a:pt x="128" y="80"/>
                </a:lnTo>
                <a:lnTo>
                  <a:pt x="136" y="80"/>
                </a:lnTo>
                <a:lnTo>
                  <a:pt x="136" y="80"/>
                </a:lnTo>
                <a:lnTo>
                  <a:pt x="136" y="96"/>
                </a:lnTo>
                <a:lnTo>
                  <a:pt x="136" y="96"/>
                </a:lnTo>
                <a:lnTo>
                  <a:pt x="136" y="96"/>
                </a:lnTo>
                <a:lnTo>
                  <a:pt x="136" y="104"/>
                </a:lnTo>
                <a:lnTo>
                  <a:pt x="136" y="112"/>
                </a:lnTo>
                <a:lnTo>
                  <a:pt x="120" y="128"/>
                </a:lnTo>
                <a:lnTo>
                  <a:pt x="120" y="128"/>
                </a:lnTo>
                <a:lnTo>
                  <a:pt x="120" y="120"/>
                </a:lnTo>
                <a:lnTo>
                  <a:pt x="120" y="120"/>
                </a:lnTo>
                <a:lnTo>
                  <a:pt x="128" y="112"/>
                </a:lnTo>
                <a:lnTo>
                  <a:pt x="128" y="112"/>
                </a:lnTo>
                <a:lnTo>
                  <a:pt x="128" y="112"/>
                </a:lnTo>
                <a:lnTo>
                  <a:pt x="128" y="112"/>
                </a:lnTo>
                <a:lnTo>
                  <a:pt x="104" y="136"/>
                </a:lnTo>
                <a:lnTo>
                  <a:pt x="104" y="136"/>
                </a:lnTo>
                <a:lnTo>
                  <a:pt x="88" y="144"/>
                </a:lnTo>
                <a:lnTo>
                  <a:pt x="88" y="144"/>
                </a:lnTo>
                <a:lnTo>
                  <a:pt x="88" y="152"/>
                </a:lnTo>
                <a:lnTo>
                  <a:pt x="88" y="152"/>
                </a:lnTo>
                <a:lnTo>
                  <a:pt x="96" y="160"/>
                </a:lnTo>
                <a:lnTo>
                  <a:pt x="96" y="160"/>
                </a:lnTo>
                <a:lnTo>
                  <a:pt x="104" y="152"/>
                </a:lnTo>
                <a:lnTo>
                  <a:pt x="104" y="152"/>
                </a:lnTo>
                <a:lnTo>
                  <a:pt x="96" y="144"/>
                </a:lnTo>
                <a:lnTo>
                  <a:pt x="96" y="144"/>
                </a:lnTo>
                <a:lnTo>
                  <a:pt x="120" y="128"/>
                </a:lnTo>
                <a:lnTo>
                  <a:pt x="120" y="128"/>
                </a:lnTo>
                <a:lnTo>
                  <a:pt x="120" y="128"/>
                </a:lnTo>
                <a:lnTo>
                  <a:pt x="120" y="128"/>
                </a:lnTo>
                <a:lnTo>
                  <a:pt x="144" y="112"/>
                </a:lnTo>
                <a:lnTo>
                  <a:pt x="144" y="112"/>
                </a:lnTo>
                <a:lnTo>
                  <a:pt x="144" y="120"/>
                </a:lnTo>
                <a:lnTo>
                  <a:pt x="144" y="128"/>
                </a:lnTo>
                <a:lnTo>
                  <a:pt x="144" y="128"/>
                </a:lnTo>
                <a:lnTo>
                  <a:pt x="136" y="128"/>
                </a:lnTo>
                <a:lnTo>
                  <a:pt x="136" y="128"/>
                </a:lnTo>
                <a:lnTo>
                  <a:pt x="136" y="128"/>
                </a:lnTo>
                <a:lnTo>
                  <a:pt x="128" y="136"/>
                </a:lnTo>
                <a:lnTo>
                  <a:pt x="128" y="144"/>
                </a:lnTo>
                <a:lnTo>
                  <a:pt x="128" y="144"/>
                </a:lnTo>
                <a:lnTo>
                  <a:pt x="136" y="144"/>
                </a:lnTo>
                <a:lnTo>
                  <a:pt x="136" y="144"/>
                </a:lnTo>
                <a:lnTo>
                  <a:pt x="128" y="168"/>
                </a:lnTo>
                <a:lnTo>
                  <a:pt x="120" y="176"/>
                </a:lnTo>
                <a:lnTo>
                  <a:pt x="120" y="176"/>
                </a:lnTo>
                <a:lnTo>
                  <a:pt x="120" y="176"/>
                </a:lnTo>
                <a:lnTo>
                  <a:pt x="120" y="168"/>
                </a:lnTo>
                <a:lnTo>
                  <a:pt x="128" y="160"/>
                </a:lnTo>
                <a:lnTo>
                  <a:pt x="128" y="160"/>
                </a:lnTo>
                <a:lnTo>
                  <a:pt x="112" y="168"/>
                </a:lnTo>
                <a:lnTo>
                  <a:pt x="112" y="168"/>
                </a:lnTo>
                <a:lnTo>
                  <a:pt x="112" y="176"/>
                </a:lnTo>
                <a:lnTo>
                  <a:pt x="112" y="176"/>
                </a:lnTo>
                <a:lnTo>
                  <a:pt x="112" y="168"/>
                </a:lnTo>
                <a:lnTo>
                  <a:pt x="112" y="168"/>
                </a:lnTo>
                <a:lnTo>
                  <a:pt x="112" y="160"/>
                </a:lnTo>
                <a:lnTo>
                  <a:pt x="112" y="160"/>
                </a:lnTo>
                <a:lnTo>
                  <a:pt x="112" y="160"/>
                </a:lnTo>
                <a:lnTo>
                  <a:pt x="104" y="160"/>
                </a:lnTo>
                <a:lnTo>
                  <a:pt x="88" y="168"/>
                </a:lnTo>
                <a:lnTo>
                  <a:pt x="88" y="176"/>
                </a:lnTo>
                <a:lnTo>
                  <a:pt x="88" y="176"/>
                </a:lnTo>
                <a:lnTo>
                  <a:pt x="96" y="176"/>
                </a:lnTo>
                <a:lnTo>
                  <a:pt x="104" y="176"/>
                </a:lnTo>
                <a:lnTo>
                  <a:pt x="104" y="184"/>
                </a:lnTo>
                <a:lnTo>
                  <a:pt x="104" y="184"/>
                </a:lnTo>
                <a:lnTo>
                  <a:pt x="112" y="184"/>
                </a:lnTo>
                <a:lnTo>
                  <a:pt x="112" y="184"/>
                </a:lnTo>
                <a:lnTo>
                  <a:pt x="120" y="176"/>
                </a:lnTo>
                <a:lnTo>
                  <a:pt x="128" y="176"/>
                </a:lnTo>
                <a:lnTo>
                  <a:pt x="128" y="176"/>
                </a:lnTo>
                <a:lnTo>
                  <a:pt x="136" y="176"/>
                </a:lnTo>
                <a:lnTo>
                  <a:pt x="136" y="176"/>
                </a:lnTo>
                <a:lnTo>
                  <a:pt x="144" y="168"/>
                </a:lnTo>
                <a:lnTo>
                  <a:pt x="144" y="168"/>
                </a:lnTo>
                <a:lnTo>
                  <a:pt x="144" y="168"/>
                </a:lnTo>
                <a:lnTo>
                  <a:pt x="144" y="152"/>
                </a:lnTo>
                <a:lnTo>
                  <a:pt x="144" y="152"/>
                </a:lnTo>
                <a:lnTo>
                  <a:pt x="152" y="144"/>
                </a:lnTo>
                <a:lnTo>
                  <a:pt x="152" y="144"/>
                </a:lnTo>
                <a:lnTo>
                  <a:pt x="144" y="136"/>
                </a:lnTo>
                <a:lnTo>
                  <a:pt x="144" y="136"/>
                </a:lnTo>
                <a:lnTo>
                  <a:pt x="152" y="120"/>
                </a:lnTo>
                <a:lnTo>
                  <a:pt x="152" y="120"/>
                </a:lnTo>
                <a:lnTo>
                  <a:pt x="168" y="104"/>
                </a:lnTo>
                <a:lnTo>
                  <a:pt x="168" y="104"/>
                </a:lnTo>
                <a:lnTo>
                  <a:pt x="160" y="80"/>
                </a:lnTo>
                <a:lnTo>
                  <a:pt x="160" y="80"/>
                </a:lnTo>
                <a:lnTo>
                  <a:pt x="160" y="80"/>
                </a:lnTo>
                <a:lnTo>
                  <a:pt x="160" y="80"/>
                </a:lnTo>
                <a:lnTo>
                  <a:pt x="160" y="88"/>
                </a:lnTo>
                <a:lnTo>
                  <a:pt x="160" y="96"/>
                </a:lnTo>
                <a:lnTo>
                  <a:pt x="160" y="96"/>
                </a:lnTo>
                <a:lnTo>
                  <a:pt x="160" y="96"/>
                </a:lnTo>
                <a:lnTo>
                  <a:pt x="160" y="96"/>
                </a:lnTo>
                <a:lnTo>
                  <a:pt x="152" y="88"/>
                </a:lnTo>
                <a:lnTo>
                  <a:pt x="152" y="88"/>
                </a:lnTo>
                <a:lnTo>
                  <a:pt x="152" y="80"/>
                </a:lnTo>
                <a:lnTo>
                  <a:pt x="152" y="80"/>
                </a:lnTo>
                <a:lnTo>
                  <a:pt x="160" y="80"/>
                </a:lnTo>
                <a:lnTo>
                  <a:pt x="160" y="80"/>
                </a:lnTo>
                <a:lnTo>
                  <a:pt x="168" y="80"/>
                </a:lnTo>
                <a:lnTo>
                  <a:pt x="168" y="80"/>
                </a:lnTo>
                <a:lnTo>
                  <a:pt x="160" y="64"/>
                </a:lnTo>
                <a:lnTo>
                  <a:pt x="160" y="56"/>
                </a:lnTo>
                <a:lnTo>
                  <a:pt x="152" y="56"/>
                </a:lnTo>
                <a:lnTo>
                  <a:pt x="152" y="56"/>
                </a:lnTo>
                <a:lnTo>
                  <a:pt x="152" y="48"/>
                </a:lnTo>
                <a:lnTo>
                  <a:pt x="160" y="40"/>
                </a:lnTo>
                <a:lnTo>
                  <a:pt x="160" y="40"/>
                </a:lnTo>
                <a:lnTo>
                  <a:pt x="160" y="48"/>
                </a:lnTo>
                <a:lnTo>
                  <a:pt x="160" y="56"/>
                </a:lnTo>
                <a:lnTo>
                  <a:pt x="160" y="56"/>
                </a:lnTo>
                <a:lnTo>
                  <a:pt x="168" y="56"/>
                </a:lnTo>
                <a:lnTo>
                  <a:pt x="160" y="48"/>
                </a:lnTo>
                <a:lnTo>
                  <a:pt x="168" y="48"/>
                </a:lnTo>
                <a:lnTo>
                  <a:pt x="168" y="48"/>
                </a:lnTo>
                <a:lnTo>
                  <a:pt x="168" y="40"/>
                </a:lnTo>
                <a:lnTo>
                  <a:pt x="168" y="40"/>
                </a:lnTo>
                <a:lnTo>
                  <a:pt x="168" y="32"/>
                </a:lnTo>
                <a:lnTo>
                  <a:pt x="168" y="32"/>
                </a:lnTo>
                <a:lnTo>
                  <a:pt x="168" y="24"/>
                </a:lnTo>
                <a:lnTo>
                  <a:pt x="168" y="24"/>
                </a:lnTo>
                <a:lnTo>
                  <a:pt x="160" y="24"/>
                </a:lnTo>
                <a:lnTo>
                  <a:pt x="160" y="24"/>
                </a:lnTo>
                <a:lnTo>
                  <a:pt x="160" y="0"/>
                </a:lnTo>
                <a:lnTo>
                  <a:pt x="160" y="0"/>
                </a:lnTo>
                <a:lnTo>
                  <a:pt x="184" y="8"/>
                </a:lnTo>
                <a:lnTo>
                  <a:pt x="264" y="32"/>
                </a:lnTo>
                <a:lnTo>
                  <a:pt x="456" y="80"/>
                </a:lnTo>
                <a:lnTo>
                  <a:pt x="528" y="96"/>
                </a:lnTo>
                <a:lnTo>
                  <a:pt x="528" y="96"/>
                </a:lnTo>
                <a:lnTo>
                  <a:pt x="480" y="344"/>
                </a:lnTo>
                <a:lnTo>
                  <a:pt x="472" y="352"/>
                </a:lnTo>
                <a:lnTo>
                  <a:pt x="472" y="352"/>
                </a:lnTo>
                <a:lnTo>
                  <a:pt x="480" y="368"/>
                </a:lnTo>
                <a:lnTo>
                  <a:pt x="480" y="376"/>
                </a:lnTo>
                <a:lnTo>
                  <a:pt x="472" y="384"/>
                </a:lnTo>
                <a:lnTo>
                  <a:pt x="472" y="384"/>
                </a:lnTo>
                <a:lnTo>
                  <a:pt x="472" y="392"/>
                </a:lnTo>
                <a:lnTo>
                  <a:pt x="472" y="392"/>
                </a:lnTo>
                <a:lnTo>
                  <a:pt x="336" y="360"/>
                </a:lnTo>
                <a:lnTo>
                  <a:pt x="336" y="360"/>
                </a:lnTo>
                <a:lnTo>
                  <a:pt x="320" y="360"/>
                </a:lnTo>
                <a:lnTo>
                  <a:pt x="296" y="360"/>
                </a:lnTo>
                <a:lnTo>
                  <a:pt x="288" y="360"/>
                </a:lnTo>
                <a:lnTo>
                  <a:pt x="288" y="352"/>
                </a:lnTo>
                <a:lnTo>
                  <a:pt x="280" y="360"/>
                </a:lnTo>
                <a:lnTo>
                  <a:pt x="280" y="360"/>
                </a:lnTo>
                <a:lnTo>
                  <a:pt x="280" y="360"/>
                </a:lnTo>
                <a:lnTo>
                  <a:pt x="256" y="360"/>
                </a:lnTo>
                <a:lnTo>
                  <a:pt x="256" y="360"/>
                </a:lnTo>
                <a:lnTo>
                  <a:pt x="240" y="368"/>
                </a:lnTo>
                <a:lnTo>
                  <a:pt x="216" y="368"/>
                </a:lnTo>
                <a:lnTo>
                  <a:pt x="216" y="360"/>
                </a:lnTo>
                <a:lnTo>
                  <a:pt x="208" y="360"/>
                </a:lnTo>
                <a:lnTo>
                  <a:pt x="208" y="360"/>
                </a:lnTo>
                <a:lnTo>
                  <a:pt x="200" y="360"/>
                </a:lnTo>
                <a:lnTo>
                  <a:pt x="192" y="360"/>
                </a:lnTo>
                <a:lnTo>
                  <a:pt x="184" y="360"/>
                </a:lnTo>
                <a:lnTo>
                  <a:pt x="176" y="360"/>
                </a:lnTo>
                <a:lnTo>
                  <a:pt x="176" y="360"/>
                </a:lnTo>
                <a:lnTo>
                  <a:pt x="168" y="352"/>
                </a:lnTo>
                <a:lnTo>
                  <a:pt x="152" y="336"/>
                </a:lnTo>
                <a:lnTo>
                  <a:pt x="136" y="336"/>
                </a:lnTo>
                <a:lnTo>
                  <a:pt x="136" y="336"/>
                </a:lnTo>
                <a:lnTo>
                  <a:pt x="128" y="344"/>
                </a:lnTo>
                <a:lnTo>
                  <a:pt x="112" y="344"/>
                </a:lnTo>
                <a:lnTo>
                  <a:pt x="88" y="344"/>
                </a:lnTo>
                <a:lnTo>
                  <a:pt x="80" y="336"/>
                </a:lnTo>
                <a:lnTo>
                  <a:pt x="72" y="328"/>
                </a:lnTo>
                <a:lnTo>
                  <a:pt x="72" y="328"/>
                </a:lnTo>
                <a:lnTo>
                  <a:pt x="64" y="320"/>
                </a:lnTo>
                <a:lnTo>
                  <a:pt x="64" y="312"/>
                </a:lnTo>
                <a:lnTo>
                  <a:pt x="72" y="304"/>
                </a:lnTo>
                <a:lnTo>
                  <a:pt x="72" y="288"/>
                </a:lnTo>
                <a:lnTo>
                  <a:pt x="64" y="272"/>
                </a:lnTo>
                <a:lnTo>
                  <a:pt x="48" y="264"/>
                </a:lnTo>
                <a:lnTo>
                  <a:pt x="40" y="264"/>
                </a:lnTo>
                <a:lnTo>
                  <a:pt x="40" y="264"/>
                </a:lnTo>
                <a:lnTo>
                  <a:pt x="40" y="264"/>
                </a:lnTo>
                <a:lnTo>
                  <a:pt x="40" y="248"/>
                </a:lnTo>
                <a:lnTo>
                  <a:pt x="32" y="248"/>
                </a:lnTo>
                <a:lnTo>
                  <a:pt x="32" y="248"/>
                </a:lnTo>
                <a:lnTo>
                  <a:pt x="24" y="248"/>
                </a:lnTo>
                <a:lnTo>
                  <a:pt x="24" y="248"/>
                </a:lnTo>
                <a:lnTo>
                  <a:pt x="16" y="248"/>
                </a:lnTo>
                <a:lnTo>
                  <a:pt x="16" y="240"/>
                </a:lnTo>
                <a:lnTo>
                  <a:pt x="16" y="248"/>
                </a:lnTo>
                <a:lnTo>
                  <a:pt x="8" y="240"/>
                </a:lnTo>
                <a:lnTo>
                  <a:pt x="0" y="240"/>
                </a:lnTo>
                <a:lnTo>
                  <a:pt x="0" y="240"/>
                </a:lnTo>
                <a:lnTo>
                  <a:pt x="0" y="240"/>
                </a:lnTo>
                <a:lnTo>
                  <a:pt x="0" y="240"/>
                </a:lnTo>
                <a:lnTo>
                  <a:pt x="0" y="240"/>
                </a:lnTo>
                <a:lnTo>
                  <a:pt x="0" y="232"/>
                </a:lnTo>
                <a:lnTo>
                  <a:pt x="0" y="232"/>
                </a:lnTo>
                <a:lnTo>
                  <a:pt x="0" y="224"/>
                </a:lnTo>
                <a:lnTo>
                  <a:pt x="8" y="208"/>
                </a:lnTo>
                <a:lnTo>
                  <a:pt x="8" y="208"/>
                </a:lnTo>
                <a:lnTo>
                  <a:pt x="8" y="208"/>
                </a:lnTo>
                <a:lnTo>
                  <a:pt x="8" y="208"/>
                </a:lnTo>
                <a:lnTo>
                  <a:pt x="8" y="224"/>
                </a:lnTo>
                <a:lnTo>
                  <a:pt x="8" y="232"/>
                </a:lnTo>
                <a:lnTo>
                  <a:pt x="8" y="232"/>
                </a:lnTo>
                <a:lnTo>
                  <a:pt x="8" y="232"/>
                </a:lnTo>
                <a:lnTo>
                  <a:pt x="8" y="232"/>
                </a:lnTo>
                <a:lnTo>
                  <a:pt x="8" y="224"/>
                </a:lnTo>
                <a:lnTo>
                  <a:pt x="16" y="216"/>
                </a:lnTo>
                <a:lnTo>
                  <a:pt x="16" y="216"/>
                </a:lnTo>
                <a:lnTo>
                  <a:pt x="16" y="208"/>
                </a:lnTo>
                <a:lnTo>
                  <a:pt x="16" y="200"/>
                </a:lnTo>
                <a:lnTo>
                  <a:pt x="16" y="200"/>
                </a:lnTo>
                <a:lnTo>
                  <a:pt x="24" y="200"/>
                </a:lnTo>
                <a:lnTo>
                  <a:pt x="24" y="200"/>
                </a:lnTo>
                <a:lnTo>
                  <a:pt x="24" y="192"/>
                </a:lnTo>
                <a:lnTo>
                  <a:pt x="24" y="192"/>
                </a:lnTo>
                <a:lnTo>
                  <a:pt x="16" y="200"/>
                </a:lnTo>
                <a:lnTo>
                  <a:pt x="8" y="200"/>
                </a:lnTo>
                <a:lnTo>
                  <a:pt x="8" y="200"/>
                </a:lnTo>
                <a:lnTo>
                  <a:pt x="8" y="176"/>
                </a:lnTo>
                <a:lnTo>
                  <a:pt x="16" y="176"/>
                </a:lnTo>
                <a:lnTo>
                  <a:pt x="16" y="184"/>
                </a:lnTo>
                <a:lnTo>
                  <a:pt x="16" y="184"/>
                </a:lnTo>
                <a:lnTo>
                  <a:pt x="16" y="176"/>
                </a:lnTo>
                <a:lnTo>
                  <a:pt x="32" y="176"/>
                </a:lnTo>
                <a:lnTo>
                  <a:pt x="32" y="176"/>
                </a:lnTo>
                <a:lnTo>
                  <a:pt x="32" y="176"/>
                </a:lnTo>
                <a:lnTo>
                  <a:pt x="32" y="176"/>
                </a:lnTo>
                <a:lnTo>
                  <a:pt x="24" y="168"/>
                </a:lnTo>
                <a:lnTo>
                  <a:pt x="24" y="168"/>
                </a:lnTo>
                <a:lnTo>
                  <a:pt x="24" y="168"/>
                </a:lnTo>
                <a:lnTo>
                  <a:pt x="24" y="168"/>
                </a:lnTo>
                <a:lnTo>
                  <a:pt x="16" y="168"/>
                </a:lnTo>
                <a:lnTo>
                  <a:pt x="16" y="168"/>
                </a:lnTo>
                <a:lnTo>
                  <a:pt x="16" y="168"/>
                </a:lnTo>
                <a:lnTo>
                  <a:pt x="8" y="168"/>
                </a:lnTo>
                <a:lnTo>
                  <a:pt x="8" y="160"/>
                </a:lnTo>
                <a:lnTo>
                  <a:pt x="16" y="160"/>
                </a:lnTo>
                <a:lnTo>
                  <a:pt x="16" y="144"/>
                </a:lnTo>
                <a:lnTo>
                  <a:pt x="16" y="136"/>
                </a:lnTo>
                <a:lnTo>
                  <a:pt x="16" y="136"/>
                </a:lnTo>
                <a:lnTo>
                  <a:pt x="16" y="88"/>
                </a:lnTo>
                <a:lnTo>
                  <a:pt x="16" y="88"/>
                </a:lnTo>
                <a:lnTo>
                  <a:pt x="16" y="80"/>
                </a:lnTo>
                <a:lnTo>
                  <a:pt x="8" y="64"/>
                </a:lnTo>
                <a:lnTo>
                  <a:pt x="8" y="48"/>
                </a:lnTo>
                <a:lnTo>
                  <a:pt x="8" y="40"/>
                </a:lnTo>
                <a:lnTo>
                  <a:pt x="16" y="32"/>
                </a:lnTo>
                <a:close/>
              </a:path>
            </a:pathLst>
          </a:custGeom>
          <a:solidFill>
            <a:srgbClr val="92D050"/>
          </a:solidFill>
          <a:ln w="6350" cmpd="sng">
            <a:solidFill>
              <a:srgbClr val="000000"/>
            </a:solidFill>
            <a:round/>
            <a:headEnd/>
            <a:tailEnd/>
          </a:ln>
        </p:spPr>
        <p:txBody>
          <a:bodyPr/>
          <a:lstStyle/>
          <a:p>
            <a:endParaRPr lang="en-US" dirty="0"/>
          </a:p>
        </p:txBody>
      </p:sp>
      <p:sp>
        <p:nvSpPr>
          <p:cNvPr id="791557" name="Freeform 5"/>
          <p:cNvSpPr>
            <a:spLocks/>
          </p:cNvSpPr>
          <p:nvPr/>
        </p:nvSpPr>
        <p:spPr bwMode="auto">
          <a:xfrm>
            <a:off x="2936778" y="1371600"/>
            <a:ext cx="1150938" cy="966788"/>
          </a:xfrm>
          <a:custGeom>
            <a:avLst/>
            <a:gdLst>
              <a:gd name="T0" fmla="*/ 184 w 640"/>
              <a:gd name="T1" fmla="*/ 16 h 536"/>
              <a:gd name="T2" fmla="*/ 176 w 640"/>
              <a:gd name="T3" fmla="*/ 8 h 536"/>
              <a:gd name="T4" fmla="*/ 176 w 640"/>
              <a:gd name="T5" fmla="*/ 8 h 536"/>
              <a:gd name="T6" fmla="*/ 168 w 640"/>
              <a:gd name="T7" fmla="*/ 8 h 536"/>
              <a:gd name="T8" fmla="*/ 160 w 640"/>
              <a:gd name="T9" fmla="*/ 0 h 536"/>
              <a:gd name="T10" fmla="*/ 152 w 640"/>
              <a:gd name="T11" fmla="*/ 8 h 536"/>
              <a:gd name="T12" fmla="*/ 144 w 640"/>
              <a:gd name="T13" fmla="*/ 0 h 536"/>
              <a:gd name="T14" fmla="*/ 144 w 640"/>
              <a:gd name="T15" fmla="*/ 0 h 536"/>
              <a:gd name="T16" fmla="*/ 144 w 640"/>
              <a:gd name="T17" fmla="*/ 16 h 536"/>
              <a:gd name="T18" fmla="*/ 136 w 640"/>
              <a:gd name="T19" fmla="*/ 24 h 536"/>
              <a:gd name="T20" fmla="*/ 136 w 640"/>
              <a:gd name="T21" fmla="*/ 32 h 536"/>
              <a:gd name="T22" fmla="*/ 136 w 640"/>
              <a:gd name="T23" fmla="*/ 32 h 536"/>
              <a:gd name="T24" fmla="*/ 136 w 640"/>
              <a:gd name="T25" fmla="*/ 56 h 536"/>
              <a:gd name="T26" fmla="*/ 128 w 640"/>
              <a:gd name="T27" fmla="*/ 72 h 536"/>
              <a:gd name="T28" fmla="*/ 112 w 640"/>
              <a:gd name="T29" fmla="*/ 112 h 536"/>
              <a:gd name="T30" fmla="*/ 96 w 640"/>
              <a:gd name="T31" fmla="*/ 136 h 536"/>
              <a:gd name="T32" fmla="*/ 80 w 640"/>
              <a:gd name="T33" fmla="*/ 176 h 536"/>
              <a:gd name="T34" fmla="*/ 80 w 640"/>
              <a:gd name="T35" fmla="*/ 176 h 536"/>
              <a:gd name="T36" fmla="*/ 40 w 640"/>
              <a:gd name="T37" fmla="*/ 264 h 536"/>
              <a:gd name="T38" fmla="*/ 32 w 640"/>
              <a:gd name="T39" fmla="*/ 272 h 536"/>
              <a:gd name="T40" fmla="*/ 8 w 640"/>
              <a:gd name="T41" fmla="*/ 312 h 536"/>
              <a:gd name="T42" fmla="*/ 8 w 640"/>
              <a:gd name="T43" fmla="*/ 336 h 536"/>
              <a:gd name="T44" fmla="*/ 8 w 640"/>
              <a:gd name="T45" fmla="*/ 352 h 536"/>
              <a:gd name="T46" fmla="*/ 0 w 640"/>
              <a:gd name="T47" fmla="*/ 384 h 536"/>
              <a:gd name="T48" fmla="*/ 8 w 640"/>
              <a:gd name="T49" fmla="*/ 400 h 536"/>
              <a:gd name="T50" fmla="*/ 280 w 640"/>
              <a:gd name="T51" fmla="*/ 480 h 536"/>
              <a:gd name="T52" fmla="*/ 480 w 640"/>
              <a:gd name="T53" fmla="*/ 528 h 536"/>
              <a:gd name="T54" fmla="*/ 520 w 640"/>
              <a:gd name="T55" fmla="*/ 536 h 536"/>
              <a:gd name="T56" fmla="*/ 560 w 640"/>
              <a:gd name="T57" fmla="*/ 368 h 536"/>
              <a:gd name="T58" fmla="*/ 576 w 640"/>
              <a:gd name="T59" fmla="*/ 344 h 536"/>
              <a:gd name="T60" fmla="*/ 576 w 640"/>
              <a:gd name="T61" fmla="*/ 336 h 536"/>
              <a:gd name="T62" fmla="*/ 576 w 640"/>
              <a:gd name="T63" fmla="*/ 328 h 536"/>
              <a:gd name="T64" fmla="*/ 576 w 640"/>
              <a:gd name="T65" fmla="*/ 328 h 536"/>
              <a:gd name="T66" fmla="*/ 560 w 640"/>
              <a:gd name="T67" fmla="*/ 312 h 536"/>
              <a:gd name="T68" fmla="*/ 560 w 640"/>
              <a:gd name="T69" fmla="*/ 304 h 536"/>
              <a:gd name="T70" fmla="*/ 568 w 640"/>
              <a:gd name="T71" fmla="*/ 280 h 536"/>
              <a:gd name="T72" fmla="*/ 600 w 640"/>
              <a:gd name="T73" fmla="*/ 248 h 536"/>
              <a:gd name="T74" fmla="*/ 600 w 640"/>
              <a:gd name="T75" fmla="*/ 240 h 536"/>
              <a:gd name="T76" fmla="*/ 640 w 640"/>
              <a:gd name="T77" fmla="*/ 192 h 536"/>
              <a:gd name="T78" fmla="*/ 640 w 640"/>
              <a:gd name="T79" fmla="*/ 184 h 536"/>
              <a:gd name="T80" fmla="*/ 632 w 640"/>
              <a:gd name="T81" fmla="*/ 168 h 536"/>
              <a:gd name="T82" fmla="*/ 616 w 640"/>
              <a:gd name="T83" fmla="*/ 144 h 536"/>
              <a:gd name="T84" fmla="*/ 480 w 640"/>
              <a:gd name="T85" fmla="*/ 112 h 536"/>
              <a:gd name="T86" fmla="*/ 464 w 640"/>
              <a:gd name="T87" fmla="*/ 112 h 536"/>
              <a:gd name="T88" fmla="*/ 432 w 640"/>
              <a:gd name="T89" fmla="*/ 112 h 536"/>
              <a:gd name="T90" fmla="*/ 424 w 640"/>
              <a:gd name="T91" fmla="*/ 112 h 536"/>
              <a:gd name="T92" fmla="*/ 424 w 640"/>
              <a:gd name="T93" fmla="*/ 112 h 536"/>
              <a:gd name="T94" fmla="*/ 400 w 640"/>
              <a:gd name="T95" fmla="*/ 112 h 536"/>
              <a:gd name="T96" fmla="*/ 360 w 640"/>
              <a:gd name="T97" fmla="*/ 120 h 536"/>
              <a:gd name="T98" fmla="*/ 352 w 640"/>
              <a:gd name="T99" fmla="*/ 112 h 536"/>
              <a:gd name="T100" fmla="*/ 344 w 640"/>
              <a:gd name="T101" fmla="*/ 112 h 536"/>
              <a:gd name="T102" fmla="*/ 328 w 640"/>
              <a:gd name="T103" fmla="*/ 112 h 536"/>
              <a:gd name="T104" fmla="*/ 320 w 640"/>
              <a:gd name="T105" fmla="*/ 112 h 536"/>
              <a:gd name="T106" fmla="*/ 296 w 640"/>
              <a:gd name="T107" fmla="*/ 88 h 536"/>
              <a:gd name="T108" fmla="*/ 280 w 640"/>
              <a:gd name="T109" fmla="*/ 88 h 536"/>
              <a:gd name="T110" fmla="*/ 256 w 640"/>
              <a:gd name="T111" fmla="*/ 96 h 536"/>
              <a:gd name="T112" fmla="*/ 224 w 640"/>
              <a:gd name="T113" fmla="*/ 88 h 536"/>
              <a:gd name="T114" fmla="*/ 216 w 640"/>
              <a:gd name="T115" fmla="*/ 80 h 536"/>
              <a:gd name="T116" fmla="*/ 208 w 640"/>
              <a:gd name="T117" fmla="*/ 64 h 536"/>
              <a:gd name="T118" fmla="*/ 216 w 640"/>
              <a:gd name="T119" fmla="*/ 40 h 536"/>
              <a:gd name="T120" fmla="*/ 192 w 640"/>
              <a:gd name="T121" fmla="*/ 16 h 536"/>
              <a:gd name="T122" fmla="*/ 184 w 640"/>
              <a:gd name="T123" fmla="*/ 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0" h="536">
                <a:moveTo>
                  <a:pt x="192" y="16"/>
                </a:moveTo>
                <a:lnTo>
                  <a:pt x="184" y="16"/>
                </a:lnTo>
                <a:lnTo>
                  <a:pt x="184" y="8"/>
                </a:lnTo>
                <a:lnTo>
                  <a:pt x="176" y="8"/>
                </a:lnTo>
                <a:lnTo>
                  <a:pt x="176" y="8"/>
                </a:lnTo>
                <a:lnTo>
                  <a:pt x="176" y="8"/>
                </a:lnTo>
                <a:lnTo>
                  <a:pt x="168" y="8"/>
                </a:lnTo>
                <a:lnTo>
                  <a:pt x="168" y="8"/>
                </a:lnTo>
                <a:lnTo>
                  <a:pt x="160" y="8"/>
                </a:lnTo>
                <a:lnTo>
                  <a:pt x="160" y="0"/>
                </a:lnTo>
                <a:lnTo>
                  <a:pt x="160" y="0"/>
                </a:lnTo>
                <a:lnTo>
                  <a:pt x="152" y="8"/>
                </a:lnTo>
                <a:lnTo>
                  <a:pt x="152" y="0"/>
                </a:lnTo>
                <a:lnTo>
                  <a:pt x="144" y="0"/>
                </a:lnTo>
                <a:lnTo>
                  <a:pt x="144" y="0"/>
                </a:lnTo>
                <a:lnTo>
                  <a:pt x="144" y="0"/>
                </a:lnTo>
                <a:lnTo>
                  <a:pt x="144" y="8"/>
                </a:lnTo>
                <a:lnTo>
                  <a:pt x="144" y="16"/>
                </a:lnTo>
                <a:lnTo>
                  <a:pt x="144" y="16"/>
                </a:lnTo>
                <a:lnTo>
                  <a:pt x="136" y="24"/>
                </a:lnTo>
                <a:lnTo>
                  <a:pt x="136" y="24"/>
                </a:lnTo>
                <a:lnTo>
                  <a:pt x="136" y="32"/>
                </a:lnTo>
                <a:lnTo>
                  <a:pt x="136" y="32"/>
                </a:lnTo>
                <a:lnTo>
                  <a:pt x="136" y="32"/>
                </a:lnTo>
                <a:lnTo>
                  <a:pt x="128" y="48"/>
                </a:lnTo>
                <a:lnTo>
                  <a:pt x="136" y="56"/>
                </a:lnTo>
                <a:lnTo>
                  <a:pt x="136" y="56"/>
                </a:lnTo>
                <a:lnTo>
                  <a:pt x="128" y="72"/>
                </a:lnTo>
                <a:lnTo>
                  <a:pt x="112" y="112"/>
                </a:lnTo>
                <a:lnTo>
                  <a:pt x="112" y="112"/>
                </a:lnTo>
                <a:lnTo>
                  <a:pt x="96" y="136"/>
                </a:lnTo>
                <a:lnTo>
                  <a:pt x="96" y="136"/>
                </a:lnTo>
                <a:lnTo>
                  <a:pt x="80" y="176"/>
                </a:lnTo>
                <a:lnTo>
                  <a:pt x="80" y="176"/>
                </a:lnTo>
                <a:lnTo>
                  <a:pt x="80" y="176"/>
                </a:lnTo>
                <a:lnTo>
                  <a:pt x="80" y="176"/>
                </a:lnTo>
                <a:lnTo>
                  <a:pt x="64" y="224"/>
                </a:lnTo>
                <a:lnTo>
                  <a:pt x="40" y="264"/>
                </a:lnTo>
                <a:lnTo>
                  <a:pt x="32" y="272"/>
                </a:lnTo>
                <a:lnTo>
                  <a:pt x="32" y="272"/>
                </a:lnTo>
                <a:lnTo>
                  <a:pt x="24" y="288"/>
                </a:lnTo>
                <a:lnTo>
                  <a:pt x="8" y="312"/>
                </a:lnTo>
                <a:lnTo>
                  <a:pt x="8" y="320"/>
                </a:lnTo>
                <a:lnTo>
                  <a:pt x="8" y="336"/>
                </a:lnTo>
                <a:lnTo>
                  <a:pt x="8" y="344"/>
                </a:lnTo>
                <a:lnTo>
                  <a:pt x="8" y="352"/>
                </a:lnTo>
                <a:lnTo>
                  <a:pt x="0" y="368"/>
                </a:lnTo>
                <a:lnTo>
                  <a:pt x="0" y="384"/>
                </a:lnTo>
                <a:lnTo>
                  <a:pt x="0" y="392"/>
                </a:lnTo>
                <a:lnTo>
                  <a:pt x="8" y="400"/>
                </a:lnTo>
                <a:lnTo>
                  <a:pt x="24" y="416"/>
                </a:lnTo>
                <a:lnTo>
                  <a:pt x="280" y="480"/>
                </a:lnTo>
                <a:lnTo>
                  <a:pt x="392" y="504"/>
                </a:lnTo>
                <a:lnTo>
                  <a:pt x="480" y="528"/>
                </a:lnTo>
                <a:lnTo>
                  <a:pt x="520" y="536"/>
                </a:lnTo>
                <a:lnTo>
                  <a:pt x="520" y="536"/>
                </a:lnTo>
                <a:lnTo>
                  <a:pt x="560" y="384"/>
                </a:lnTo>
                <a:lnTo>
                  <a:pt x="560" y="368"/>
                </a:lnTo>
                <a:lnTo>
                  <a:pt x="560" y="368"/>
                </a:lnTo>
                <a:lnTo>
                  <a:pt x="576" y="344"/>
                </a:lnTo>
                <a:lnTo>
                  <a:pt x="576" y="344"/>
                </a:lnTo>
                <a:lnTo>
                  <a:pt x="576" y="336"/>
                </a:lnTo>
                <a:lnTo>
                  <a:pt x="576" y="336"/>
                </a:lnTo>
                <a:lnTo>
                  <a:pt x="576" y="328"/>
                </a:lnTo>
                <a:lnTo>
                  <a:pt x="576" y="328"/>
                </a:lnTo>
                <a:lnTo>
                  <a:pt x="576" y="328"/>
                </a:lnTo>
                <a:lnTo>
                  <a:pt x="576" y="320"/>
                </a:lnTo>
                <a:lnTo>
                  <a:pt x="560" y="312"/>
                </a:lnTo>
                <a:lnTo>
                  <a:pt x="560" y="312"/>
                </a:lnTo>
                <a:lnTo>
                  <a:pt x="560" y="304"/>
                </a:lnTo>
                <a:lnTo>
                  <a:pt x="568" y="296"/>
                </a:lnTo>
                <a:lnTo>
                  <a:pt x="568" y="280"/>
                </a:lnTo>
                <a:lnTo>
                  <a:pt x="592" y="256"/>
                </a:lnTo>
                <a:lnTo>
                  <a:pt x="600" y="248"/>
                </a:lnTo>
                <a:lnTo>
                  <a:pt x="600" y="248"/>
                </a:lnTo>
                <a:lnTo>
                  <a:pt x="600" y="240"/>
                </a:lnTo>
                <a:lnTo>
                  <a:pt x="600" y="240"/>
                </a:lnTo>
                <a:lnTo>
                  <a:pt x="640" y="192"/>
                </a:lnTo>
                <a:lnTo>
                  <a:pt x="640" y="184"/>
                </a:lnTo>
                <a:lnTo>
                  <a:pt x="640" y="184"/>
                </a:lnTo>
                <a:lnTo>
                  <a:pt x="640" y="176"/>
                </a:lnTo>
                <a:lnTo>
                  <a:pt x="632" y="168"/>
                </a:lnTo>
                <a:lnTo>
                  <a:pt x="632" y="168"/>
                </a:lnTo>
                <a:lnTo>
                  <a:pt x="616" y="144"/>
                </a:lnTo>
                <a:lnTo>
                  <a:pt x="616" y="144"/>
                </a:lnTo>
                <a:lnTo>
                  <a:pt x="480" y="112"/>
                </a:lnTo>
                <a:lnTo>
                  <a:pt x="480" y="112"/>
                </a:lnTo>
                <a:lnTo>
                  <a:pt x="464" y="112"/>
                </a:lnTo>
                <a:lnTo>
                  <a:pt x="440" y="112"/>
                </a:lnTo>
                <a:lnTo>
                  <a:pt x="432" y="112"/>
                </a:lnTo>
                <a:lnTo>
                  <a:pt x="432" y="104"/>
                </a:lnTo>
                <a:lnTo>
                  <a:pt x="424" y="112"/>
                </a:lnTo>
                <a:lnTo>
                  <a:pt x="424" y="112"/>
                </a:lnTo>
                <a:lnTo>
                  <a:pt x="424" y="112"/>
                </a:lnTo>
                <a:lnTo>
                  <a:pt x="400" y="112"/>
                </a:lnTo>
                <a:lnTo>
                  <a:pt x="400" y="112"/>
                </a:lnTo>
                <a:lnTo>
                  <a:pt x="384" y="120"/>
                </a:lnTo>
                <a:lnTo>
                  <a:pt x="360" y="120"/>
                </a:lnTo>
                <a:lnTo>
                  <a:pt x="360" y="112"/>
                </a:lnTo>
                <a:lnTo>
                  <a:pt x="352" y="112"/>
                </a:lnTo>
                <a:lnTo>
                  <a:pt x="352" y="112"/>
                </a:lnTo>
                <a:lnTo>
                  <a:pt x="344" y="112"/>
                </a:lnTo>
                <a:lnTo>
                  <a:pt x="336" y="112"/>
                </a:lnTo>
                <a:lnTo>
                  <a:pt x="328" y="112"/>
                </a:lnTo>
                <a:lnTo>
                  <a:pt x="320" y="112"/>
                </a:lnTo>
                <a:lnTo>
                  <a:pt x="320" y="112"/>
                </a:lnTo>
                <a:lnTo>
                  <a:pt x="312" y="104"/>
                </a:lnTo>
                <a:lnTo>
                  <a:pt x="296" y="88"/>
                </a:lnTo>
                <a:lnTo>
                  <a:pt x="280" y="88"/>
                </a:lnTo>
                <a:lnTo>
                  <a:pt x="280" y="88"/>
                </a:lnTo>
                <a:lnTo>
                  <a:pt x="272" y="96"/>
                </a:lnTo>
                <a:lnTo>
                  <a:pt x="256" y="96"/>
                </a:lnTo>
                <a:lnTo>
                  <a:pt x="232" y="96"/>
                </a:lnTo>
                <a:lnTo>
                  <a:pt x="224" y="88"/>
                </a:lnTo>
                <a:lnTo>
                  <a:pt x="216" y="80"/>
                </a:lnTo>
                <a:lnTo>
                  <a:pt x="216" y="80"/>
                </a:lnTo>
                <a:lnTo>
                  <a:pt x="208" y="72"/>
                </a:lnTo>
                <a:lnTo>
                  <a:pt x="208" y="64"/>
                </a:lnTo>
                <a:lnTo>
                  <a:pt x="216" y="56"/>
                </a:lnTo>
                <a:lnTo>
                  <a:pt x="216" y="40"/>
                </a:lnTo>
                <a:lnTo>
                  <a:pt x="208" y="24"/>
                </a:lnTo>
                <a:lnTo>
                  <a:pt x="192" y="16"/>
                </a:lnTo>
                <a:lnTo>
                  <a:pt x="184" y="16"/>
                </a:lnTo>
                <a:lnTo>
                  <a:pt x="184" y="16"/>
                </a:lnTo>
                <a:lnTo>
                  <a:pt x="192" y="16"/>
                </a:lnTo>
                <a:close/>
              </a:path>
            </a:pathLst>
          </a:custGeom>
          <a:solidFill>
            <a:srgbClr val="92D050"/>
          </a:solidFill>
          <a:ln w="6350" cmpd="sng">
            <a:solidFill>
              <a:srgbClr val="000000"/>
            </a:solidFill>
            <a:round/>
            <a:headEnd/>
            <a:tailEnd/>
          </a:ln>
        </p:spPr>
        <p:txBody>
          <a:bodyPr/>
          <a:lstStyle/>
          <a:p>
            <a:endParaRPr lang="en-US" dirty="0"/>
          </a:p>
        </p:txBody>
      </p:sp>
      <p:sp>
        <p:nvSpPr>
          <p:cNvPr id="791558" name="Freeform 6"/>
          <p:cNvSpPr>
            <a:spLocks/>
          </p:cNvSpPr>
          <p:nvPr/>
        </p:nvSpPr>
        <p:spPr bwMode="auto">
          <a:xfrm>
            <a:off x="2843117" y="2089151"/>
            <a:ext cx="1152525" cy="1985963"/>
          </a:xfrm>
          <a:custGeom>
            <a:avLst/>
            <a:gdLst>
              <a:gd name="T0" fmla="*/ 288 w 640"/>
              <a:gd name="T1" fmla="*/ 384 h 1104"/>
              <a:gd name="T2" fmla="*/ 632 w 640"/>
              <a:gd name="T3" fmla="*/ 920 h 1104"/>
              <a:gd name="T4" fmla="*/ 640 w 640"/>
              <a:gd name="T5" fmla="*/ 960 h 1104"/>
              <a:gd name="T6" fmla="*/ 600 w 640"/>
              <a:gd name="T7" fmla="*/ 976 h 1104"/>
              <a:gd name="T8" fmla="*/ 592 w 640"/>
              <a:gd name="T9" fmla="*/ 1032 h 1104"/>
              <a:gd name="T10" fmla="*/ 576 w 640"/>
              <a:gd name="T11" fmla="*/ 1056 h 1104"/>
              <a:gd name="T12" fmla="*/ 584 w 640"/>
              <a:gd name="T13" fmla="*/ 1080 h 1104"/>
              <a:gd name="T14" fmla="*/ 368 w 640"/>
              <a:gd name="T15" fmla="*/ 1080 h 1104"/>
              <a:gd name="T16" fmla="*/ 368 w 640"/>
              <a:gd name="T17" fmla="*/ 1064 h 1104"/>
              <a:gd name="T18" fmla="*/ 352 w 640"/>
              <a:gd name="T19" fmla="*/ 1064 h 1104"/>
              <a:gd name="T20" fmla="*/ 352 w 640"/>
              <a:gd name="T21" fmla="*/ 1000 h 1104"/>
              <a:gd name="T22" fmla="*/ 296 w 640"/>
              <a:gd name="T23" fmla="*/ 936 h 1104"/>
              <a:gd name="T24" fmla="*/ 288 w 640"/>
              <a:gd name="T25" fmla="*/ 928 h 1104"/>
              <a:gd name="T26" fmla="*/ 264 w 640"/>
              <a:gd name="T27" fmla="*/ 904 h 1104"/>
              <a:gd name="T28" fmla="*/ 232 w 640"/>
              <a:gd name="T29" fmla="*/ 872 h 1104"/>
              <a:gd name="T30" fmla="*/ 192 w 640"/>
              <a:gd name="T31" fmla="*/ 848 h 1104"/>
              <a:gd name="T32" fmla="*/ 176 w 640"/>
              <a:gd name="T33" fmla="*/ 832 h 1104"/>
              <a:gd name="T34" fmla="*/ 136 w 640"/>
              <a:gd name="T35" fmla="*/ 816 h 1104"/>
              <a:gd name="T36" fmla="*/ 128 w 640"/>
              <a:gd name="T37" fmla="*/ 808 h 1104"/>
              <a:gd name="T38" fmla="*/ 136 w 640"/>
              <a:gd name="T39" fmla="*/ 784 h 1104"/>
              <a:gd name="T40" fmla="*/ 144 w 640"/>
              <a:gd name="T41" fmla="*/ 744 h 1104"/>
              <a:gd name="T42" fmla="*/ 128 w 640"/>
              <a:gd name="T43" fmla="*/ 736 h 1104"/>
              <a:gd name="T44" fmla="*/ 112 w 640"/>
              <a:gd name="T45" fmla="*/ 696 h 1104"/>
              <a:gd name="T46" fmla="*/ 96 w 640"/>
              <a:gd name="T47" fmla="*/ 648 h 1104"/>
              <a:gd name="T48" fmla="*/ 80 w 640"/>
              <a:gd name="T49" fmla="*/ 616 h 1104"/>
              <a:gd name="T50" fmla="*/ 72 w 640"/>
              <a:gd name="T51" fmla="*/ 592 h 1104"/>
              <a:gd name="T52" fmla="*/ 80 w 640"/>
              <a:gd name="T53" fmla="*/ 584 h 1104"/>
              <a:gd name="T54" fmla="*/ 88 w 640"/>
              <a:gd name="T55" fmla="*/ 584 h 1104"/>
              <a:gd name="T56" fmla="*/ 88 w 640"/>
              <a:gd name="T57" fmla="*/ 544 h 1104"/>
              <a:gd name="T58" fmla="*/ 64 w 640"/>
              <a:gd name="T59" fmla="*/ 520 h 1104"/>
              <a:gd name="T60" fmla="*/ 64 w 640"/>
              <a:gd name="T61" fmla="*/ 496 h 1104"/>
              <a:gd name="T62" fmla="*/ 64 w 640"/>
              <a:gd name="T63" fmla="*/ 472 h 1104"/>
              <a:gd name="T64" fmla="*/ 80 w 640"/>
              <a:gd name="T65" fmla="*/ 456 h 1104"/>
              <a:gd name="T66" fmla="*/ 80 w 640"/>
              <a:gd name="T67" fmla="*/ 480 h 1104"/>
              <a:gd name="T68" fmla="*/ 96 w 640"/>
              <a:gd name="T69" fmla="*/ 496 h 1104"/>
              <a:gd name="T70" fmla="*/ 88 w 640"/>
              <a:gd name="T71" fmla="*/ 464 h 1104"/>
              <a:gd name="T72" fmla="*/ 80 w 640"/>
              <a:gd name="T73" fmla="*/ 440 h 1104"/>
              <a:gd name="T74" fmla="*/ 104 w 640"/>
              <a:gd name="T75" fmla="*/ 440 h 1104"/>
              <a:gd name="T76" fmla="*/ 120 w 640"/>
              <a:gd name="T77" fmla="*/ 432 h 1104"/>
              <a:gd name="T78" fmla="*/ 104 w 640"/>
              <a:gd name="T79" fmla="*/ 432 h 1104"/>
              <a:gd name="T80" fmla="*/ 80 w 640"/>
              <a:gd name="T81" fmla="*/ 424 h 1104"/>
              <a:gd name="T82" fmla="*/ 64 w 640"/>
              <a:gd name="T83" fmla="*/ 448 h 1104"/>
              <a:gd name="T84" fmla="*/ 56 w 640"/>
              <a:gd name="T85" fmla="*/ 440 h 1104"/>
              <a:gd name="T86" fmla="*/ 40 w 640"/>
              <a:gd name="T87" fmla="*/ 416 h 1104"/>
              <a:gd name="T88" fmla="*/ 48 w 640"/>
              <a:gd name="T89" fmla="*/ 400 h 1104"/>
              <a:gd name="T90" fmla="*/ 32 w 640"/>
              <a:gd name="T91" fmla="*/ 368 h 1104"/>
              <a:gd name="T92" fmla="*/ 24 w 640"/>
              <a:gd name="T93" fmla="*/ 344 h 1104"/>
              <a:gd name="T94" fmla="*/ 8 w 640"/>
              <a:gd name="T95" fmla="*/ 312 h 1104"/>
              <a:gd name="T96" fmla="*/ 16 w 640"/>
              <a:gd name="T97" fmla="*/ 280 h 1104"/>
              <a:gd name="T98" fmla="*/ 24 w 640"/>
              <a:gd name="T99" fmla="*/ 216 h 1104"/>
              <a:gd name="T100" fmla="*/ 16 w 640"/>
              <a:gd name="T101" fmla="*/ 192 h 1104"/>
              <a:gd name="T102" fmla="*/ 32 w 640"/>
              <a:gd name="T103" fmla="*/ 112 h 1104"/>
              <a:gd name="T104" fmla="*/ 56 w 640"/>
              <a:gd name="T105" fmla="*/ 56 h 1104"/>
              <a:gd name="T106" fmla="*/ 56 w 640"/>
              <a:gd name="T107" fmla="*/ 40 h 1104"/>
              <a:gd name="T108" fmla="*/ 56 w 640"/>
              <a:gd name="T109" fmla="*/ 24 h 1104"/>
              <a:gd name="T110" fmla="*/ 80 w 640"/>
              <a:gd name="T111" fmla="*/ 1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0" h="1104">
                <a:moveTo>
                  <a:pt x="80" y="16"/>
                </a:moveTo>
                <a:lnTo>
                  <a:pt x="336" y="80"/>
                </a:lnTo>
                <a:lnTo>
                  <a:pt x="368" y="88"/>
                </a:lnTo>
                <a:lnTo>
                  <a:pt x="368" y="88"/>
                </a:lnTo>
                <a:lnTo>
                  <a:pt x="288" y="384"/>
                </a:lnTo>
                <a:lnTo>
                  <a:pt x="288" y="384"/>
                </a:lnTo>
                <a:lnTo>
                  <a:pt x="616" y="872"/>
                </a:lnTo>
                <a:lnTo>
                  <a:pt x="616" y="888"/>
                </a:lnTo>
                <a:lnTo>
                  <a:pt x="616" y="896"/>
                </a:lnTo>
                <a:lnTo>
                  <a:pt x="632" y="920"/>
                </a:lnTo>
                <a:lnTo>
                  <a:pt x="632" y="920"/>
                </a:lnTo>
                <a:lnTo>
                  <a:pt x="632" y="936"/>
                </a:lnTo>
                <a:lnTo>
                  <a:pt x="632" y="936"/>
                </a:lnTo>
                <a:lnTo>
                  <a:pt x="640" y="952"/>
                </a:lnTo>
                <a:lnTo>
                  <a:pt x="640" y="960"/>
                </a:lnTo>
                <a:lnTo>
                  <a:pt x="640" y="960"/>
                </a:lnTo>
                <a:lnTo>
                  <a:pt x="640" y="968"/>
                </a:lnTo>
                <a:lnTo>
                  <a:pt x="640" y="968"/>
                </a:lnTo>
                <a:lnTo>
                  <a:pt x="624" y="968"/>
                </a:lnTo>
                <a:lnTo>
                  <a:pt x="600" y="976"/>
                </a:lnTo>
                <a:lnTo>
                  <a:pt x="600" y="992"/>
                </a:lnTo>
                <a:lnTo>
                  <a:pt x="600" y="1000"/>
                </a:lnTo>
                <a:lnTo>
                  <a:pt x="600" y="1008"/>
                </a:lnTo>
                <a:lnTo>
                  <a:pt x="600" y="1024"/>
                </a:lnTo>
                <a:lnTo>
                  <a:pt x="592" y="1032"/>
                </a:lnTo>
                <a:lnTo>
                  <a:pt x="576" y="1040"/>
                </a:lnTo>
                <a:lnTo>
                  <a:pt x="576" y="1040"/>
                </a:lnTo>
                <a:lnTo>
                  <a:pt x="576" y="1048"/>
                </a:lnTo>
                <a:lnTo>
                  <a:pt x="576" y="1056"/>
                </a:lnTo>
                <a:lnTo>
                  <a:pt x="576" y="1056"/>
                </a:lnTo>
                <a:lnTo>
                  <a:pt x="576" y="1072"/>
                </a:lnTo>
                <a:lnTo>
                  <a:pt x="576" y="1072"/>
                </a:lnTo>
                <a:lnTo>
                  <a:pt x="584" y="1080"/>
                </a:lnTo>
                <a:lnTo>
                  <a:pt x="584" y="1080"/>
                </a:lnTo>
                <a:lnTo>
                  <a:pt x="584" y="1080"/>
                </a:lnTo>
                <a:lnTo>
                  <a:pt x="584" y="1104"/>
                </a:lnTo>
                <a:lnTo>
                  <a:pt x="576" y="1104"/>
                </a:lnTo>
                <a:lnTo>
                  <a:pt x="568" y="1104"/>
                </a:lnTo>
                <a:lnTo>
                  <a:pt x="368" y="1080"/>
                </a:lnTo>
                <a:lnTo>
                  <a:pt x="368" y="1080"/>
                </a:lnTo>
                <a:lnTo>
                  <a:pt x="360" y="1072"/>
                </a:lnTo>
                <a:lnTo>
                  <a:pt x="360" y="1072"/>
                </a:lnTo>
                <a:lnTo>
                  <a:pt x="368" y="1072"/>
                </a:lnTo>
                <a:lnTo>
                  <a:pt x="368" y="1072"/>
                </a:lnTo>
                <a:lnTo>
                  <a:pt x="368" y="1064"/>
                </a:lnTo>
                <a:lnTo>
                  <a:pt x="368" y="1064"/>
                </a:lnTo>
                <a:lnTo>
                  <a:pt x="360" y="1064"/>
                </a:lnTo>
                <a:lnTo>
                  <a:pt x="360" y="1064"/>
                </a:lnTo>
                <a:lnTo>
                  <a:pt x="352" y="1064"/>
                </a:lnTo>
                <a:lnTo>
                  <a:pt x="352" y="1064"/>
                </a:lnTo>
                <a:lnTo>
                  <a:pt x="352" y="1048"/>
                </a:lnTo>
                <a:lnTo>
                  <a:pt x="360" y="1048"/>
                </a:lnTo>
                <a:lnTo>
                  <a:pt x="360" y="1040"/>
                </a:lnTo>
                <a:lnTo>
                  <a:pt x="360" y="1016"/>
                </a:lnTo>
                <a:lnTo>
                  <a:pt x="352" y="1000"/>
                </a:lnTo>
                <a:lnTo>
                  <a:pt x="344" y="992"/>
                </a:lnTo>
                <a:lnTo>
                  <a:pt x="328" y="968"/>
                </a:lnTo>
                <a:lnTo>
                  <a:pt x="312" y="944"/>
                </a:lnTo>
                <a:lnTo>
                  <a:pt x="304" y="936"/>
                </a:lnTo>
                <a:lnTo>
                  <a:pt x="296" y="936"/>
                </a:lnTo>
                <a:lnTo>
                  <a:pt x="296" y="944"/>
                </a:lnTo>
                <a:lnTo>
                  <a:pt x="296" y="944"/>
                </a:lnTo>
                <a:lnTo>
                  <a:pt x="288" y="936"/>
                </a:lnTo>
                <a:lnTo>
                  <a:pt x="288" y="936"/>
                </a:lnTo>
                <a:lnTo>
                  <a:pt x="288" y="928"/>
                </a:lnTo>
                <a:lnTo>
                  <a:pt x="288" y="920"/>
                </a:lnTo>
                <a:lnTo>
                  <a:pt x="288" y="912"/>
                </a:lnTo>
                <a:lnTo>
                  <a:pt x="280" y="904"/>
                </a:lnTo>
                <a:lnTo>
                  <a:pt x="264" y="904"/>
                </a:lnTo>
                <a:lnTo>
                  <a:pt x="264" y="904"/>
                </a:lnTo>
                <a:lnTo>
                  <a:pt x="256" y="904"/>
                </a:lnTo>
                <a:lnTo>
                  <a:pt x="248" y="896"/>
                </a:lnTo>
                <a:lnTo>
                  <a:pt x="232" y="880"/>
                </a:lnTo>
                <a:lnTo>
                  <a:pt x="232" y="880"/>
                </a:lnTo>
                <a:lnTo>
                  <a:pt x="232" y="872"/>
                </a:lnTo>
                <a:lnTo>
                  <a:pt x="224" y="856"/>
                </a:lnTo>
                <a:lnTo>
                  <a:pt x="208" y="848"/>
                </a:lnTo>
                <a:lnTo>
                  <a:pt x="200" y="848"/>
                </a:lnTo>
                <a:lnTo>
                  <a:pt x="200" y="848"/>
                </a:lnTo>
                <a:lnTo>
                  <a:pt x="192" y="848"/>
                </a:lnTo>
                <a:lnTo>
                  <a:pt x="192" y="840"/>
                </a:lnTo>
                <a:lnTo>
                  <a:pt x="192" y="840"/>
                </a:lnTo>
                <a:lnTo>
                  <a:pt x="184" y="840"/>
                </a:lnTo>
                <a:lnTo>
                  <a:pt x="184" y="840"/>
                </a:lnTo>
                <a:lnTo>
                  <a:pt x="176" y="832"/>
                </a:lnTo>
                <a:lnTo>
                  <a:pt x="160" y="824"/>
                </a:lnTo>
                <a:lnTo>
                  <a:pt x="144" y="824"/>
                </a:lnTo>
                <a:lnTo>
                  <a:pt x="136" y="824"/>
                </a:lnTo>
                <a:lnTo>
                  <a:pt x="136" y="824"/>
                </a:lnTo>
                <a:lnTo>
                  <a:pt x="136" y="816"/>
                </a:lnTo>
                <a:lnTo>
                  <a:pt x="128" y="816"/>
                </a:lnTo>
                <a:lnTo>
                  <a:pt x="128" y="816"/>
                </a:lnTo>
                <a:lnTo>
                  <a:pt x="128" y="816"/>
                </a:lnTo>
                <a:lnTo>
                  <a:pt x="128" y="808"/>
                </a:lnTo>
                <a:lnTo>
                  <a:pt x="128" y="808"/>
                </a:lnTo>
                <a:lnTo>
                  <a:pt x="136" y="800"/>
                </a:lnTo>
                <a:lnTo>
                  <a:pt x="136" y="800"/>
                </a:lnTo>
                <a:lnTo>
                  <a:pt x="136" y="792"/>
                </a:lnTo>
                <a:lnTo>
                  <a:pt x="136" y="792"/>
                </a:lnTo>
                <a:lnTo>
                  <a:pt x="136" y="784"/>
                </a:lnTo>
                <a:lnTo>
                  <a:pt x="136" y="784"/>
                </a:lnTo>
                <a:lnTo>
                  <a:pt x="136" y="768"/>
                </a:lnTo>
                <a:lnTo>
                  <a:pt x="136" y="768"/>
                </a:lnTo>
                <a:lnTo>
                  <a:pt x="144" y="760"/>
                </a:lnTo>
                <a:lnTo>
                  <a:pt x="144" y="744"/>
                </a:lnTo>
                <a:lnTo>
                  <a:pt x="136" y="744"/>
                </a:lnTo>
                <a:lnTo>
                  <a:pt x="136" y="744"/>
                </a:lnTo>
                <a:lnTo>
                  <a:pt x="128" y="736"/>
                </a:lnTo>
                <a:lnTo>
                  <a:pt x="128" y="736"/>
                </a:lnTo>
                <a:lnTo>
                  <a:pt x="128" y="736"/>
                </a:lnTo>
                <a:lnTo>
                  <a:pt x="136" y="728"/>
                </a:lnTo>
                <a:lnTo>
                  <a:pt x="136" y="712"/>
                </a:lnTo>
                <a:lnTo>
                  <a:pt x="128" y="712"/>
                </a:lnTo>
                <a:lnTo>
                  <a:pt x="128" y="712"/>
                </a:lnTo>
                <a:lnTo>
                  <a:pt x="112" y="696"/>
                </a:lnTo>
                <a:lnTo>
                  <a:pt x="104" y="688"/>
                </a:lnTo>
                <a:lnTo>
                  <a:pt x="104" y="688"/>
                </a:lnTo>
                <a:lnTo>
                  <a:pt x="104" y="672"/>
                </a:lnTo>
                <a:lnTo>
                  <a:pt x="96" y="656"/>
                </a:lnTo>
                <a:lnTo>
                  <a:pt x="96" y="648"/>
                </a:lnTo>
                <a:lnTo>
                  <a:pt x="96" y="648"/>
                </a:lnTo>
                <a:lnTo>
                  <a:pt x="88" y="640"/>
                </a:lnTo>
                <a:lnTo>
                  <a:pt x="96" y="640"/>
                </a:lnTo>
                <a:lnTo>
                  <a:pt x="96" y="632"/>
                </a:lnTo>
                <a:lnTo>
                  <a:pt x="80" y="616"/>
                </a:lnTo>
                <a:lnTo>
                  <a:pt x="72" y="616"/>
                </a:lnTo>
                <a:lnTo>
                  <a:pt x="72" y="608"/>
                </a:lnTo>
                <a:lnTo>
                  <a:pt x="80" y="608"/>
                </a:lnTo>
                <a:lnTo>
                  <a:pt x="80" y="608"/>
                </a:lnTo>
                <a:lnTo>
                  <a:pt x="72" y="592"/>
                </a:lnTo>
                <a:lnTo>
                  <a:pt x="72" y="592"/>
                </a:lnTo>
                <a:lnTo>
                  <a:pt x="80" y="584"/>
                </a:lnTo>
                <a:lnTo>
                  <a:pt x="80" y="584"/>
                </a:lnTo>
                <a:lnTo>
                  <a:pt x="80" y="584"/>
                </a:lnTo>
                <a:lnTo>
                  <a:pt x="80" y="584"/>
                </a:lnTo>
                <a:lnTo>
                  <a:pt x="80" y="576"/>
                </a:lnTo>
                <a:lnTo>
                  <a:pt x="80" y="576"/>
                </a:lnTo>
                <a:lnTo>
                  <a:pt x="80" y="584"/>
                </a:lnTo>
                <a:lnTo>
                  <a:pt x="88" y="584"/>
                </a:lnTo>
                <a:lnTo>
                  <a:pt x="88" y="584"/>
                </a:lnTo>
                <a:lnTo>
                  <a:pt x="96" y="568"/>
                </a:lnTo>
                <a:lnTo>
                  <a:pt x="96" y="544"/>
                </a:lnTo>
                <a:lnTo>
                  <a:pt x="88" y="544"/>
                </a:lnTo>
                <a:lnTo>
                  <a:pt x="88" y="544"/>
                </a:lnTo>
                <a:lnTo>
                  <a:pt x="88" y="544"/>
                </a:lnTo>
                <a:lnTo>
                  <a:pt x="88" y="544"/>
                </a:lnTo>
                <a:lnTo>
                  <a:pt x="80" y="544"/>
                </a:lnTo>
                <a:lnTo>
                  <a:pt x="80" y="544"/>
                </a:lnTo>
                <a:lnTo>
                  <a:pt x="64" y="520"/>
                </a:lnTo>
                <a:lnTo>
                  <a:pt x="64" y="520"/>
                </a:lnTo>
                <a:lnTo>
                  <a:pt x="64" y="512"/>
                </a:lnTo>
                <a:lnTo>
                  <a:pt x="64" y="512"/>
                </a:lnTo>
                <a:lnTo>
                  <a:pt x="64" y="504"/>
                </a:lnTo>
                <a:lnTo>
                  <a:pt x="64" y="504"/>
                </a:lnTo>
                <a:lnTo>
                  <a:pt x="64" y="496"/>
                </a:lnTo>
                <a:lnTo>
                  <a:pt x="64" y="496"/>
                </a:lnTo>
                <a:lnTo>
                  <a:pt x="64" y="488"/>
                </a:lnTo>
                <a:lnTo>
                  <a:pt x="64" y="488"/>
                </a:lnTo>
                <a:lnTo>
                  <a:pt x="64" y="480"/>
                </a:lnTo>
                <a:lnTo>
                  <a:pt x="64" y="472"/>
                </a:lnTo>
                <a:lnTo>
                  <a:pt x="64" y="472"/>
                </a:lnTo>
                <a:lnTo>
                  <a:pt x="64" y="456"/>
                </a:lnTo>
                <a:lnTo>
                  <a:pt x="72" y="456"/>
                </a:lnTo>
                <a:lnTo>
                  <a:pt x="80" y="456"/>
                </a:lnTo>
                <a:lnTo>
                  <a:pt x="80" y="456"/>
                </a:lnTo>
                <a:lnTo>
                  <a:pt x="80" y="464"/>
                </a:lnTo>
                <a:lnTo>
                  <a:pt x="72" y="464"/>
                </a:lnTo>
                <a:lnTo>
                  <a:pt x="72" y="472"/>
                </a:lnTo>
                <a:lnTo>
                  <a:pt x="72" y="472"/>
                </a:lnTo>
                <a:lnTo>
                  <a:pt x="80" y="480"/>
                </a:lnTo>
                <a:lnTo>
                  <a:pt x="80" y="488"/>
                </a:lnTo>
                <a:lnTo>
                  <a:pt x="96" y="496"/>
                </a:lnTo>
                <a:lnTo>
                  <a:pt x="96" y="496"/>
                </a:lnTo>
                <a:lnTo>
                  <a:pt x="96" y="496"/>
                </a:lnTo>
                <a:lnTo>
                  <a:pt x="96" y="496"/>
                </a:lnTo>
                <a:lnTo>
                  <a:pt x="96" y="488"/>
                </a:lnTo>
                <a:lnTo>
                  <a:pt x="88" y="480"/>
                </a:lnTo>
                <a:lnTo>
                  <a:pt x="88" y="472"/>
                </a:lnTo>
                <a:lnTo>
                  <a:pt x="88" y="472"/>
                </a:lnTo>
                <a:lnTo>
                  <a:pt x="88" y="464"/>
                </a:lnTo>
                <a:lnTo>
                  <a:pt x="88" y="464"/>
                </a:lnTo>
                <a:lnTo>
                  <a:pt x="88" y="464"/>
                </a:lnTo>
                <a:lnTo>
                  <a:pt x="88" y="456"/>
                </a:lnTo>
                <a:lnTo>
                  <a:pt x="80" y="448"/>
                </a:lnTo>
                <a:lnTo>
                  <a:pt x="80" y="440"/>
                </a:lnTo>
                <a:lnTo>
                  <a:pt x="80" y="440"/>
                </a:lnTo>
                <a:lnTo>
                  <a:pt x="88" y="440"/>
                </a:lnTo>
                <a:lnTo>
                  <a:pt x="96" y="432"/>
                </a:lnTo>
                <a:lnTo>
                  <a:pt x="96" y="432"/>
                </a:lnTo>
                <a:lnTo>
                  <a:pt x="104" y="440"/>
                </a:lnTo>
                <a:lnTo>
                  <a:pt x="120" y="440"/>
                </a:lnTo>
                <a:lnTo>
                  <a:pt x="120" y="440"/>
                </a:lnTo>
                <a:lnTo>
                  <a:pt x="128" y="440"/>
                </a:lnTo>
                <a:lnTo>
                  <a:pt x="128" y="440"/>
                </a:lnTo>
                <a:lnTo>
                  <a:pt x="120" y="432"/>
                </a:lnTo>
                <a:lnTo>
                  <a:pt x="120" y="432"/>
                </a:lnTo>
                <a:lnTo>
                  <a:pt x="120" y="432"/>
                </a:lnTo>
                <a:lnTo>
                  <a:pt x="120" y="432"/>
                </a:lnTo>
                <a:lnTo>
                  <a:pt x="112" y="432"/>
                </a:lnTo>
                <a:lnTo>
                  <a:pt x="104" y="432"/>
                </a:lnTo>
                <a:lnTo>
                  <a:pt x="104" y="432"/>
                </a:lnTo>
                <a:lnTo>
                  <a:pt x="96" y="432"/>
                </a:lnTo>
                <a:lnTo>
                  <a:pt x="96" y="424"/>
                </a:lnTo>
                <a:lnTo>
                  <a:pt x="88" y="416"/>
                </a:lnTo>
                <a:lnTo>
                  <a:pt x="80" y="424"/>
                </a:lnTo>
                <a:lnTo>
                  <a:pt x="80" y="424"/>
                </a:lnTo>
                <a:lnTo>
                  <a:pt x="72" y="432"/>
                </a:lnTo>
                <a:lnTo>
                  <a:pt x="72" y="448"/>
                </a:lnTo>
                <a:lnTo>
                  <a:pt x="72" y="448"/>
                </a:lnTo>
                <a:lnTo>
                  <a:pt x="64" y="448"/>
                </a:lnTo>
                <a:lnTo>
                  <a:pt x="64" y="448"/>
                </a:lnTo>
                <a:lnTo>
                  <a:pt x="64" y="440"/>
                </a:lnTo>
                <a:lnTo>
                  <a:pt x="64" y="440"/>
                </a:lnTo>
                <a:lnTo>
                  <a:pt x="56" y="440"/>
                </a:lnTo>
                <a:lnTo>
                  <a:pt x="56" y="440"/>
                </a:lnTo>
                <a:lnTo>
                  <a:pt x="56" y="432"/>
                </a:lnTo>
                <a:lnTo>
                  <a:pt x="48" y="416"/>
                </a:lnTo>
                <a:lnTo>
                  <a:pt x="40" y="424"/>
                </a:lnTo>
                <a:lnTo>
                  <a:pt x="40" y="424"/>
                </a:lnTo>
                <a:lnTo>
                  <a:pt x="40" y="416"/>
                </a:lnTo>
                <a:lnTo>
                  <a:pt x="40" y="408"/>
                </a:lnTo>
                <a:lnTo>
                  <a:pt x="48" y="408"/>
                </a:lnTo>
                <a:lnTo>
                  <a:pt x="48" y="400"/>
                </a:lnTo>
                <a:lnTo>
                  <a:pt x="48" y="400"/>
                </a:lnTo>
                <a:lnTo>
                  <a:pt x="48" y="400"/>
                </a:lnTo>
                <a:lnTo>
                  <a:pt x="40" y="392"/>
                </a:lnTo>
                <a:lnTo>
                  <a:pt x="40" y="392"/>
                </a:lnTo>
                <a:lnTo>
                  <a:pt x="40" y="376"/>
                </a:lnTo>
                <a:lnTo>
                  <a:pt x="40" y="376"/>
                </a:lnTo>
                <a:lnTo>
                  <a:pt x="32" y="368"/>
                </a:lnTo>
                <a:lnTo>
                  <a:pt x="32" y="368"/>
                </a:lnTo>
                <a:lnTo>
                  <a:pt x="32" y="368"/>
                </a:lnTo>
                <a:lnTo>
                  <a:pt x="24" y="352"/>
                </a:lnTo>
                <a:lnTo>
                  <a:pt x="24" y="344"/>
                </a:lnTo>
                <a:lnTo>
                  <a:pt x="24" y="344"/>
                </a:lnTo>
                <a:lnTo>
                  <a:pt x="24" y="336"/>
                </a:lnTo>
                <a:lnTo>
                  <a:pt x="16" y="328"/>
                </a:lnTo>
                <a:lnTo>
                  <a:pt x="8" y="320"/>
                </a:lnTo>
                <a:lnTo>
                  <a:pt x="8" y="320"/>
                </a:lnTo>
                <a:lnTo>
                  <a:pt x="8" y="312"/>
                </a:lnTo>
                <a:lnTo>
                  <a:pt x="8" y="312"/>
                </a:lnTo>
                <a:lnTo>
                  <a:pt x="16" y="304"/>
                </a:lnTo>
                <a:lnTo>
                  <a:pt x="16" y="304"/>
                </a:lnTo>
                <a:lnTo>
                  <a:pt x="16" y="296"/>
                </a:lnTo>
                <a:lnTo>
                  <a:pt x="16" y="280"/>
                </a:lnTo>
                <a:lnTo>
                  <a:pt x="16" y="264"/>
                </a:lnTo>
                <a:lnTo>
                  <a:pt x="16" y="256"/>
                </a:lnTo>
                <a:lnTo>
                  <a:pt x="24" y="248"/>
                </a:lnTo>
                <a:lnTo>
                  <a:pt x="24" y="248"/>
                </a:lnTo>
                <a:lnTo>
                  <a:pt x="24" y="216"/>
                </a:lnTo>
                <a:lnTo>
                  <a:pt x="24" y="216"/>
                </a:lnTo>
                <a:lnTo>
                  <a:pt x="16" y="200"/>
                </a:lnTo>
                <a:lnTo>
                  <a:pt x="16" y="200"/>
                </a:lnTo>
                <a:lnTo>
                  <a:pt x="16" y="200"/>
                </a:lnTo>
                <a:lnTo>
                  <a:pt x="16" y="192"/>
                </a:lnTo>
                <a:lnTo>
                  <a:pt x="8" y="192"/>
                </a:lnTo>
                <a:lnTo>
                  <a:pt x="0" y="176"/>
                </a:lnTo>
                <a:lnTo>
                  <a:pt x="0" y="152"/>
                </a:lnTo>
                <a:lnTo>
                  <a:pt x="16" y="128"/>
                </a:lnTo>
                <a:lnTo>
                  <a:pt x="32" y="112"/>
                </a:lnTo>
                <a:lnTo>
                  <a:pt x="40" y="104"/>
                </a:lnTo>
                <a:lnTo>
                  <a:pt x="40" y="96"/>
                </a:lnTo>
                <a:lnTo>
                  <a:pt x="40" y="88"/>
                </a:lnTo>
                <a:lnTo>
                  <a:pt x="48" y="80"/>
                </a:lnTo>
                <a:lnTo>
                  <a:pt x="56" y="56"/>
                </a:lnTo>
                <a:lnTo>
                  <a:pt x="56" y="48"/>
                </a:lnTo>
                <a:lnTo>
                  <a:pt x="56" y="48"/>
                </a:lnTo>
                <a:lnTo>
                  <a:pt x="56" y="48"/>
                </a:lnTo>
                <a:lnTo>
                  <a:pt x="56" y="40"/>
                </a:lnTo>
                <a:lnTo>
                  <a:pt x="56" y="40"/>
                </a:lnTo>
                <a:lnTo>
                  <a:pt x="56" y="40"/>
                </a:lnTo>
                <a:lnTo>
                  <a:pt x="56" y="40"/>
                </a:lnTo>
                <a:lnTo>
                  <a:pt x="56" y="32"/>
                </a:lnTo>
                <a:lnTo>
                  <a:pt x="56" y="24"/>
                </a:lnTo>
                <a:lnTo>
                  <a:pt x="56" y="24"/>
                </a:lnTo>
                <a:lnTo>
                  <a:pt x="64" y="16"/>
                </a:lnTo>
                <a:lnTo>
                  <a:pt x="64" y="8"/>
                </a:lnTo>
                <a:lnTo>
                  <a:pt x="64" y="0"/>
                </a:lnTo>
                <a:lnTo>
                  <a:pt x="64" y="0"/>
                </a:lnTo>
                <a:lnTo>
                  <a:pt x="80" y="16"/>
                </a:lnTo>
                <a:close/>
              </a:path>
            </a:pathLst>
          </a:custGeom>
          <a:solidFill>
            <a:srgbClr val="92D050"/>
          </a:solidFill>
          <a:ln w="6350" cmpd="sng">
            <a:solidFill>
              <a:srgbClr val="000000"/>
            </a:solidFill>
            <a:round/>
            <a:headEnd/>
            <a:tailEnd/>
          </a:ln>
        </p:spPr>
        <p:txBody>
          <a:bodyPr/>
          <a:lstStyle/>
          <a:p>
            <a:endParaRPr lang="en-US" dirty="0"/>
          </a:p>
        </p:txBody>
      </p:sp>
      <p:sp>
        <p:nvSpPr>
          <p:cNvPr id="791559" name="Freeform 7"/>
          <p:cNvSpPr>
            <a:spLocks/>
          </p:cNvSpPr>
          <p:nvPr/>
        </p:nvSpPr>
        <p:spPr bwMode="auto">
          <a:xfrm>
            <a:off x="3360641" y="2244726"/>
            <a:ext cx="920750" cy="1412875"/>
          </a:xfrm>
          <a:custGeom>
            <a:avLst/>
            <a:gdLst>
              <a:gd name="T0" fmla="*/ 0 w 512"/>
              <a:gd name="T1" fmla="*/ 296 h 784"/>
              <a:gd name="T2" fmla="*/ 0 w 512"/>
              <a:gd name="T3" fmla="*/ 296 h 784"/>
              <a:gd name="T4" fmla="*/ 80 w 512"/>
              <a:gd name="T5" fmla="*/ 0 h 784"/>
              <a:gd name="T6" fmla="*/ 80 w 512"/>
              <a:gd name="T7" fmla="*/ 0 h 784"/>
              <a:gd name="T8" fmla="*/ 160 w 512"/>
              <a:gd name="T9" fmla="*/ 16 h 784"/>
              <a:gd name="T10" fmla="*/ 248 w 512"/>
              <a:gd name="T11" fmla="*/ 40 h 784"/>
              <a:gd name="T12" fmla="*/ 288 w 512"/>
              <a:gd name="T13" fmla="*/ 48 h 784"/>
              <a:gd name="T14" fmla="*/ 512 w 512"/>
              <a:gd name="T15" fmla="*/ 96 h 784"/>
              <a:gd name="T16" fmla="*/ 512 w 512"/>
              <a:gd name="T17" fmla="*/ 96 h 784"/>
              <a:gd name="T18" fmla="*/ 416 w 512"/>
              <a:gd name="T19" fmla="*/ 600 h 784"/>
              <a:gd name="T20" fmla="*/ 400 w 512"/>
              <a:gd name="T21" fmla="*/ 672 h 784"/>
              <a:gd name="T22" fmla="*/ 400 w 512"/>
              <a:gd name="T23" fmla="*/ 680 h 784"/>
              <a:gd name="T24" fmla="*/ 392 w 512"/>
              <a:gd name="T25" fmla="*/ 696 h 784"/>
              <a:gd name="T26" fmla="*/ 384 w 512"/>
              <a:gd name="T27" fmla="*/ 696 h 784"/>
              <a:gd name="T28" fmla="*/ 376 w 512"/>
              <a:gd name="T29" fmla="*/ 688 h 784"/>
              <a:gd name="T30" fmla="*/ 376 w 512"/>
              <a:gd name="T31" fmla="*/ 680 h 784"/>
              <a:gd name="T32" fmla="*/ 360 w 512"/>
              <a:gd name="T33" fmla="*/ 680 h 784"/>
              <a:gd name="T34" fmla="*/ 360 w 512"/>
              <a:gd name="T35" fmla="*/ 680 h 784"/>
              <a:gd name="T36" fmla="*/ 360 w 512"/>
              <a:gd name="T37" fmla="*/ 672 h 784"/>
              <a:gd name="T38" fmla="*/ 352 w 512"/>
              <a:gd name="T39" fmla="*/ 672 h 784"/>
              <a:gd name="T40" fmla="*/ 352 w 512"/>
              <a:gd name="T41" fmla="*/ 680 h 784"/>
              <a:gd name="T42" fmla="*/ 344 w 512"/>
              <a:gd name="T43" fmla="*/ 680 h 784"/>
              <a:gd name="T44" fmla="*/ 344 w 512"/>
              <a:gd name="T45" fmla="*/ 688 h 784"/>
              <a:gd name="T46" fmla="*/ 344 w 512"/>
              <a:gd name="T47" fmla="*/ 704 h 784"/>
              <a:gd name="T48" fmla="*/ 344 w 512"/>
              <a:gd name="T49" fmla="*/ 736 h 784"/>
              <a:gd name="T50" fmla="*/ 336 w 512"/>
              <a:gd name="T51" fmla="*/ 744 h 784"/>
              <a:gd name="T52" fmla="*/ 336 w 512"/>
              <a:gd name="T53" fmla="*/ 744 h 784"/>
              <a:gd name="T54" fmla="*/ 336 w 512"/>
              <a:gd name="T55" fmla="*/ 752 h 784"/>
              <a:gd name="T56" fmla="*/ 336 w 512"/>
              <a:gd name="T57" fmla="*/ 768 h 784"/>
              <a:gd name="T58" fmla="*/ 336 w 512"/>
              <a:gd name="T59" fmla="*/ 776 h 784"/>
              <a:gd name="T60" fmla="*/ 336 w 512"/>
              <a:gd name="T61" fmla="*/ 776 h 784"/>
              <a:gd name="T62" fmla="*/ 328 w 512"/>
              <a:gd name="T63" fmla="*/ 784 h 784"/>
              <a:gd name="T64" fmla="*/ 328 w 512"/>
              <a:gd name="T65" fmla="*/ 784 h 784"/>
              <a:gd name="T66" fmla="*/ 0 w 512"/>
              <a:gd name="T67" fmla="*/ 29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784">
                <a:moveTo>
                  <a:pt x="0" y="296"/>
                </a:moveTo>
                <a:lnTo>
                  <a:pt x="0" y="296"/>
                </a:lnTo>
                <a:lnTo>
                  <a:pt x="80" y="0"/>
                </a:lnTo>
                <a:lnTo>
                  <a:pt x="80" y="0"/>
                </a:lnTo>
                <a:lnTo>
                  <a:pt x="160" y="16"/>
                </a:lnTo>
                <a:lnTo>
                  <a:pt x="248" y="40"/>
                </a:lnTo>
                <a:lnTo>
                  <a:pt x="288" y="48"/>
                </a:lnTo>
                <a:lnTo>
                  <a:pt x="512" y="96"/>
                </a:lnTo>
                <a:lnTo>
                  <a:pt x="512" y="96"/>
                </a:lnTo>
                <a:lnTo>
                  <a:pt x="416" y="600"/>
                </a:lnTo>
                <a:lnTo>
                  <a:pt x="400" y="672"/>
                </a:lnTo>
                <a:lnTo>
                  <a:pt x="400" y="680"/>
                </a:lnTo>
                <a:lnTo>
                  <a:pt x="392" y="696"/>
                </a:lnTo>
                <a:lnTo>
                  <a:pt x="384" y="696"/>
                </a:lnTo>
                <a:lnTo>
                  <a:pt x="376" y="688"/>
                </a:lnTo>
                <a:lnTo>
                  <a:pt x="376" y="680"/>
                </a:lnTo>
                <a:lnTo>
                  <a:pt x="360" y="680"/>
                </a:lnTo>
                <a:lnTo>
                  <a:pt x="360" y="680"/>
                </a:lnTo>
                <a:lnTo>
                  <a:pt x="360" y="672"/>
                </a:lnTo>
                <a:lnTo>
                  <a:pt x="352" y="672"/>
                </a:lnTo>
                <a:lnTo>
                  <a:pt x="352" y="680"/>
                </a:lnTo>
                <a:lnTo>
                  <a:pt x="344" y="680"/>
                </a:lnTo>
                <a:lnTo>
                  <a:pt x="344" y="688"/>
                </a:lnTo>
                <a:lnTo>
                  <a:pt x="344" y="704"/>
                </a:lnTo>
                <a:lnTo>
                  <a:pt x="344" y="736"/>
                </a:lnTo>
                <a:lnTo>
                  <a:pt x="336" y="744"/>
                </a:lnTo>
                <a:lnTo>
                  <a:pt x="336" y="744"/>
                </a:lnTo>
                <a:lnTo>
                  <a:pt x="336" y="752"/>
                </a:lnTo>
                <a:lnTo>
                  <a:pt x="336" y="768"/>
                </a:lnTo>
                <a:lnTo>
                  <a:pt x="336" y="776"/>
                </a:lnTo>
                <a:lnTo>
                  <a:pt x="336" y="776"/>
                </a:lnTo>
                <a:lnTo>
                  <a:pt x="328" y="784"/>
                </a:lnTo>
                <a:lnTo>
                  <a:pt x="328" y="784"/>
                </a:lnTo>
                <a:lnTo>
                  <a:pt x="0" y="296"/>
                </a:lnTo>
                <a:close/>
              </a:path>
            </a:pathLst>
          </a:custGeom>
          <a:solidFill>
            <a:srgbClr val="92D050"/>
          </a:solidFill>
          <a:ln w="6350" cmpd="sng">
            <a:solidFill>
              <a:srgbClr val="000000"/>
            </a:solidFill>
            <a:round/>
            <a:headEnd/>
            <a:tailEnd/>
          </a:ln>
        </p:spPr>
        <p:txBody>
          <a:bodyPr/>
          <a:lstStyle/>
          <a:p>
            <a:endParaRPr lang="en-US" dirty="0"/>
          </a:p>
        </p:txBody>
      </p:sp>
      <p:sp>
        <p:nvSpPr>
          <p:cNvPr id="791560" name="Freeform 8"/>
          <p:cNvSpPr>
            <a:spLocks/>
          </p:cNvSpPr>
          <p:nvPr/>
        </p:nvSpPr>
        <p:spPr bwMode="auto">
          <a:xfrm>
            <a:off x="4108353" y="2419351"/>
            <a:ext cx="806450" cy="1020763"/>
          </a:xfrm>
          <a:custGeom>
            <a:avLst/>
            <a:gdLst>
              <a:gd name="T0" fmla="*/ 448 w 448"/>
              <a:gd name="T1" fmla="*/ 160 h 568"/>
              <a:gd name="T2" fmla="*/ 448 w 448"/>
              <a:gd name="T3" fmla="*/ 160 h 568"/>
              <a:gd name="T4" fmla="*/ 296 w 448"/>
              <a:gd name="T5" fmla="*/ 136 h 568"/>
              <a:gd name="T6" fmla="*/ 296 w 448"/>
              <a:gd name="T7" fmla="*/ 136 h 568"/>
              <a:gd name="T8" fmla="*/ 312 w 448"/>
              <a:gd name="T9" fmla="*/ 40 h 568"/>
              <a:gd name="T10" fmla="*/ 312 w 448"/>
              <a:gd name="T11" fmla="*/ 40 h 568"/>
              <a:gd name="T12" fmla="*/ 96 w 448"/>
              <a:gd name="T13" fmla="*/ 0 h 568"/>
              <a:gd name="T14" fmla="*/ 96 w 448"/>
              <a:gd name="T15" fmla="*/ 0 h 568"/>
              <a:gd name="T16" fmla="*/ 0 w 448"/>
              <a:gd name="T17" fmla="*/ 504 h 568"/>
              <a:gd name="T18" fmla="*/ 0 w 448"/>
              <a:gd name="T19" fmla="*/ 504 h 568"/>
              <a:gd name="T20" fmla="*/ 392 w 448"/>
              <a:gd name="T21" fmla="*/ 568 h 568"/>
              <a:gd name="T22" fmla="*/ 392 w 448"/>
              <a:gd name="T23" fmla="*/ 568 h 568"/>
              <a:gd name="T24" fmla="*/ 448 w 448"/>
              <a:gd name="T25" fmla="*/ 16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 h="568">
                <a:moveTo>
                  <a:pt x="448" y="160"/>
                </a:moveTo>
                <a:lnTo>
                  <a:pt x="448" y="160"/>
                </a:lnTo>
                <a:lnTo>
                  <a:pt x="296" y="136"/>
                </a:lnTo>
                <a:lnTo>
                  <a:pt x="296" y="136"/>
                </a:lnTo>
                <a:lnTo>
                  <a:pt x="312" y="40"/>
                </a:lnTo>
                <a:lnTo>
                  <a:pt x="312" y="40"/>
                </a:lnTo>
                <a:lnTo>
                  <a:pt x="96" y="0"/>
                </a:lnTo>
                <a:lnTo>
                  <a:pt x="96" y="0"/>
                </a:lnTo>
                <a:lnTo>
                  <a:pt x="0" y="504"/>
                </a:lnTo>
                <a:lnTo>
                  <a:pt x="0" y="504"/>
                </a:lnTo>
                <a:lnTo>
                  <a:pt x="392" y="568"/>
                </a:lnTo>
                <a:lnTo>
                  <a:pt x="392" y="568"/>
                </a:lnTo>
                <a:lnTo>
                  <a:pt x="448" y="160"/>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791561" name="Freeform 9"/>
          <p:cNvSpPr>
            <a:spLocks/>
          </p:cNvSpPr>
          <p:nvPr/>
        </p:nvSpPr>
        <p:spPr bwMode="auto">
          <a:xfrm>
            <a:off x="3835303" y="3327400"/>
            <a:ext cx="979488" cy="1136650"/>
          </a:xfrm>
          <a:custGeom>
            <a:avLst/>
            <a:gdLst>
              <a:gd name="T0" fmla="*/ 32 w 544"/>
              <a:gd name="T1" fmla="*/ 416 h 632"/>
              <a:gd name="T2" fmla="*/ 32 w 544"/>
              <a:gd name="T3" fmla="*/ 392 h 632"/>
              <a:gd name="T4" fmla="*/ 24 w 544"/>
              <a:gd name="T5" fmla="*/ 384 h 632"/>
              <a:gd name="T6" fmla="*/ 24 w 544"/>
              <a:gd name="T7" fmla="*/ 368 h 632"/>
              <a:gd name="T8" fmla="*/ 24 w 544"/>
              <a:gd name="T9" fmla="*/ 360 h 632"/>
              <a:gd name="T10" fmla="*/ 24 w 544"/>
              <a:gd name="T11" fmla="*/ 352 h 632"/>
              <a:gd name="T12" fmla="*/ 48 w 544"/>
              <a:gd name="T13" fmla="*/ 336 h 632"/>
              <a:gd name="T14" fmla="*/ 48 w 544"/>
              <a:gd name="T15" fmla="*/ 312 h 632"/>
              <a:gd name="T16" fmla="*/ 48 w 544"/>
              <a:gd name="T17" fmla="*/ 296 h 632"/>
              <a:gd name="T18" fmla="*/ 88 w 544"/>
              <a:gd name="T19" fmla="*/ 280 h 632"/>
              <a:gd name="T20" fmla="*/ 88 w 544"/>
              <a:gd name="T21" fmla="*/ 272 h 632"/>
              <a:gd name="T22" fmla="*/ 88 w 544"/>
              <a:gd name="T23" fmla="*/ 264 h 632"/>
              <a:gd name="T24" fmla="*/ 80 w 544"/>
              <a:gd name="T25" fmla="*/ 248 h 632"/>
              <a:gd name="T26" fmla="*/ 80 w 544"/>
              <a:gd name="T27" fmla="*/ 232 h 632"/>
              <a:gd name="T28" fmla="*/ 64 w 544"/>
              <a:gd name="T29" fmla="*/ 200 h 632"/>
              <a:gd name="T30" fmla="*/ 64 w 544"/>
              <a:gd name="T31" fmla="*/ 184 h 632"/>
              <a:gd name="T32" fmla="*/ 72 w 544"/>
              <a:gd name="T33" fmla="*/ 176 h 632"/>
              <a:gd name="T34" fmla="*/ 72 w 544"/>
              <a:gd name="T35" fmla="*/ 152 h 632"/>
              <a:gd name="T36" fmla="*/ 72 w 544"/>
              <a:gd name="T37" fmla="*/ 144 h 632"/>
              <a:gd name="T38" fmla="*/ 80 w 544"/>
              <a:gd name="T39" fmla="*/ 104 h 632"/>
              <a:gd name="T40" fmla="*/ 80 w 544"/>
              <a:gd name="T41" fmla="*/ 80 h 632"/>
              <a:gd name="T42" fmla="*/ 88 w 544"/>
              <a:gd name="T43" fmla="*/ 72 h 632"/>
              <a:gd name="T44" fmla="*/ 96 w 544"/>
              <a:gd name="T45" fmla="*/ 72 h 632"/>
              <a:gd name="T46" fmla="*/ 112 w 544"/>
              <a:gd name="T47" fmla="*/ 80 h 632"/>
              <a:gd name="T48" fmla="*/ 120 w 544"/>
              <a:gd name="T49" fmla="*/ 96 h 632"/>
              <a:gd name="T50" fmla="*/ 136 w 544"/>
              <a:gd name="T51" fmla="*/ 80 h 632"/>
              <a:gd name="T52" fmla="*/ 152 w 544"/>
              <a:gd name="T53" fmla="*/ 0 h 632"/>
              <a:gd name="T54" fmla="*/ 544 w 544"/>
              <a:gd name="T55" fmla="*/ 64 h 632"/>
              <a:gd name="T56" fmla="*/ 464 w 544"/>
              <a:gd name="T57" fmla="*/ 632 h 632"/>
              <a:gd name="T58" fmla="*/ 296 w 544"/>
              <a:gd name="T59" fmla="*/ 608 h 632"/>
              <a:gd name="T60" fmla="*/ 0 w 544"/>
              <a:gd name="T61" fmla="*/ 440 h 632"/>
              <a:gd name="T62" fmla="*/ 16 w 544"/>
              <a:gd name="T63" fmla="*/ 416 h 632"/>
              <a:gd name="T64" fmla="*/ 24 w 544"/>
              <a:gd name="T65" fmla="*/ 41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632">
                <a:moveTo>
                  <a:pt x="24" y="416"/>
                </a:moveTo>
                <a:lnTo>
                  <a:pt x="32" y="416"/>
                </a:lnTo>
                <a:lnTo>
                  <a:pt x="32" y="392"/>
                </a:lnTo>
                <a:lnTo>
                  <a:pt x="32" y="392"/>
                </a:lnTo>
                <a:lnTo>
                  <a:pt x="32" y="392"/>
                </a:lnTo>
                <a:lnTo>
                  <a:pt x="24" y="384"/>
                </a:lnTo>
                <a:lnTo>
                  <a:pt x="24" y="384"/>
                </a:lnTo>
                <a:lnTo>
                  <a:pt x="24" y="368"/>
                </a:lnTo>
                <a:lnTo>
                  <a:pt x="24" y="368"/>
                </a:lnTo>
                <a:lnTo>
                  <a:pt x="24" y="360"/>
                </a:lnTo>
                <a:lnTo>
                  <a:pt x="24" y="352"/>
                </a:lnTo>
                <a:lnTo>
                  <a:pt x="24" y="352"/>
                </a:lnTo>
                <a:lnTo>
                  <a:pt x="40" y="344"/>
                </a:lnTo>
                <a:lnTo>
                  <a:pt x="48" y="336"/>
                </a:lnTo>
                <a:lnTo>
                  <a:pt x="48" y="320"/>
                </a:lnTo>
                <a:lnTo>
                  <a:pt x="48" y="312"/>
                </a:lnTo>
                <a:lnTo>
                  <a:pt x="48" y="304"/>
                </a:lnTo>
                <a:lnTo>
                  <a:pt x="48" y="296"/>
                </a:lnTo>
                <a:lnTo>
                  <a:pt x="72" y="280"/>
                </a:lnTo>
                <a:lnTo>
                  <a:pt x="88" y="280"/>
                </a:lnTo>
                <a:lnTo>
                  <a:pt x="88" y="280"/>
                </a:lnTo>
                <a:lnTo>
                  <a:pt x="88" y="272"/>
                </a:lnTo>
                <a:lnTo>
                  <a:pt x="88" y="272"/>
                </a:lnTo>
                <a:lnTo>
                  <a:pt x="88" y="264"/>
                </a:lnTo>
                <a:lnTo>
                  <a:pt x="80" y="248"/>
                </a:lnTo>
                <a:lnTo>
                  <a:pt x="80" y="248"/>
                </a:lnTo>
                <a:lnTo>
                  <a:pt x="80" y="232"/>
                </a:lnTo>
                <a:lnTo>
                  <a:pt x="80" y="232"/>
                </a:lnTo>
                <a:lnTo>
                  <a:pt x="64" y="208"/>
                </a:lnTo>
                <a:lnTo>
                  <a:pt x="64" y="200"/>
                </a:lnTo>
                <a:lnTo>
                  <a:pt x="64" y="184"/>
                </a:lnTo>
                <a:lnTo>
                  <a:pt x="64" y="184"/>
                </a:lnTo>
                <a:lnTo>
                  <a:pt x="72" y="176"/>
                </a:lnTo>
                <a:lnTo>
                  <a:pt x="72" y="176"/>
                </a:lnTo>
                <a:lnTo>
                  <a:pt x="72" y="168"/>
                </a:lnTo>
                <a:lnTo>
                  <a:pt x="72" y="152"/>
                </a:lnTo>
                <a:lnTo>
                  <a:pt x="72" y="144"/>
                </a:lnTo>
                <a:lnTo>
                  <a:pt x="72" y="144"/>
                </a:lnTo>
                <a:lnTo>
                  <a:pt x="80" y="136"/>
                </a:lnTo>
                <a:lnTo>
                  <a:pt x="80" y="104"/>
                </a:lnTo>
                <a:lnTo>
                  <a:pt x="80" y="88"/>
                </a:lnTo>
                <a:lnTo>
                  <a:pt x="80" y="80"/>
                </a:lnTo>
                <a:lnTo>
                  <a:pt x="88" y="80"/>
                </a:lnTo>
                <a:lnTo>
                  <a:pt x="88" y="72"/>
                </a:lnTo>
                <a:lnTo>
                  <a:pt x="88" y="72"/>
                </a:lnTo>
                <a:lnTo>
                  <a:pt x="96" y="72"/>
                </a:lnTo>
                <a:lnTo>
                  <a:pt x="96" y="80"/>
                </a:lnTo>
                <a:lnTo>
                  <a:pt x="112" y="80"/>
                </a:lnTo>
                <a:lnTo>
                  <a:pt x="112" y="88"/>
                </a:lnTo>
                <a:lnTo>
                  <a:pt x="120" y="96"/>
                </a:lnTo>
                <a:lnTo>
                  <a:pt x="128" y="96"/>
                </a:lnTo>
                <a:lnTo>
                  <a:pt x="136" y="80"/>
                </a:lnTo>
                <a:lnTo>
                  <a:pt x="136" y="72"/>
                </a:lnTo>
                <a:lnTo>
                  <a:pt x="152" y="0"/>
                </a:lnTo>
                <a:lnTo>
                  <a:pt x="152" y="0"/>
                </a:lnTo>
                <a:lnTo>
                  <a:pt x="544" y="64"/>
                </a:lnTo>
                <a:lnTo>
                  <a:pt x="544" y="64"/>
                </a:lnTo>
                <a:lnTo>
                  <a:pt x="464" y="632"/>
                </a:lnTo>
                <a:lnTo>
                  <a:pt x="464" y="632"/>
                </a:lnTo>
                <a:lnTo>
                  <a:pt x="296" y="608"/>
                </a:lnTo>
                <a:lnTo>
                  <a:pt x="296" y="608"/>
                </a:lnTo>
                <a:lnTo>
                  <a:pt x="0" y="440"/>
                </a:lnTo>
                <a:lnTo>
                  <a:pt x="0" y="440"/>
                </a:lnTo>
                <a:lnTo>
                  <a:pt x="16" y="416"/>
                </a:lnTo>
                <a:lnTo>
                  <a:pt x="16" y="416"/>
                </a:lnTo>
                <a:lnTo>
                  <a:pt x="24" y="416"/>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791562" name="Freeform 10"/>
          <p:cNvSpPr>
            <a:spLocks/>
          </p:cNvSpPr>
          <p:nvPr/>
        </p:nvSpPr>
        <p:spPr bwMode="auto">
          <a:xfrm>
            <a:off x="3879753" y="1095375"/>
            <a:ext cx="863600" cy="1397000"/>
          </a:xfrm>
          <a:custGeom>
            <a:avLst/>
            <a:gdLst>
              <a:gd name="T0" fmla="*/ 208 w 480"/>
              <a:gd name="T1" fmla="*/ 128 h 776"/>
              <a:gd name="T2" fmla="*/ 216 w 480"/>
              <a:gd name="T3" fmla="*/ 160 h 776"/>
              <a:gd name="T4" fmla="*/ 216 w 480"/>
              <a:gd name="T5" fmla="*/ 168 h 776"/>
              <a:gd name="T6" fmla="*/ 208 w 480"/>
              <a:gd name="T7" fmla="*/ 168 h 776"/>
              <a:gd name="T8" fmla="*/ 224 w 480"/>
              <a:gd name="T9" fmla="*/ 184 h 776"/>
              <a:gd name="T10" fmla="*/ 224 w 480"/>
              <a:gd name="T11" fmla="*/ 192 h 776"/>
              <a:gd name="T12" fmla="*/ 248 w 480"/>
              <a:gd name="T13" fmla="*/ 248 h 776"/>
              <a:gd name="T14" fmla="*/ 256 w 480"/>
              <a:gd name="T15" fmla="*/ 248 h 776"/>
              <a:gd name="T16" fmla="*/ 264 w 480"/>
              <a:gd name="T17" fmla="*/ 256 h 776"/>
              <a:gd name="T18" fmla="*/ 272 w 480"/>
              <a:gd name="T19" fmla="*/ 264 h 776"/>
              <a:gd name="T20" fmla="*/ 288 w 480"/>
              <a:gd name="T21" fmla="*/ 272 h 776"/>
              <a:gd name="T22" fmla="*/ 280 w 480"/>
              <a:gd name="T23" fmla="*/ 296 h 776"/>
              <a:gd name="T24" fmla="*/ 272 w 480"/>
              <a:gd name="T25" fmla="*/ 304 h 776"/>
              <a:gd name="T26" fmla="*/ 272 w 480"/>
              <a:gd name="T27" fmla="*/ 320 h 776"/>
              <a:gd name="T28" fmla="*/ 272 w 480"/>
              <a:gd name="T29" fmla="*/ 336 h 776"/>
              <a:gd name="T30" fmla="*/ 264 w 480"/>
              <a:gd name="T31" fmla="*/ 344 h 776"/>
              <a:gd name="T32" fmla="*/ 256 w 480"/>
              <a:gd name="T33" fmla="*/ 368 h 776"/>
              <a:gd name="T34" fmla="*/ 256 w 480"/>
              <a:gd name="T35" fmla="*/ 368 h 776"/>
              <a:gd name="T36" fmla="*/ 264 w 480"/>
              <a:gd name="T37" fmla="*/ 376 h 776"/>
              <a:gd name="T38" fmla="*/ 280 w 480"/>
              <a:gd name="T39" fmla="*/ 384 h 776"/>
              <a:gd name="T40" fmla="*/ 296 w 480"/>
              <a:gd name="T41" fmla="*/ 368 h 776"/>
              <a:gd name="T42" fmla="*/ 304 w 480"/>
              <a:gd name="T43" fmla="*/ 384 h 776"/>
              <a:gd name="T44" fmla="*/ 304 w 480"/>
              <a:gd name="T45" fmla="*/ 408 h 776"/>
              <a:gd name="T46" fmla="*/ 320 w 480"/>
              <a:gd name="T47" fmla="*/ 448 h 776"/>
              <a:gd name="T48" fmla="*/ 320 w 480"/>
              <a:gd name="T49" fmla="*/ 464 h 776"/>
              <a:gd name="T50" fmla="*/ 336 w 480"/>
              <a:gd name="T51" fmla="*/ 480 h 776"/>
              <a:gd name="T52" fmla="*/ 344 w 480"/>
              <a:gd name="T53" fmla="*/ 520 h 776"/>
              <a:gd name="T54" fmla="*/ 360 w 480"/>
              <a:gd name="T55" fmla="*/ 504 h 776"/>
              <a:gd name="T56" fmla="*/ 376 w 480"/>
              <a:gd name="T57" fmla="*/ 512 h 776"/>
              <a:gd name="T58" fmla="*/ 392 w 480"/>
              <a:gd name="T59" fmla="*/ 504 h 776"/>
              <a:gd name="T60" fmla="*/ 400 w 480"/>
              <a:gd name="T61" fmla="*/ 512 h 776"/>
              <a:gd name="T62" fmla="*/ 424 w 480"/>
              <a:gd name="T63" fmla="*/ 504 h 776"/>
              <a:gd name="T64" fmla="*/ 440 w 480"/>
              <a:gd name="T65" fmla="*/ 512 h 776"/>
              <a:gd name="T66" fmla="*/ 456 w 480"/>
              <a:gd name="T67" fmla="*/ 496 h 776"/>
              <a:gd name="T68" fmla="*/ 464 w 480"/>
              <a:gd name="T69" fmla="*/ 496 h 776"/>
              <a:gd name="T70" fmla="*/ 480 w 480"/>
              <a:gd name="T71" fmla="*/ 528 h 776"/>
              <a:gd name="T72" fmla="*/ 224 w 480"/>
              <a:gd name="T73" fmla="*/ 736 h 776"/>
              <a:gd name="T74" fmla="*/ 0 w 480"/>
              <a:gd name="T75" fmla="*/ 688 h 776"/>
              <a:gd name="T76" fmla="*/ 40 w 480"/>
              <a:gd name="T77" fmla="*/ 520 h 776"/>
              <a:gd name="T78" fmla="*/ 56 w 480"/>
              <a:gd name="T79" fmla="*/ 496 h 776"/>
              <a:gd name="T80" fmla="*/ 56 w 480"/>
              <a:gd name="T81" fmla="*/ 480 h 776"/>
              <a:gd name="T82" fmla="*/ 56 w 480"/>
              <a:gd name="T83" fmla="*/ 472 h 776"/>
              <a:gd name="T84" fmla="*/ 40 w 480"/>
              <a:gd name="T85" fmla="*/ 456 h 776"/>
              <a:gd name="T86" fmla="*/ 72 w 480"/>
              <a:gd name="T87" fmla="*/ 408 h 776"/>
              <a:gd name="T88" fmla="*/ 80 w 480"/>
              <a:gd name="T89" fmla="*/ 392 h 776"/>
              <a:gd name="T90" fmla="*/ 120 w 480"/>
              <a:gd name="T91" fmla="*/ 336 h 776"/>
              <a:gd name="T92" fmla="*/ 112 w 480"/>
              <a:gd name="T93" fmla="*/ 320 h 776"/>
              <a:gd name="T94" fmla="*/ 96 w 480"/>
              <a:gd name="T95" fmla="*/ 288 h 776"/>
              <a:gd name="T96" fmla="*/ 96 w 480"/>
              <a:gd name="T97" fmla="*/ 256 h 776"/>
              <a:gd name="T98" fmla="*/ 152 w 480"/>
              <a:gd name="T99" fmla="*/ 0 h 776"/>
              <a:gd name="T100" fmla="*/ 216 w 480"/>
              <a:gd name="T101" fmla="*/ 1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0" h="776">
                <a:moveTo>
                  <a:pt x="200" y="112"/>
                </a:moveTo>
                <a:lnTo>
                  <a:pt x="200" y="112"/>
                </a:lnTo>
                <a:lnTo>
                  <a:pt x="208" y="128"/>
                </a:lnTo>
                <a:lnTo>
                  <a:pt x="216" y="152"/>
                </a:lnTo>
                <a:lnTo>
                  <a:pt x="216" y="160"/>
                </a:lnTo>
                <a:lnTo>
                  <a:pt x="216" y="160"/>
                </a:lnTo>
                <a:lnTo>
                  <a:pt x="208" y="160"/>
                </a:lnTo>
                <a:lnTo>
                  <a:pt x="208" y="160"/>
                </a:lnTo>
                <a:lnTo>
                  <a:pt x="216" y="168"/>
                </a:lnTo>
                <a:lnTo>
                  <a:pt x="216" y="168"/>
                </a:lnTo>
                <a:lnTo>
                  <a:pt x="208" y="168"/>
                </a:lnTo>
                <a:lnTo>
                  <a:pt x="208" y="168"/>
                </a:lnTo>
                <a:lnTo>
                  <a:pt x="208" y="176"/>
                </a:lnTo>
                <a:lnTo>
                  <a:pt x="208" y="176"/>
                </a:lnTo>
                <a:lnTo>
                  <a:pt x="224" y="184"/>
                </a:lnTo>
                <a:lnTo>
                  <a:pt x="224" y="184"/>
                </a:lnTo>
                <a:lnTo>
                  <a:pt x="224" y="192"/>
                </a:lnTo>
                <a:lnTo>
                  <a:pt x="224" y="192"/>
                </a:lnTo>
                <a:lnTo>
                  <a:pt x="240" y="192"/>
                </a:lnTo>
                <a:lnTo>
                  <a:pt x="248" y="232"/>
                </a:lnTo>
                <a:lnTo>
                  <a:pt x="248" y="248"/>
                </a:lnTo>
                <a:lnTo>
                  <a:pt x="248" y="248"/>
                </a:lnTo>
                <a:lnTo>
                  <a:pt x="256" y="248"/>
                </a:lnTo>
                <a:lnTo>
                  <a:pt x="256" y="248"/>
                </a:lnTo>
                <a:lnTo>
                  <a:pt x="256" y="256"/>
                </a:lnTo>
                <a:lnTo>
                  <a:pt x="256" y="256"/>
                </a:lnTo>
                <a:lnTo>
                  <a:pt x="264" y="256"/>
                </a:lnTo>
                <a:lnTo>
                  <a:pt x="264" y="256"/>
                </a:lnTo>
                <a:lnTo>
                  <a:pt x="272" y="264"/>
                </a:lnTo>
                <a:lnTo>
                  <a:pt x="272" y="264"/>
                </a:lnTo>
                <a:lnTo>
                  <a:pt x="272" y="264"/>
                </a:lnTo>
                <a:lnTo>
                  <a:pt x="288" y="264"/>
                </a:lnTo>
                <a:lnTo>
                  <a:pt x="288" y="272"/>
                </a:lnTo>
                <a:lnTo>
                  <a:pt x="280" y="288"/>
                </a:lnTo>
                <a:lnTo>
                  <a:pt x="280" y="288"/>
                </a:lnTo>
                <a:lnTo>
                  <a:pt x="280" y="296"/>
                </a:lnTo>
                <a:lnTo>
                  <a:pt x="280" y="296"/>
                </a:lnTo>
                <a:lnTo>
                  <a:pt x="272" y="304"/>
                </a:lnTo>
                <a:lnTo>
                  <a:pt x="272" y="304"/>
                </a:lnTo>
                <a:lnTo>
                  <a:pt x="272" y="312"/>
                </a:lnTo>
                <a:lnTo>
                  <a:pt x="272" y="312"/>
                </a:lnTo>
                <a:lnTo>
                  <a:pt x="272" y="320"/>
                </a:lnTo>
                <a:lnTo>
                  <a:pt x="272" y="320"/>
                </a:lnTo>
                <a:lnTo>
                  <a:pt x="264" y="328"/>
                </a:lnTo>
                <a:lnTo>
                  <a:pt x="272" y="336"/>
                </a:lnTo>
                <a:lnTo>
                  <a:pt x="272" y="336"/>
                </a:lnTo>
                <a:lnTo>
                  <a:pt x="264" y="344"/>
                </a:lnTo>
                <a:lnTo>
                  <a:pt x="264" y="344"/>
                </a:lnTo>
                <a:lnTo>
                  <a:pt x="256" y="344"/>
                </a:lnTo>
                <a:lnTo>
                  <a:pt x="256" y="360"/>
                </a:lnTo>
                <a:lnTo>
                  <a:pt x="256" y="368"/>
                </a:lnTo>
                <a:lnTo>
                  <a:pt x="256" y="368"/>
                </a:lnTo>
                <a:lnTo>
                  <a:pt x="256" y="368"/>
                </a:lnTo>
                <a:lnTo>
                  <a:pt x="256" y="368"/>
                </a:lnTo>
                <a:lnTo>
                  <a:pt x="256" y="376"/>
                </a:lnTo>
                <a:lnTo>
                  <a:pt x="256" y="376"/>
                </a:lnTo>
                <a:lnTo>
                  <a:pt x="264" y="376"/>
                </a:lnTo>
                <a:lnTo>
                  <a:pt x="264" y="384"/>
                </a:lnTo>
                <a:lnTo>
                  <a:pt x="264" y="384"/>
                </a:lnTo>
                <a:lnTo>
                  <a:pt x="280" y="384"/>
                </a:lnTo>
                <a:lnTo>
                  <a:pt x="280" y="384"/>
                </a:lnTo>
                <a:lnTo>
                  <a:pt x="296" y="368"/>
                </a:lnTo>
                <a:lnTo>
                  <a:pt x="296" y="368"/>
                </a:lnTo>
                <a:lnTo>
                  <a:pt x="304" y="368"/>
                </a:lnTo>
                <a:lnTo>
                  <a:pt x="304" y="368"/>
                </a:lnTo>
                <a:lnTo>
                  <a:pt x="304" y="384"/>
                </a:lnTo>
                <a:lnTo>
                  <a:pt x="304" y="384"/>
                </a:lnTo>
                <a:lnTo>
                  <a:pt x="304" y="392"/>
                </a:lnTo>
                <a:lnTo>
                  <a:pt x="304" y="408"/>
                </a:lnTo>
                <a:lnTo>
                  <a:pt x="312" y="424"/>
                </a:lnTo>
                <a:lnTo>
                  <a:pt x="320" y="440"/>
                </a:lnTo>
                <a:lnTo>
                  <a:pt x="320" y="448"/>
                </a:lnTo>
                <a:lnTo>
                  <a:pt x="312" y="448"/>
                </a:lnTo>
                <a:lnTo>
                  <a:pt x="312" y="456"/>
                </a:lnTo>
                <a:lnTo>
                  <a:pt x="320" y="464"/>
                </a:lnTo>
                <a:lnTo>
                  <a:pt x="328" y="464"/>
                </a:lnTo>
                <a:lnTo>
                  <a:pt x="336" y="480"/>
                </a:lnTo>
                <a:lnTo>
                  <a:pt x="336" y="480"/>
                </a:lnTo>
                <a:lnTo>
                  <a:pt x="336" y="488"/>
                </a:lnTo>
                <a:lnTo>
                  <a:pt x="344" y="512"/>
                </a:lnTo>
                <a:lnTo>
                  <a:pt x="344" y="520"/>
                </a:lnTo>
                <a:lnTo>
                  <a:pt x="352" y="520"/>
                </a:lnTo>
                <a:lnTo>
                  <a:pt x="352" y="512"/>
                </a:lnTo>
                <a:lnTo>
                  <a:pt x="360" y="504"/>
                </a:lnTo>
                <a:lnTo>
                  <a:pt x="368" y="504"/>
                </a:lnTo>
                <a:lnTo>
                  <a:pt x="368" y="504"/>
                </a:lnTo>
                <a:lnTo>
                  <a:pt x="376" y="512"/>
                </a:lnTo>
                <a:lnTo>
                  <a:pt x="384" y="512"/>
                </a:lnTo>
                <a:lnTo>
                  <a:pt x="392" y="504"/>
                </a:lnTo>
                <a:lnTo>
                  <a:pt x="392" y="504"/>
                </a:lnTo>
                <a:lnTo>
                  <a:pt x="400" y="504"/>
                </a:lnTo>
                <a:lnTo>
                  <a:pt x="400" y="512"/>
                </a:lnTo>
                <a:lnTo>
                  <a:pt x="400" y="512"/>
                </a:lnTo>
                <a:lnTo>
                  <a:pt x="408" y="512"/>
                </a:lnTo>
                <a:lnTo>
                  <a:pt x="424" y="504"/>
                </a:lnTo>
                <a:lnTo>
                  <a:pt x="424" y="504"/>
                </a:lnTo>
                <a:lnTo>
                  <a:pt x="432" y="512"/>
                </a:lnTo>
                <a:lnTo>
                  <a:pt x="432" y="512"/>
                </a:lnTo>
                <a:lnTo>
                  <a:pt x="440" y="512"/>
                </a:lnTo>
                <a:lnTo>
                  <a:pt x="448" y="512"/>
                </a:lnTo>
                <a:lnTo>
                  <a:pt x="448" y="512"/>
                </a:lnTo>
                <a:lnTo>
                  <a:pt x="456" y="496"/>
                </a:lnTo>
                <a:lnTo>
                  <a:pt x="456" y="496"/>
                </a:lnTo>
                <a:lnTo>
                  <a:pt x="464" y="496"/>
                </a:lnTo>
                <a:lnTo>
                  <a:pt x="464" y="496"/>
                </a:lnTo>
                <a:lnTo>
                  <a:pt x="472" y="512"/>
                </a:lnTo>
                <a:lnTo>
                  <a:pt x="480" y="528"/>
                </a:lnTo>
                <a:lnTo>
                  <a:pt x="480" y="528"/>
                </a:lnTo>
                <a:lnTo>
                  <a:pt x="440" y="776"/>
                </a:lnTo>
                <a:lnTo>
                  <a:pt x="440" y="776"/>
                </a:lnTo>
                <a:lnTo>
                  <a:pt x="224" y="736"/>
                </a:lnTo>
                <a:lnTo>
                  <a:pt x="176" y="728"/>
                </a:lnTo>
                <a:lnTo>
                  <a:pt x="72" y="704"/>
                </a:lnTo>
                <a:lnTo>
                  <a:pt x="0" y="688"/>
                </a:lnTo>
                <a:lnTo>
                  <a:pt x="0" y="688"/>
                </a:lnTo>
                <a:lnTo>
                  <a:pt x="40" y="536"/>
                </a:lnTo>
                <a:lnTo>
                  <a:pt x="40" y="520"/>
                </a:lnTo>
                <a:lnTo>
                  <a:pt x="40" y="520"/>
                </a:lnTo>
                <a:lnTo>
                  <a:pt x="56" y="496"/>
                </a:lnTo>
                <a:lnTo>
                  <a:pt x="56" y="496"/>
                </a:lnTo>
                <a:lnTo>
                  <a:pt x="56" y="488"/>
                </a:lnTo>
                <a:lnTo>
                  <a:pt x="56" y="488"/>
                </a:lnTo>
                <a:lnTo>
                  <a:pt x="56" y="480"/>
                </a:lnTo>
                <a:lnTo>
                  <a:pt x="56" y="480"/>
                </a:lnTo>
                <a:lnTo>
                  <a:pt x="56" y="480"/>
                </a:lnTo>
                <a:lnTo>
                  <a:pt x="56" y="472"/>
                </a:lnTo>
                <a:lnTo>
                  <a:pt x="40" y="464"/>
                </a:lnTo>
                <a:lnTo>
                  <a:pt x="40" y="464"/>
                </a:lnTo>
                <a:lnTo>
                  <a:pt x="40" y="456"/>
                </a:lnTo>
                <a:lnTo>
                  <a:pt x="48" y="448"/>
                </a:lnTo>
                <a:lnTo>
                  <a:pt x="48" y="432"/>
                </a:lnTo>
                <a:lnTo>
                  <a:pt x="72" y="408"/>
                </a:lnTo>
                <a:lnTo>
                  <a:pt x="80" y="400"/>
                </a:lnTo>
                <a:lnTo>
                  <a:pt x="80" y="400"/>
                </a:lnTo>
                <a:lnTo>
                  <a:pt x="80" y="392"/>
                </a:lnTo>
                <a:lnTo>
                  <a:pt x="80" y="392"/>
                </a:lnTo>
                <a:lnTo>
                  <a:pt x="120" y="344"/>
                </a:lnTo>
                <a:lnTo>
                  <a:pt x="120" y="336"/>
                </a:lnTo>
                <a:lnTo>
                  <a:pt x="120" y="336"/>
                </a:lnTo>
                <a:lnTo>
                  <a:pt x="120" y="328"/>
                </a:lnTo>
                <a:lnTo>
                  <a:pt x="112" y="320"/>
                </a:lnTo>
                <a:lnTo>
                  <a:pt x="112" y="320"/>
                </a:lnTo>
                <a:lnTo>
                  <a:pt x="96" y="296"/>
                </a:lnTo>
                <a:lnTo>
                  <a:pt x="96" y="288"/>
                </a:lnTo>
                <a:lnTo>
                  <a:pt x="104" y="280"/>
                </a:lnTo>
                <a:lnTo>
                  <a:pt x="104" y="272"/>
                </a:lnTo>
                <a:lnTo>
                  <a:pt x="96" y="256"/>
                </a:lnTo>
                <a:lnTo>
                  <a:pt x="96" y="256"/>
                </a:lnTo>
                <a:lnTo>
                  <a:pt x="104" y="248"/>
                </a:lnTo>
                <a:lnTo>
                  <a:pt x="152" y="0"/>
                </a:lnTo>
                <a:lnTo>
                  <a:pt x="152" y="0"/>
                </a:lnTo>
                <a:lnTo>
                  <a:pt x="216" y="16"/>
                </a:lnTo>
                <a:lnTo>
                  <a:pt x="216" y="16"/>
                </a:lnTo>
                <a:lnTo>
                  <a:pt x="200" y="112"/>
                </a:lnTo>
                <a:close/>
              </a:path>
            </a:pathLst>
          </a:custGeom>
          <a:solidFill>
            <a:srgbClr val="92D050"/>
          </a:solidFill>
          <a:ln w="6350" cmpd="sng">
            <a:solidFill>
              <a:srgbClr val="000000"/>
            </a:solidFill>
            <a:round/>
            <a:headEnd/>
            <a:tailEnd/>
          </a:ln>
        </p:spPr>
        <p:txBody>
          <a:bodyPr/>
          <a:lstStyle/>
          <a:p>
            <a:endParaRPr lang="en-US" dirty="0"/>
          </a:p>
        </p:txBody>
      </p:sp>
      <p:sp>
        <p:nvSpPr>
          <p:cNvPr id="791563" name="Freeform 11"/>
          <p:cNvSpPr>
            <a:spLocks/>
          </p:cNvSpPr>
          <p:nvPr/>
        </p:nvSpPr>
        <p:spPr bwMode="auto">
          <a:xfrm>
            <a:off x="4643342" y="1944689"/>
            <a:ext cx="1006475" cy="835025"/>
          </a:xfrm>
          <a:custGeom>
            <a:avLst/>
            <a:gdLst>
              <a:gd name="T0" fmla="*/ 144 w 560"/>
              <a:gd name="T1" fmla="*/ 424 h 464"/>
              <a:gd name="T2" fmla="*/ 32 w 560"/>
              <a:gd name="T3" fmla="*/ 408 h 464"/>
              <a:gd name="T4" fmla="*/ 0 w 560"/>
              <a:gd name="T5" fmla="*/ 400 h 464"/>
              <a:gd name="T6" fmla="*/ 0 w 560"/>
              <a:gd name="T7" fmla="*/ 400 h 464"/>
              <a:gd name="T8" fmla="*/ 16 w 560"/>
              <a:gd name="T9" fmla="*/ 304 h 464"/>
              <a:gd name="T10" fmla="*/ 56 w 560"/>
              <a:gd name="T11" fmla="*/ 56 h 464"/>
              <a:gd name="T12" fmla="*/ 64 w 560"/>
              <a:gd name="T13" fmla="*/ 0 h 464"/>
              <a:gd name="T14" fmla="*/ 64 w 560"/>
              <a:gd name="T15" fmla="*/ 0 h 464"/>
              <a:gd name="T16" fmla="*/ 144 w 560"/>
              <a:gd name="T17" fmla="*/ 16 h 464"/>
              <a:gd name="T18" fmla="*/ 344 w 560"/>
              <a:gd name="T19" fmla="*/ 40 h 464"/>
              <a:gd name="T20" fmla="*/ 560 w 560"/>
              <a:gd name="T21" fmla="*/ 64 h 464"/>
              <a:gd name="T22" fmla="*/ 560 w 560"/>
              <a:gd name="T23" fmla="*/ 64 h 464"/>
              <a:gd name="T24" fmla="*/ 544 w 560"/>
              <a:gd name="T25" fmla="*/ 264 h 464"/>
              <a:gd name="T26" fmla="*/ 520 w 560"/>
              <a:gd name="T27" fmla="*/ 464 h 464"/>
              <a:gd name="T28" fmla="*/ 520 w 560"/>
              <a:gd name="T29" fmla="*/ 464 h 464"/>
              <a:gd name="T30" fmla="*/ 480 w 560"/>
              <a:gd name="T31" fmla="*/ 464 h 464"/>
              <a:gd name="T32" fmla="*/ 344 w 560"/>
              <a:gd name="T33" fmla="*/ 448 h 464"/>
              <a:gd name="T34" fmla="*/ 160 w 560"/>
              <a:gd name="T35" fmla="*/ 424 h 464"/>
              <a:gd name="T36" fmla="*/ 144 w 560"/>
              <a:gd name="T37" fmla="*/ 42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0" h="464">
                <a:moveTo>
                  <a:pt x="144" y="424"/>
                </a:moveTo>
                <a:lnTo>
                  <a:pt x="32" y="408"/>
                </a:lnTo>
                <a:lnTo>
                  <a:pt x="0" y="400"/>
                </a:lnTo>
                <a:lnTo>
                  <a:pt x="0" y="400"/>
                </a:lnTo>
                <a:lnTo>
                  <a:pt x="16" y="304"/>
                </a:lnTo>
                <a:lnTo>
                  <a:pt x="56" y="56"/>
                </a:lnTo>
                <a:lnTo>
                  <a:pt x="64" y="0"/>
                </a:lnTo>
                <a:lnTo>
                  <a:pt x="64" y="0"/>
                </a:lnTo>
                <a:lnTo>
                  <a:pt x="144" y="16"/>
                </a:lnTo>
                <a:lnTo>
                  <a:pt x="344" y="40"/>
                </a:lnTo>
                <a:lnTo>
                  <a:pt x="560" y="64"/>
                </a:lnTo>
                <a:lnTo>
                  <a:pt x="560" y="64"/>
                </a:lnTo>
                <a:lnTo>
                  <a:pt x="544" y="264"/>
                </a:lnTo>
                <a:lnTo>
                  <a:pt x="520" y="464"/>
                </a:lnTo>
                <a:lnTo>
                  <a:pt x="520" y="464"/>
                </a:lnTo>
                <a:lnTo>
                  <a:pt x="480" y="464"/>
                </a:lnTo>
                <a:lnTo>
                  <a:pt x="344" y="448"/>
                </a:lnTo>
                <a:lnTo>
                  <a:pt x="160" y="424"/>
                </a:lnTo>
                <a:lnTo>
                  <a:pt x="144" y="424"/>
                </a:lnTo>
                <a:close/>
              </a:path>
            </a:pathLst>
          </a:custGeom>
          <a:solidFill>
            <a:srgbClr val="FFFF00"/>
          </a:solidFill>
          <a:ln w="6350" cmpd="sng">
            <a:solidFill>
              <a:srgbClr val="000000"/>
            </a:solidFill>
            <a:round/>
            <a:headEnd/>
            <a:tailEnd/>
          </a:ln>
        </p:spPr>
        <p:txBody>
          <a:bodyPr/>
          <a:lstStyle/>
          <a:p>
            <a:endParaRPr lang="en-US" dirty="0"/>
          </a:p>
        </p:txBody>
      </p:sp>
      <p:sp>
        <p:nvSpPr>
          <p:cNvPr id="791564" name="Freeform 12"/>
          <p:cNvSpPr>
            <a:spLocks/>
          </p:cNvSpPr>
          <p:nvPr/>
        </p:nvSpPr>
        <p:spPr bwMode="auto">
          <a:xfrm>
            <a:off x="4668741" y="3440113"/>
            <a:ext cx="1009650" cy="1052512"/>
          </a:xfrm>
          <a:custGeom>
            <a:avLst/>
            <a:gdLst>
              <a:gd name="T0" fmla="*/ 80 w 560"/>
              <a:gd name="T1" fmla="*/ 536 h 584"/>
              <a:gd name="T2" fmla="*/ 80 w 560"/>
              <a:gd name="T3" fmla="*/ 536 h 584"/>
              <a:gd name="T4" fmla="*/ 216 w 560"/>
              <a:gd name="T5" fmla="*/ 552 h 584"/>
              <a:gd name="T6" fmla="*/ 216 w 560"/>
              <a:gd name="T7" fmla="*/ 552 h 584"/>
              <a:gd name="T8" fmla="*/ 216 w 560"/>
              <a:gd name="T9" fmla="*/ 544 h 584"/>
              <a:gd name="T10" fmla="*/ 216 w 560"/>
              <a:gd name="T11" fmla="*/ 544 h 584"/>
              <a:gd name="T12" fmla="*/ 216 w 560"/>
              <a:gd name="T13" fmla="*/ 528 h 584"/>
              <a:gd name="T14" fmla="*/ 216 w 560"/>
              <a:gd name="T15" fmla="*/ 528 h 584"/>
              <a:gd name="T16" fmla="*/ 520 w 560"/>
              <a:gd name="T17" fmla="*/ 560 h 584"/>
              <a:gd name="T18" fmla="*/ 520 w 560"/>
              <a:gd name="T19" fmla="*/ 560 h 584"/>
              <a:gd name="T20" fmla="*/ 552 w 560"/>
              <a:gd name="T21" fmla="*/ 96 h 584"/>
              <a:gd name="T22" fmla="*/ 560 w 560"/>
              <a:gd name="T23" fmla="*/ 48 h 584"/>
              <a:gd name="T24" fmla="*/ 560 w 560"/>
              <a:gd name="T25" fmla="*/ 48 h 584"/>
              <a:gd name="T26" fmla="*/ 512 w 560"/>
              <a:gd name="T27" fmla="*/ 48 h 584"/>
              <a:gd name="T28" fmla="*/ 328 w 560"/>
              <a:gd name="T29" fmla="*/ 32 h 584"/>
              <a:gd name="T30" fmla="*/ 128 w 560"/>
              <a:gd name="T31" fmla="*/ 8 h 584"/>
              <a:gd name="T32" fmla="*/ 80 w 560"/>
              <a:gd name="T33" fmla="*/ 0 h 584"/>
              <a:gd name="T34" fmla="*/ 80 w 560"/>
              <a:gd name="T35" fmla="*/ 0 h 584"/>
              <a:gd name="T36" fmla="*/ 0 w 560"/>
              <a:gd name="T37" fmla="*/ 568 h 584"/>
              <a:gd name="T38" fmla="*/ 0 w 560"/>
              <a:gd name="T39" fmla="*/ 568 h 584"/>
              <a:gd name="T40" fmla="*/ 72 w 560"/>
              <a:gd name="T41" fmla="*/ 584 h 584"/>
              <a:gd name="T42" fmla="*/ 72 w 560"/>
              <a:gd name="T43" fmla="*/ 584 h 584"/>
              <a:gd name="T44" fmla="*/ 80 w 560"/>
              <a:gd name="T45" fmla="*/ 536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0" h="584">
                <a:moveTo>
                  <a:pt x="80" y="536"/>
                </a:moveTo>
                <a:lnTo>
                  <a:pt x="80" y="536"/>
                </a:lnTo>
                <a:lnTo>
                  <a:pt x="216" y="552"/>
                </a:lnTo>
                <a:lnTo>
                  <a:pt x="216" y="552"/>
                </a:lnTo>
                <a:lnTo>
                  <a:pt x="216" y="544"/>
                </a:lnTo>
                <a:lnTo>
                  <a:pt x="216" y="544"/>
                </a:lnTo>
                <a:lnTo>
                  <a:pt x="216" y="528"/>
                </a:lnTo>
                <a:lnTo>
                  <a:pt x="216" y="528"/>
                </a:lnTo>
                <a:lnTo>
                  <a:pt x="520" y="560"/>
                </a:lnTo>
                <a:lnTo>
                  <a:pt x="520" y="560"/>
                </a:lnTo>
                <a:lnTo>
                  <a:pt x="552" y="96"/>
                </a:lnTo>
                <a:lnTo>
                  <a:pt x="560" y="48"/>
                </a:lnTo>
                <a:lnTo>
                  <a:pt x="560" y="48"/>
                </a:lnTo>
                <a:lnTo>
                  <a:pt x="512" y="48"/>
                </a:lnTo>
                <a:lnTo>
                  <a:pt x="328" y="32"/>
                </a:lnTo>
                <a:lnTo>
                  <a:pt x="128" y="8"/>
                </a:lnTo>
                <a:lnTo>
                  <a:pt x="80" y="0"/>
                </a:lnTo>
                <a:lnTo>
                  <a:pt x="80" y="0"/>
                </a:lnTo>
                <a:lnTo>
                  <a:pt x="0" y="568"/>
                </a:lnTo>
                <a:lnTo>
                  <a:pt x="0" y="568"/>
                </a:lnTo>
                <a:lnTo>
                  <a:pt x="72" y="584"/>
                </a:lnTo>
                <a:lnTo>
                  <a:pt x="72" y="584"/>
                </a:lnTo>
                <a:lnTo>
                  <a:pt x="80" y="536"/>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791565" name="Freeform 13"/>
          <p:cNvSpPr>
            <a:spLocks/>
          </p:cNvSpPr>
          <p:nvPr/>
        </p:nvSpPr>
        <p:spPr bwMode="auto">
          <a:xfrm>
            <a:off x="4238528" y="1122364"/>
            <a:ext cx="1468438" cy="936625"/>
          </a:xfrm>
          <a:custGeom>
            <a:avLst/>
            <a:gdLst>
              <a:gd name="T0" fmla="*/ 568 w 816"/>
              <a:gd name="T1" fmla="*/ 496 h 520"/>
              <a:gd name="T2" fmla="*/ 784 w 816"/>
              <a:gd name="T3" fmla="*/ 520 h 520"/>
              <a:gd name="T4" fmla="*/ 816 w 816"/>
              <a:gd name="T5" fmla="*/ 112 h 520"/>
              <a:gd name="T6" fmla="*/ 328 w 816"/>
              <a:gd name="T7" fmla="*/ 56 h 520"/>
              <a:gd name="T8" fmla="*/ 16 w 816"/>
              <a:gd name="T9" fmla="*/ 0 h 520"/>
              <a:gd name="T10" fmla="*/ 0 w 816"/>
              <a:gd name="T11" fmla="*/ 96 h 520"/>
              <a:gd name="T12" fmla="*/ 8 w 816"/>
              <a:gd name="T13" fmla="*/ 112 h 520"/>
              <a:gd name="T14" fmla="*/ 16 w 816"/>
              <a:gd name="T15" fmla="*/ 144 h 520"/>
              <a:gd name="T16" fmla="*/ 8 w 816"/>
              <a:gd name="T17" fmla="*/ 144 h 520"/>
              <a:gd name="T18" fmla="*/ 16 w 816"/>
              <a:gd name="T19" fmla="*/ 152 h 520"/>
              <a:gd name="T20" fmla="*/ 8 w 816"/>
              <a:gd name="T21" fmla="*/ 152 h 520"/>
              <a:gd name="T22" fmla="*/ 8 w 816"/>
              <a:gd name="T23" fmla="*/ 160 h 520"/>
              <a:gd name="T24" fmla="*/ 24 w 816"/>
              <a:gd name="T25" fmla="*/ 168 h 520"/>
              <a:gd name="T26" fmla="*/ 24 w 816"/>
              <a:gd name="T27" fmla="*/ 176 h 520"/>
              <a:gd name="T28" fmla="*/ 40 w 816"/>
              <a:gd name="T29" fmla="*/ 176 h 520"/>
              <a:gd name="T30" fmla="*/ 48 w 816"/>
              <a:gd name="T31" fmla="*/ 232 h 520"/>
              <a:gd name="T32" fmla="*/ 56 w 816"/>
              <a:gd name="T33" fmla="*/ 232 h 520"/>
              <a:gd name="T34" fmla="*/ 56 w 816"/>
              <a:gd name="T35" fmla="*/ 240 h 520"/>
              <a:gd name="T36" fmla="*/ 64 w 816"/>
              <a:gd name="T37" fmla="*/ 240 h 520"/>
              <a:gd name="T38" fmla="*/ 72 w 816"/>
              <a:gd name="T39" fmla="*/ 248 h 520"/>
              <a:gd name="T40" fmla="*/ 72 w 816"/>
              <a:gd name="T41" fmla="*/ 248 h 520"/>
              <a:gd name="T42" fmla="*/ 88 w 816"/>
              <a:gd name="T43" fmla="*/ 256 h 520"/>
              <a:gd name="T44" fmla="*/ 80 w 816"/>
              <a:gd name="T45" fmla="*/ 272 h 520"/>
              <a:gd name="T46" fmla="*/ 80 w 816"/>
              <a:gd name="T47" fmla="*/ 280 h 520"/>
              <a:gd name="T48" fmla="*/ 72 w 816"/>
              <a:gd name="T49" fmla="*/ 288 h 520"/>
              <a:gd name="T50" fmla="*/ 72 w 816"/>
              <a:gd name="T51" fmla="*/ 296 h 520"/>
              <a:gd name="T52" fmla="*/ 72 w 816"/>
              <a:gd name="T53" fmla="*/ 304 h 520"/>
              <a:gd name="T54" fmla="*/ 72 w 816"/>
              <a:gd name="T55" fmla="*/ 320 h 520"/>
              <a:gd name="T56" fmla="*/ 64 w 816"/>
              <a:gd name="T57" fmla="*/ 328 h 520"/>
              <a:gd name="T58" fmla="*/ 56 w 816"/>
              <a:gd name="T59" fmla="*/ 328 h 520"/>
              <a:gd name="T60" fmla="*/ 56 w 816"/>
              <a:gd name="T61" fmla="*/ 352 h 520"/>
              <a:gd name="T62" fmla="*/ 56 w 816"/>
              <a:gd name="T63" fmla="*/ 352 h 520"/>
              <a:gd name="T64" fmla="*/ 56 w 816"/>
              <a:gd name="T65" fmla="*/ 360 h 520"/>
              <a:gd name="T66" fmla="*/ 64 w 816"/>
              <a:gd name="T67" fmla="*/ 360 h 520"/>
              <a:gd name="T68" fmla="*/ 64 w 816"/>
              <a:gd name="T69" fmla="*/ 368 h 520"/>
              <a:gd name="T70" fmla="*/ 80 w 816"/>
              <a:gd name="T71" fmla="*/ 368 h 520"/>
              <a:gd name="T72" fmla="*/ 96 w 816"/>
              <a:gd name="T73" fmla="*/ 352 h 520"/>
              <a:gd name="T74" fmla="*/ 104 w 816"/>
              <a:gd name="T75" fmla="*/ 352 h 520"/>
              <a:gd name="T76" fmla="*/ 104 w 816"/>
              <a:gd name="T77" fmla="*/ 368 h 520"/>
              <a:gd name="T78" fmla="*/ 104 w 816"/>
              <a:gd name="T79" fmla="*/ 392 h 520"/>
              <a:gd name="T80" fmla="*/ 120 w 816"/>
              <a:gd name="T81" fmla="*/ 424 h 520"/>
              <a:gd name="T82" fmla="*/ 112 w 816"/>
              <a:gd name="T83" fmla="*/ 432 h 520"/>
              <a:gd name="T84" fmla="*/ 120 w 816"/>
              <a:gd name="T85" fmla="*/ 448 h 520"/>
              <a:gd name="T86" fmla="*/ 136 w 816"/>
              <a:gd name="T87" fmla="*/ 464 h 520"/>
              <a:gd name="T88" fmla="*/ 136 w 816"/>
              <a:gd name="T89" fmla="*/ 472 h 520"/>
              <a:gd name="T90" fmla="*/ 144 w 816"/>
              <a:gd name="T91" fmla="*/ 504 h 520"/>
              <a:gd name="T92" fmla="*/ 152 w 816"/>
              <a:gd name="T93" fmla="*/ 496 h 520"/>
              <a:gd name="T94" fmla="*/ 168 w 816"/>
              <a:gd name="T95" fmla="*/ 488 h 520"/>
              <a:gd name="T96" fmla="*/ 176 w 816"/>
              <a:gd name="T97" fmla="*/ 496 h 520"/>
              <a:gd name="T98" fmla="*/ 192 w 816"/>
              <a:gd name="T99" fmla="*/ 488 h 520"/>
              <a:gd name="T100" fmla="*/ 200 w 816"/>
              <a:gd name="T101" fmla="*/ 488 h 520"/>
              <a:gd name="T102" fmla="*/ 200 w 816"/>
              <a:gd name="T103" fmla="*/ 496 h 520"/>
              <a:gd name="T104" fmla="*/ 224 w 816"/>
              <a:gd name="T105" fmla="*/ 488 h 520"/>
              <a:gd name="T106" fmla="*/ 232 w 816"/>
              <a:gd name="T107" fmla="*/ 496 h 520"/>
              <a:gd name="T108" fmla="*/ 240 w 816"/>
              <a:gd name="T109" fmla="*/ 496 h 520"/>
              <a:gd name="T110" fmla="*/ 248 w 816"/>
              <a:gd name="T111" fmla="*/ 496 h 520"/>
              <a:gd name="T112" fmla="*/ 256 w 816"/>
              <a:gd name="T113" fmla="*/ 480 h 520"/>
              <a:gd name="T114" fmla="*/ 264 w 816"/>
              <a:gd name="T115" fmla="*/ 480 h 520"/>
              <a:gd name="T116" fmla="*/ 280 w 816"/>
              <a:gd name="T117" fmla="*/ 512 h 520"/>
              <a:gd name="T118" fmla="*/ 288 w 816"/>
              <a:gd name="T119" fmla="*/ 456 h 520"/>
              <a:gd name="T120" fmla="*/ 368 w 816"/>
              <a:gd name="T121" fmla="*/ 47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6" h="520">
                <a:moveTo>
                  <a:pt x="368" y="472"/>
                </a:moveTo>
                <a:lnTo>
                  <a:pt x="568" y="496"/>
                </a:lnTo>
                <a:lnTo>
                  <a:pt x="784" y="520"/>
                </a:lnTo>
                <a:lnTo>
                  <a:pt x="784" y="520"/>
                </a:lnTo>
                <a:lnTo>
                  <a:pt x="816" y="112"/>
                </a:lnTo>
                <a:lnTo>
                  <a:pt x="816" y="112"/>
                </a:lnTo>
                <a:lnTo>
                  <a:pt x="696" y="112"/>
                </a:lnTo>
                <a:lnTo>
                  <a:pt x="328" y="56"/>
                </a:lnTo>
                <a:lnTo>
                  <a:pt x="88" y="16"/>
                </a:lnTo>
                <a:lnTo>
                  <a:pt x="16" y="0"/>
                </a:lnTo>
                <a:lnTo>
                  <a:pt x="16" y="0"/>
                </a:lnTo>
                <a:lnTo>
                  <a:pt x="0" y="96"/>
                </a:lnTo>
                <a:lnTo>
                  <a:pt x="0" y="96"/>
                </a:lnTo>
                <a:lnTo>
                  <a:pt x="8" y="112"/>
                </a:lnTo>
                <a:lnTo>
                  <a:pt x="16" y="136"/>
                </a:lnTo>
                <a:lnTo>
                  <a:pt x="16" y="144"/>
                </a:lnTo>
                <a:lnTo>
                  <a:pt x="16" y="144"/>
                </a:lnTo>
                <a:lnTo>
                  <a:pt x="8" y="144"/>
                </a:lnTo>
                <a:lnTo>
                  <a:pt x="8" y="144"/>
                </a:lnTo>
                <a:lnTo>
                  <a:pt x="16" y="152"/>
                </a:lnTo>
                <a:lnTo>
                  <a:pt x="16" y="152"/>
                </a:lnTo>
                <a:lnTo>
                  <a:pt x="8" y="152"/>
                </a:lnTo>
                <a:lnTo>
                  <a:pt x="8" y="152"/>
                </a:lnTo>
                <a:lnTo>
                  <a:pt x="8" y="160"/>
                </a:lnTo>
                <a:lnTo>
                  <a:pt x="8" y="160"/>
                </a:lnTo>
                <a:lnTo>
                  <a:pt x="24" y="168"/>
                </a:lnTo>
                <a:lnTo>
                  <a:pt x="24" y="168"/>
                </a:lnTo>
                <a:lnTo>
                  <a:pt x="24" y="176"/>
                </a:lnTo>
                <a:lnTo>
                  <a:pt x="24" y="176"/>
                </a:lnTo>
                <a:lnTo>
                  <a:pt x="40" y="176"/>
                </a:lnTo>
                <a:lnTo>
                  <a:pt x="48" y="216"/>
                </a:lnTo>
                <a:lnTo>
                  <a:pt x="48" y="232"/>
                </a:lnTo>
                <a:lnTo>
                  <a:pt x="48" y="232"/>
                </a:lnTo>
                <a:lnTo>
                  <a:pt x="56" y="232"/>
                </a:lnTo>
                <a:lnTo>
                  <a:pt x="56" y="232"/>
                </a:lnTo>
                <a:lnTo>
                  <a:pt x="56" y="240"/>
                </a:lnTo>
                <a:lnTo>
                  <a:pt x="56" y="240"/>
                </a:lnTo>
                <a:lnTo>
                  <a:pt x="64" y="240"/>
                </a:lnTo>
                <a:lnTo>
                  <a:pt x="64" y="240"/>
                </a:lnTo>
                <a:lnTo>
                  <a:pt x="72" y="248"/>
                </a:lnTo>
                <a:lnTo>
                  <a:pt x="72" y="248"/>
                </a:lnTo>
                <a:lnTo>
                  <a:pt x="72" y="248"/>
                </a:lnTo>
                <a:lnTo>
                  <a:pt x="88" y="248"/>
                </a:lnTo>
                <a:lnTo>
                  <a:pt x="88" y="256"/>
                </a:lnTo>
                <a:lnTo>
                  <a:pt x="80" y="272"/>
                </a:lnTo>
                <a:lnTo>
                  <a:pt x="80" y="272"/>
                </a:lnTo>
                <a:lnTo>
                  <a:pt x="80" y="280"/>
                </a:lnTo>
                <a:lnTo>
                  <a:pt x="80" y="280"/>
                </a:lnTo>
                <a:lnTo>
                  <a:pt x="72" y="288"/>
                </a:lnTo>
                <a:lnTo>
                  <a:pt x="72" y="288"/>
                </a:lnTo>
                <a:lnTo>
                  <a:pt x="72" y="296"/>
                </a:lnTo>
                <a:lnTo>
                  <a:pt x="72" y="296"/>
                </a:lnTo>
                <a:lnTo>
                  <a:pt x="72" y="304"/>
                </a:lnTo>
                <a:lnTo>
                  <a:pt x="72" y="304"/>
                </a:lnTo>
                <a:lnTo>
                  <a:pt x="64" y="312"/>
                </a:lnTo>
                <a:lnTo>
                  <a:pt x="72" y="320"/>
                </a:lnTo>
                <a:lnTo>
                  <a:pt x="72" y="320"/>
                </a:lnTo>
                <a:lnTo>
                  <a:pt x="64" y="328"/>
                </a:lnTo>
                <a:lnTo>
                  <a:pt x="64" y="328"/>
                </a:lnTo>
                <a:lnTo>
                  <a:pt x="56" y="328"/>
                </a:lnTo>
                <a:lnTo>
                  <a:pt x="56" y="344"/>
                </a:lnTo>
                <a:lnTo>
                  <a:pt x="56" y="352"/>
                </a:lnTo>
                <a:lnTo>
                  <a:pt x="56" y="352"/>
                </a:lnTo>
                <a:lnTo>
                  <a:pt x="56" y="352"/>
                </a:lnTo>
                <a:lnTo>
                  <a:pt x="56" y="352"/>
                </a:lnTo>
                <a:lnTo>
                  <a:pt x="56" y="360"/>
                </a:lnTo>
                <a:lnTo>
                  <a:pt x="56" y="360"/>
                </a:lnTo>
                <a:lnTo>
                  <a:pt x="64" y="360"/>
                </a:lnTo>
                <a:lnTo>
                  <a:pt x="64" y="368"/>
                </a:lnTo>
                <a:lnTo>
                  <a:pt x="64" y="368"/>
                </a:lnTo>
                <a:lnTo>
                  <a:pt x="80" y="368"/>
                </a:lnTo>
                <a:lnTo>
                  <a:pt x="80" y="368"/>
                </a:lnTo>
                <a:lnTo>
                  <a:pt x="96" y="352"/>
                </a:lnTo>
                <a:lnTo>
                  <a:pt x="96" y="352"/>
                </a:lnTo>
                <a:lnTo>
                  <a:pt x="104" y="352"/>
                </a:lnTo>
                <a:lnTo>
                  <a:pt x="104" y="352"/>
                </a:lnTo>
                <a:lnTo>
                  <a:pt x="104" y="368"/>
                </a:lnTo>
                <a:lnTo>
                  <a:pt x="104" y="368"/>
                </a:lnTo>
                <a:lnTo>
                  <a:pt x="104" y="376"/>
                </a:lnTo>
                <a:lnTo>
                  <a:pt x="104" y="392"/>
                </a:lnTo>
                <a:lnTo>
                  <a:pt x="112" y="408"/>
                </a:lnTo>
                <a:lnTo>
                  <a:pt x="120" y="424"/>
                </a:lnTo>
                <a:lnTo>
                  <a:pt x="120" y="432"/>
                </a:lnTo>
                <a:lnTo>
                  <a:pt x="112" y="432"/>
                </a:lnTo>
                <a:lnTo>
                  <a:pt x="112" y="440"/>
                </a:lnTo>
                <a:lnTo>
                  <a:pt x="120" y="448"/>
                </a:lnTo>
                <a:lnTo>
                  <a:pt x="128" y="448"/>
                </a:lnTo>
                <a:lnTo>
                  <a:pt x="136" y="464"/>
                </a:lnTo>
                <a:lnTo>
                  <a:pt x="136" y="464"/>
                </a:lnTo>
                <a:lnTo>
                  <a:pt x="136" y="472"/>
                </a:lnTo>
                <a:lnTo>
                  <a:pt x="144" y="496"/>
                </a:lnTo>
                <a:lnTo>
                  <a:pt x="144" y="504"/>
                </a:lnTo>
                <a:lnTo>
                  <a:pt x="152" y="504"/>
                </a:lnTo>
                <a:lnTo>
                  <a:pt x="152" y="496"/>
                </a:lnTo>
                <a:lnTo>
                  <a:pt x="160" y="488"/>
                </a:lnTo>
                <a:lnTo>
                  <a:pt x="168" y="488"/>
                </a:lnTo>
                <a:lnTo>
                  <a:pt x="168" y="488"/>
                </a:lnTo>
                <a:lnTo>
                  <a:pt x="176" y="496"/>
                </a:lnTo>
                <a:lnTo>
                  <a:pt x="184" y="496"/>
                </a:lnTo>
                <a:lnTo>
                  <a:pt x="192" y="488"/>
                </a:lnTo>
                <a:lnTo>
                  <a:pt x="192" y="488"/>
                </a:lnTo>
                <a:lnTo>
                  <a:pt x="200" y="488"/>
                </a:lnTo>
                <a:lnTo>
                  <a:pt x="200" y="496"/>
                </a:lnTo>
                <a:lnTo>
                  <a:pt x="200" y="496"/>
                </a:lnTo>
                <a:lnTo>
                  <a:pt x="208" y="496"/>
                </a:lnTo>
                <a:lnTo>
                  <a:pt x="224" y="488"/>
                </a:lnTo>
                <a:lnTo>
                  <a:pt x="224" y="488"/>
                </a:lnTo>
                <a:lnTo>
                  <a:pt x="232" y="496"/>
                </a:lnTo>
                <a:lnTo>
                  <a:pt x="232" y="496"/>
                </a:lnTo>
                <a:lnTo>
                  <a:pt x="240" y="496"/>
                </a:lnTo>
                <a:lnTo>
                  <a:pt x="248" y="496"/>
                </a:lnTo>
                <a:lnTo>
                  <a:pt x="248" y="496"/>
                </a:lnTo>
                <a:lnTo>
                  <a:pt x="256" y="480"/>
                </a:lnTo>
                <a:lnTo>
                  <a:pt x="256" y="480"/>
                </a:lnTo>
                <a:lnTo>
                  <a:pt x="264" y="480"/>
                </a:lnTo>
                <a:lnTo>
                  <a:pt x="264" y="480"/>
                </a:lnTo>
                <a:lnTo>
                  <a:pt x="272" y="496"/>
                </a:lnTo>
                <a:lnTo>
                  <a:pt x="280" y="512"/>
                </a:lnTo>
                <a:lnTo>
                  <a:pt x="280" y="512"/>
                </a:lnTo>
                <a:lnTo>
                  <a:pt x="288" y="456"/>
                </a:lnTo>
                <a:lnTo>
                  <a:pt x="288" y="456"/>
                </a:lnTo>
                <a:lnTo>
                  <a:pt x="368" y="472"/>
                </a:lnTo>
                <a:close/>
              </a:path>
            </a:pathLst>
          </a:custGeom>
          <a:solidFill>
            <a:srgbClr val="92D050"/>
          </a:solidFill>
          <a:ln w="6350" cmpd="sng">
            <a:solidFill>
              <a:srgbClr val="000000"/>
            </a:solidFill>
            <a:round/>
            <a:headEnd/>
            <a:tailEnd/>
          </a:ln>
        </p:spPr>
        <p:txBody>
          <a:bodyPr/>
          <a:lstStyle/>
          <a:p>
            <a:endParaRPr lang="en-US" dirty="0"/>
          </a:p>
        </p:txBody>
      </p:sp>
      <p:sp>
        <p:nvSpPr>
          <p:cNvPr id="791567" name="Freeform 15"/>
          <p:cNvSpPr>
            <a:spLocks/>
          </p:cNvSpPr>
          <p:nvPr/>
        </p:nvSpPr>
        <p:spPr bwMode="auto">
          <a:xfrm>
            <a:off x="5664103" y="1325564"/>
            <a:ext cx="952500" cy="604837"/>
          </a:xfrm>
          <a:custGeom>
            <a:avLst/>
            <a:gdLst>
              <a:gd name="T0" fmla="*/ 0 w 529"/>
              <a:gd name="T1" fmla="*/ 312 h 336"/>
              <a:gd name="T2" fmla="*/ 0 w 529"/>
              <a:gd name="T3" fmla="*/ 304 h 336"/>
              <a:gd name="T4" fmla="*/ 0 w 529"/>
              <a:gd name="T5" fmla="*/ 288 h 336"/>
              <a:gd name="T6" fmla="*/ 16 w 529"/>
              <a:gd name="T7" fmla="*/ 96 h 336"/>
              <a:gd name="T8" fmla="*/ 24 w 529"/>
              <a:gd name="T9" fmla="*/ 0 h 336"/>
              <a:gd name="T10" fmla="*/ 24 w 529"/>
              <a:gd name="T11" fmla="*/ 8 h 336"/>
              <a:gd name="T12" fmla="*/ 32 w 529"/>
              <a:gd name="T13" fmla="*/ 8 h 336"/>
              <a:gd name="T14" fmla="*/ 280 w 529"/>
              <a:gd name="T15" fmla="*/ 16 h 336"/>
              <a:gd name="T16" fmla="*/ 441 w 529"/>
              <a:gd name="T17" fmla="*/ 24 h 336"/>
              <a:gd name="T18" fmla="*/ 473 w 529"/>
              <a:gd name="T19" fmla="*/ 24 h 336"/>
              <a:gd name="T20" fmla="*/ 481 w 529"/>
              <a:gd name="T21" fmla="*/ 24 h 336"/>
              <a:gd name="T22" fmla="*/ 481 w 529"/>
              <a:gd name="T23" fmla="*/ 24 h 336"/>
              <a:gd name="T24" fmla="*/ 489 w 529"/>
              <a:gd name="T25" fmla="*/ 56 h 336"/>
              <a:gd name="T26" fmla="*/ 489 w 529"/>
              <a:gd name="T27" fmla="*/ 56 h 336"/>
              <a:gd name="T28" fmla="*/ 489 w 529"/>
              <a:gd name="T29" fmla="*/ 72 h 336"/>
              <a:gd name="T30" fmla="*/ 489 w 529"/>
              <a:gd name="T31" fmla="*/ 112 h 336"/>
              <a:gd name="T32" fmla="*/ 489 w 529"/>
              <a:gd name="T33" fmla="*/ 136 h 336"/>
              <a:gd name="T34" fmla="*/ 497 w 529"/>
              <a:gd name="T35" fmla="*/ 144 h 336"/>
              <a:gd name="T36" fmla="*/ 497 w 529"/>
              <a:gd name="T37" fmla="*/ 144 h 336"/>
              <a:gd name="T38" fmla="*/ 505 w 529"/>
              <a:gd name="T39" fmla="*/ 152 h 336"/>
              <a:gd name="T40" fmla="*/ 505 w 529"/>
              <a:gd name="T41" fmla="*/ 184 h 336"/>
              <a:gd name="T42" fmla="*/ 505 w 529"/>
              <a:gd name="T43" fmla="*/ 200 h 336"/>
              <a:gd name="T44" fmla="*/ 505 w 529"/>
              <a:gd name="T45" fmla="*/ 216 h 336"/>
              <a:gd name="T46" fmla="*/ 505 w 529"/>
              <a:gd name="T47" fmla="*/ 224 h 336"/>
              <a:gd name="T48" fmla="*/ 505 w 529"/>
              <a:gd name="T49" fmla="*/ 224 h 336"/>
              <a:gd name="T50" fmla="*/ 513 w 529"/>
              <a:gd name="T51" fmla="*/ 240 h 336"/>
              <a:gd name="T52" fmla="*/ 513 w 529"/>
              <a:gd name="T53" fmla="*/ 240 h 336"/>
              <a:gd name="T54" fmla="*/ 513 w 529"/>
              <a:gd name="T55" fmla="*/ 256 h 336"/>
              <a:gd name="T56" fmla="*/ 513 w 529"/>
              <a:gd name="T57" fmla="*/ 280 h 336"/>
              <a:gd name="T58" fmla="*/ 513 w 529"/>
              <a:gd name="T59" fmla="*/ 280 h 336"/>
              <a:gd name="T60" fmla="*/ 521 w 529"/>
              <a:gd name="T61" fmla="*/ 288 h 336"/>
              <a:gd name="T62" fmla="*/ 529 w 529"/>
              <a:gd name="T63" fmla="*/ 304 h 336"/>
              <a:gd name="T64" fmla="*/ 529 w 529"/>
              <a:gd name="T65" fmla="*/ 304 h 336"/>
              <a:gd name="T66" fmla="*/ 529 w 529"/>
              <a:gd name="T67" fmla="*/ 328 h 336"/>
              <a:gd name="T68" fmla="*/ 529 w 529"/>
              <a:gd name="T69" fmla="*/ 336 h 336"/>
              <a:gd name="T70" fmla="*/ 505 w 529"/>
              <a:gd name="T71" fmla="*/ 336 h 336"/>
              <a:gd name="T72" fmla="*/ 296 w 529"/>
              <a:gd name="T73" fmla="*/ 328 h 336"/>
              <a:gd name="T74" fmla="*/ 16 w 529"/>
              <a:gd name="T75" fmla="*/ 312 h 336"/>
              <a:gd name="T76" fmla="*/ 0 w 529"/>
              <a:gd name="T77" fmla="*/ 31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9" h="336">
                <a:moveTo>
                  <a:pt x="0" y="312"/>
                </a:moveTo>
                <a:lnTo>
                  <a:pt x="0" y="304"/>
                </a:lnTo>
                <a:lnTo>
                  <a:pt x="0" y="288"/>
                </a:lnTo>
                <a:lnTo>
                  <a:pt x="16" y="96"/>
                </a:lnTo>
                <a:lnTo>
                  <a:pt x="24" y="0"/>
                </a:lnTo>
                <a:lnTo>
                  <a:pt x="24" y="8"/>
                </a:lnTo>
                <a:lnTo>
                  <a:pt x="32" y="8"/>
                </a:lnTo>
                <a:lnTo>
                  <a:pt x="280" y="16"/>
                </a:lnTo>
                <a:lnTo>
                  <a:pt x="441" y="24"/>
                </a:lnTo>
                <a:lnTo>
                  <a:pt x="473" y="24"/>
                </a:lnTo>
                <a:lnTo>
                  <a:pt x="481" y="24"/>
                </a:lnTo>
                <a:lnTo>
                  <a:pt x="481" y="24"/>
                </a:lnTo>
                <a:lnTo>
                  <a:pt x="489" y="56"/>
                </a:lnTo>
                <a:lnTo>
                  <a:pt x="489" y="56"/>
                </a:lnTo>
                <a:lnTo>
                  <a:pt x="489" y="72"/>
                </a:lnTo>
                <a:lnTo>
                  <a:pt x="489" y="112"/>
                </a:lnTo>
                <a:lnTo>
                  <a:pt x="489" y="136"/>
                </a:lnTo>
                <a:lnTo>
                  <a:pt x="497" y="144"/>
                </a:lnTo>
                <a:lnTo>
                  <a:pt x="497" y="144"/>
                </a:lnTo>
                <a:lnTo>
                  <a:pt x="505" y="152"/>
                </a:lnTo>
                <a:lnTo>
                  <a:pt x="505" y="184"/>
                </a:lnTo>
                <a:lnTo>
                  <a:pt x="505" y="200"/>
                </a:lnTo>
                <a:lnTo>
                  <a:pt x="505" y="216"/>
                </a:lnTo>
                <a:lnTo>
                  <a:pt x="505" y="224"/>
                </a:lnTo>
                <a:lnTo>
                  <a:pt x="505" y="224"/>
                </a:lnTo>
                <a:lnTo>
                  <a:pt x="513" y="240"/>
                </a:lnTo>
                <a:lnTo>
                  <a:pt x="513" y="240"/>
                </a:lnTo>
                <a:lnTo>
                  <a:pt x="513" y="256"/>
                </a:lnTo>
                <a:lnTo>
                  <a:pt x="513" y="280"/>
                </a:lnTo>
                <a:lnTo>
                  <a:pt x="513" y="280"/>
                </a:lnTo>
                <a:lnTo>
                  <a:pt x="521" y="288"/>
                </a:lnTo>
                <a:lnTo>
                  <a:pt x="529" y="304"/>
                </a:lnTo>
                <a:lnTo>
                  <a:pt x="529" y="304"/>
                </a:lnTo>
                <a:lnTo>
                  <a:pt x="529" y="328"/>
                </a:lnTo>
                <a:lnTo>
                  <a:pt x="529" y="336"/>
                </a:lnTo>
                <a:lnTo>
                  <a:pt x="505" y="336"/>
                </a:lnTo>
                <a:lnTo>
                  <a:pt x="296" y="328"/>
                </a:lnTo>
                <a:lnTo>
                  <a:pt x="16" y="312"/>
                </a:lnTo>
                <a:lnTo>
                  <a:pt x="0" y="312"/>
                </a:lnTo>
                <a:close/>
              </a:path>
            </a:pathLst>
          </a:custGeom>
          <a:solidFill>
            <a:srgbClr val="FFFF00"/>
          </a:solidFill>
          <a:ln w="6350" cmpd="sng">
            <a:solidFill>
              <a:srgbClr val="000000"/>
            </a:solidFill>
            <a:round/>
            <a:headEnd/>
            <a:tailEnd/>
          </a:ln>
        </p:spPr>
        <p:txBody>
          <a:bodyPr/>
          <a:lstStyle/>
          <a:p>
            <a:endParaRPr lang="en-US" dirty="0"/>
          </a:p>
        </p:txBody>
      </p:sp>
      <p:sp>
        <p:nvSpPr>
          <p:cNvPr id="791568" name="Freeform 16"/>
          <p:cNvSpPr>
            <a:spLocks/>
          </p:cNvSpPr>
          <p:nvPr/>
        </p:nvSpPr>
        <p:spPr bwMode="auto">
          <a:xfrm>
            <a:off x="5621241" y="1885950"/>
            <a:ext cx="1009650" cy="692150"/>
          </a:xfrm>
          <a:custGeom>
            <a:avLst/>
            <a:gdLst>
              <a:gd name="T0" fmla="*/ 432 w 561"/>
              <a:gd name="T1" fmla="*/ 336 h 384"/>
              <a:gd name="T2" fmla="*/ 440 w 561"/>
              <a:gd name="T3" fmla="*/ 344 h 384"/>
              <a:gd name="T4" fmla="*/ 456 w 561"/>
              <a:gd name="T5" fmla="*/ 328 h 384"/>
              <a:gd name="T6" fmla="*/ 497 w 561"/>
              <a:gd name="T7" fmla="*/ 328 h 384"/>
              <a:gd name="T8" fmla="*/ 505 w 561"/>
              <a:gd name="T9" fmla="*/ 336 h 384"/>
              <a:gd name="T10" fmla="*/ 513 w 561"/>
              <a:gd name="T11" fmla="*/ 344 h 384"/>
              <a:gd name="T12" fmla="*/ 529 w 561"/>
              <a:gd name="T13" fmla="*/ 344 h 384"/>
              <a:gd name="T14" fmla="*/ 553 w 561"/>
              <a:gd name="T15" fmla="*/ 376 h 384"/>
              <a:gd name="T16" fmla="*/ 561 w 561"/>
              <a:gd name="T17" fmla="*/ 384 h 384"/>
              <a:gd name="T18" fmla="*/ 561 w 561"/>
              <a:gd name="T19" fmla="*/ 376 h 384"/>
              <a:gd name="T20" fmla="*/ 553 w 561"/>
              <a:gd name="T21" fmla="*/ 360 h 384"/>
              <a:gd name="T22" fmla="*/ 545 w 561"/>
              <a:gd name="T23" fmla="*/ 344 h 384"/>
              <a:gd name="T24" fmla="*/ 561 w 561"/>
              <a:gd name="T25" fmla="*/ 296 h 384"/>
              <a:gd name="T26" fmla="*/ 545 w 561"/>
              <a:gd name="T27" fmla="*/ 296 h 384"/>
              <a:gd name="T28" fmla="*/ 545 w 561"/>
              <a:gd name="T29" fmla="*/ 288 h 384"/>
              <a:gd name="T30" fmla="*/ 553 w 561"/>
              <a:gd name="T31" fmla="*/ 288 h 384"/>
              <a:gd name="T32" fmla="*/ 545 w 561"/>
              <a:gd name="T33" fmla="*/ 272 h 384"/>
              <a:gd name="T34" fmla="*/ 545 w 561"/>
              <a:gd name="T35" fmla="*/ 264 h 384"/>
              <a:gd name="T36" fmla="*/ 561 w 561"/>
              <a:gd name="T37" fmla="*/ 264 h 384"/>
              <a:gd name="T38" fmla="*/ 561 w 561"/>
              <a:gd name="T39" fmla="*/ 80 h 384"/>
              <a:gd name="T40" fmla="*/ 537 w 561"/>
              <a:gd name="T41" fmla="*/ 64 h 384"/>
              <a:gd name="T42" fmla="*/ 529 w 561"/>
              <a:gd name="T43" fmla="*/ 48 h 384"/>
              <a:gd name="T44" fmla="*/ 537 w 561"/>
              <a:gd name="T45" fmla="*/ 40 h 384"/>
              <a:gd name="T46" fmla="*/ 553 w 561"/>
              <a:gd name="T47" fmla="*/ 24 h 384"/>
              <a:gd name="T48" fmla="*/ 553 w 561"/>
              <a:gd name="T49" fmla="*/ 16 h 384"/>
              <a:gd name="T50" fmla="*/ 529 w 561"/>
              <a:gd name="T51" fmla="*/ 24 h 384"/>
              <a:gd name="T52" fmla="*/ 40 w 561"/>
              <a:gd name="T53" fmla="*/ 0 h 384"/>
              <a:gd name="T54" fmla="*/ 24 w 561"/>
              <a:gd name="T55" fmla="*/ 0 h 384"/>
              <a:gd name="T56" fmla="*/ 16 w 561"/>
              <a:gd name="T57" fmla="*/ 96 h 384"/>
              <a:gd name="T58" fmla="*/ 0 w 561"/>
              <a:gd name="T59" fmla="*/ 296 h 384"/>
              <a:gd name="T60" fmla="*/ 208 w 561"/>
              <a:gd name="T61" fmla="*/ 304 h 384"/>
              <a:gd name="T62" fmla="*/ 400 w 561"/>
              <a:gd name="T63" fmla="*/ 3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1" h="384">
                <a:moveTo>
                  <a:pt x="400" y="312"/>
                </a:moveTo>
                <a:lnTo>
                  <a:pt x="432" y="336"/>
                </a:lnTo>
                <a:lnTo>
                  <a:pt x="440" y="344"/>
                </a:lnTo>
                <a:lnTo>
                  <a:pt x="440" y="344"/>
                </a:lnTo>
                <a:lnTo>
                  <a:pt x="448" y="336"/>
                </a:lnTo>
                <a:lnTo>
                  <a:pt x="456" y="328"/>
                </a:lnTo>
                <a:lnTo>
                  <a:pt x="456" y="328"/>
                </a:lnTo>
                <a:lnTo>
                  <a:pt x="497" y="328"/>
                </a:lnTo>
                <a:lnTo>
                  <a:pt x="497" y="328"/>
                </a:lnTo>
                <a:lnTo>
                  <a:pt x="505" y="336"/>
                </a:lnTo>
                <a:lnTo>
                  <a:pt x="505" y="336"/>
                </a:lnTo>
                <a:lnTo>
                  <a:pt x="513" y="344"/>
                </a:lnTo>
                <a:lnTo>
                  <a:pt x="521" y="344"/>
                </a:lnTo>
                <a:lnTo>
                  <a:pt x="529" y="344"/>
                </a:lnTo>
                <a:lnTo>
                  <a:pt x="545" y="360"/>
                </a:lnTo>
                <a:lnTo>
                  <a:pt x="553" y="376"/>
                </a:lnTo>
                <a:lnTo>
                  <a:pt x="553" y="384"/>
                </a:lnTo>
                <a:lnTo>
                  <a:pt x="561" y="384"/>
                </a:lnTo>
                <a:lnTo>
                  <a:pt x="561" y="384"/>
                </a:lnTo>
                <a:lnTo>
                  <a:pt x="561" y="376"/>
                </a:lnTo>
                <a:lnTo>
                  <a:pt x="561" y="376"/>
                </a:lnTo>
                <a:lnTo>
                  <a:pt x="553" y="360"/>
                </a:lnTo>
                <a:lnTo>
                  <a:pt x="545" y="344"/>
                </a:lnTo>
                <a:lnTo>
                  <a:pt x="545" y="344"/>
                </a:lnTo>
                <a:lnTo>
                  <a:pt x="545" y="336"/>
                </a:lnTo>
                <a:lnTo>
                  <a:pt x="561" y="296"/>
                </a:lnTo>
                <a:lnTo>
                  <a:pt x="561" y="296"/>
                </a:lnTo>
                <a:lnTo>
                  <a:pt x="545" y="296"/>
                </a:lnTo>
                <a:lnTo>
                  <a:pt x="545" y="296"/>
                </a:lnTo>
                <a:lnTo>
                  <a:pt x="545" y="288"/>
                </a:lnTo>
                <a:lnTo>
                  <a:pt x="553" y="288"/>
                </a:lnTo>
                <a:lnTo>
                  <a:pt x="553" y="288"/>
                </a:lnTo>
                <a:lnTo>
                  <a:pt x="553" y="280"/>
                </a:lnTo>
                <a:lnTo>
                  <a:pt x="545" y="272"/>
                </a:lnTo>
                <a:lnTo>
                  <a:pt x="545" y="264"/>
                </a:lnTo>
                <a:lnTo>
                  <a:pt x="545" y="264"/>
                </a:lnTo>
                <a:lnTo>
                  <a:pt x="561" y="264"/>
                </a:lnTo>
                <a:lnTo>
                  <a:pt x="561" y="264"/>
                </a:lnTo>
                <a:lnTo>
                  <a:pt x="561" y="80"/>
                </a:lnTo>
                <a:lnTo>
                  <a:pt x="561" y="80"/>
                </a:lnTo>
                <a:lnTo>
                  <a:pt x="553" y="80"/>
                </a:lnTo>
                <a:lnTo>
                  <a:pt x="537" y="64"/>
                </a:lnTo>
                <a:lnTo>
                  <a:pt x="529" y="56"/>
                </a:lnTo>
                <a:lnTo>
                  <a:pt x="529" y="48"/>
                </a:lnTo>
                <a:lnTo>
                  <a:pt x="537" y="48"/>
                </a:lnTo>
                <a:lnTo>
                  <a:pt x="537" y="40"/>
                </a:lnTo>
                <a:lnTo>
                  <a:pt x="553" y="24"/>
                </a:lnTo>
                <a:lnTo>
                  <a:pt x="553" y="24"/>
                </a:lnTo>
                <a:lnTo>
                  <a:pt x="545" y="24"/>
                </a:lnTo>
                <a:lnTo>
                  <a:pt x="553" y="16"/>
                </a:lnTo>
                <a:lnTo>
                  <a:pt x="553" y="24"/>
                </a:lnTo>
                <a:lnTo>
                  <a:pt x="529" y="24"/>
                </a:lnTo>
                <a:lnTo>
                  <a:pt x="320" y="16"/>
                </a:lnTo>
                <a:lnTo>
                  <a:pt x="40" y="0"/>
                </a:lnTo>
                <a:lnTo>
                  <a:pt x="24" y="0"/>
                </a:lnTo>
                <a:lnTo>
                  <a:pt x="24" y="0"/>
                </a:lnTo>
                <a:lnTo>
                  <a:pt x="16" y="96"/>
                </a:lnTo>
                <a:lnTo>
                  <a:pt x="16" y="96"/>
                </a:lnTo>
                <a:lnTo>
                  <a:pt x="0" y="296"/>
                </a:lnTo>
                <a:lnTo>
                  <a:pt x="0" y="296"/>
                </a:lnTo>
                <a:lnTo>
                  <a:pt x="8" y="296"/>
                </a:lnTo>
                <a:lnTo>
                  <a:pt x="208" y="304"/>
                </a:lnTo>
                <a:lnTo>
                  <a:pt x="352" y="312"/>
                </a:lnTo>
                <a:lnTo>
                  <a:pt x="400" y="312"/>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791569" name="Freeform 17"/>
          <p:cNvSpPr>
            <a:spLocks/>
          </p:cNvSpPr>
          <p:nvPr/>
        </p:nvSpPr>
        <p:spPr bwMode="auto">
          <a:xfrm>
            <a:off x="5576792" y="2419351"/>
            <a:ext cx="1196975" cy="588963"/>
          </a:xfrm>
          <a:custGeom>
            <a:avLst/>
            <a:gdLst>
              <a:gd name="T0" fmla="*/ 665 w 665"/>
              <a:gd name="T1" fmla="*/ 328 h 328"/>
              <a:gd name="T2" fmla="*/ 649 w 665"/>
              <a:gd name="T3" fmla="*/ 304 h 328"/>
              <a:gd name="T4" fmla="*/ 649 w 665"/>
              <a:gd name="T5" fmla="*/ 304 h 328"/>
              <a:gd name="T6" fmla="*/ 641 w 665"/>
              <a:gd name="T7" fmla="*/ 296 h 328"/>
              <a:gd name="T8" fmla="*/ 641 w 665"/>
              <a:gd name="T9" fmla="*/ 296 h 328"/>
              <a:gd name="T10" fmla="*/ 641 w 665"/>
              <a:gd name="T11" fmla="*/ 288 h 328"/>
              <a:gd name="T12" fmla="*/ 633 w 665"/>
              <a:gd name="T13" fmla="*/ 264 h 328"/>
              <a:gd name="T14" fmla="*/ 625 w 665"/>
              <a:gd name="T15" fmla="*/ 264 h 328"/>
              <a:gd name="T16" fmla="*/ 625 w 665"/>
              <a:gd name="T17" fmla="*/ 232 h 328"/>
              <a:gd name="T18" fmla="*/ 625 w 665"/>
              <a:gd name="T19" fmla="*/ 224 h 328"/>
              <a:gd name="T20" fmla="*/ 625 w 665"/>
              <a:gd name="T21" fmla="*/ 216 h 328"/>
              <a:gd name="T22" fmla="*/ 625 w 665"/>
              <a:gd name="T23" fmla="*/ 216 h 328"/>
              <a:gd name="T24" fmla="*/ 625 w 665"/>
              <a:gd name="T25" fmla="*/ 208 h 328"/>
              <a:gd name="T26" fmla="*/ 625 w 665"/>
              <a:gd name="T27" fmla="*/ 208 h 328"/>
              <a:gd name="T28" fmla="*/ 617 w 665"/>
              <a:gd name="T29" fmla="*/ 184 h 328"/>
              <a:gd name="T30" fmla="*/ 617 w 665"/>
              <a:gd name="T31" fmla="*/ 176 h 328"/>
              <a:gd name="T32" fmla="*/ 609 w 665"/>
              <a:gd name="T33" fmla="*/ 176 h 328"/>
              <a:gd name="T34" fmla="*/ 609 w 665"/>
              <a:gd name="T35" fmla="*/ 160 h 328"/>
              <a:gd name="T36" fmla="*/ 609 w 665"/>
              <a:gd name="T37" fmla="*/ 128 h 328"/>
              <a:gd name="T38" fmla="*/ 593 w 665"/>
              <a:gd name="T39" fmla="*/ 120 h 328"/>
              <a:gd name="T40" fmla="*/ 585 w 665"/>
              <a:gd name="T41" fmla="*/ 112 h 328"/>
              <a:gd name="T42" fmla="*/ 585 w 665"/>
              <a:gd name="T43" fmla="*/ 104 h 328"/>
              <a:gd name="T44" fmla="*/ 585 w 665"/>
              <a:gd name="T45" fmla="*/ 104 h 328"/>
              <a:gd name="T46" fmla="*/ 585 w 665"/>
              <a:gd name="T47" fmla="*/ 96 h 328"/>
              <a:gd name="T48" fmla="*/ 585 w 665"/>
              <a:gd name="T49" fmla="*/ 88 h 328"/>
              <a:gd name="T50" fmla="*/ 585 w 665"/>
              <a:gd name="T51" fmla="*/ 88 h 328"/>
              <a:gd name="T52" fmla="*/ 585 w 665"/>
              <a:gd name="T53" fmla="*/ 88 h 328"/>
              <a:gd name="T54" fmla="*/ 569 w 665"/>
              <a:gd name="T55" fmla="*/ 72 h 328"/>
              <a:gd name="T56" fmla="*/ 569 w 665"/>
              <a:gd name="T57" fmla="*/ 64 h 328"/>
              <a:gd name="T58" fmla="*/ 553 w 665"/>
              <a:gd name="T59" fmla="*/ 48 h 328"/>
              <a:gd name="T60" fmla="*/ 545 w 665"/>
              <a:gd name="T61" fmla="*/ 48 h 328"/>
              <a:gd name="T62" fmla="*/ 537 w 665"/>
              <a:gd name="T63" fmla="*/ 48 h 328"/>
              <a:gd name="T64" fmla="*/ 529 w 665"/>
              <a:gd name="T65" fmla="*/ 40 h 328"/>
              <a:gd name="T66" fmla="*/ 529 w 665"/>
              <a:gd name="T67" fmla="*/ 40 h 328"/>
              <a:gd name="T68" fmla="*/ 521 w 665"/>
              <a:gd name="T69" fmla="*/ 32 h 328"/>
              <a:gd name="T70" fmla="*/ 521 w 665"/>
              <a:gd name="T71" fmla="*/ 32 h 328"/>
              <a:gd name="T72" fmla="*/ 480 w 665"/>
              <a:gd name="T73" fmla="*/ 32 h 328"/>
              <a:gd name="T74" fmla="*/ 480 w 665"/>
              <a:gd name="T75" fmla="*/ 32 h 328"/>
              <a:gd name="T76" fmla="*/ 472 w 665"/>
              <a:gd name="T77" fmla="*/ 40 h 328"/>
              <a:gd name="T78" fmla="*/ 464 w 665"/>
              <a:gd name="T79" fmla="*/ 48 h 328"/>
              <a:gd name="T80" fmla="*/ 464 w 665"/>
              <a:gd name="T81" fmla="*/ 48 h 328"/>
              <a:gd name="T82" fmla="*/ 456 w 665"/>
              <a:gd name="T83" fmla="*/ 40 h 328"/>
              <a:gd name="T84" fmla="*/ 424 w 665"/>
              <a:gd name="T85" fmla="*/ 16 h 328"/>
              <a:gd name="T86" fmla="*/ 424 w 665"/>
              <a:gd name="T87" fmla="*/ 16 h 328"/>
              <a:gd name="T88" fmla="*/ 301 w 665"/>
              <a:gd name="T89" fmla="*/ 12 h 328"/>
              <a:gd name="T90" fmla="*/ 57 w 665"/>
              <a:gd name="T91" fmla="*/ 0 h 328"/>
              <a:gd name="T92" fmla="*/ 24 w 665"/>
              <a:gd name="T93" fmla="*/ 0 h 328"/>
              <a:gd name="T94" fmla="*/ 24 w 665"/>
              <a:gd name="T95" fmla="*/ 0 h 328"/>
              <a:gd name="T96" fmla="*/ 0 w 665"/>
              <a:gd name="T97" fmla="*/ 200 h 328"/>
              <a:gd name="T98" fmla="*/ 0 w 665"/>
              <a:gd name="T99" fmla="*/ 200 h 328"/>
              <a:gd name="T100" fmla="*/ 160 w 665"/>
              <a:gd name="T101" fmla="*/ 216 h 328"/>
              <a:gd name="T102" fmla="*/ 160 w 665"/>
              <a:gd name="T103" fmla="*/ 216 h 328"/>
              <a:gd name="T104" fmla="*/ 152 w 665"/>
              <a:gd name="T105" fmla="*/ 312 h 328"/>
              <a:gd name="T106" fmla="*/ 152 w 665"/>
              <a:gd name="T107" fmla="*/ 312 h 328"/>
              <a:gd name="T108" fmla="*/ 184 w 665"/>
              <a:gd name="T109" fmla="*/ 320 h 328"/>
              <a:gd name="T110" fmla="*/ 424 w 665"/>
              <a:gd name="T111" fmla="*/ 328 h 328"/>
              <a:gd name="T112" fmla="*/ 649 w 665"/>
              <a:gd name="T113" fmla="*/ 328 h 328"/>
              <a:gd name="T114" fmla="*/ 665 w 665"/>
              <a:gd name="T11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5" h="328">
                <a:moveTo>
                  <a:pt x="665" y="328"/>
                </a:moveTo>
                <a:lnTo>
                  <a:pt x="649" y="304"/>
                </a:lnTo>
                <a:lnTo>
                  <a:pt x="649" y="304"/>
                </a:lnTo>
                <a:lnTo>
                  <a:pt x="641" y="296"/>
                </a:lnTo>
                <a:lnTo>
                  <a:pt x="641" y="296"/>
                </a:lnTo>
                <a:lnTo>
                  <a:pt x="641" y="288"/>
                </a:lnTo>
                <a:lnTo>
                  <a:pt x="633" y="264"/>
                </a:lnTo>
                <a:lnTo>
                  <a:pt x="625" y="264"/>
                </a:lnTo>
                <a:lnTo>
                  <a:pt x="625" y="232"/>
                </a:lnTo>
                <a:lnTo>
                  <a:pt x="625" y="224"/>
                </a:lnTo>
                <a:lnTo>
                  <a:pt x="625" y="216"/>
                </a:lnTo>
                <a:lnTo>
                  <a:pt x="625" y="216"/>
                </a:lnTo>
                <a:lnTo>
                  <a:pt x="625" y="208"/>
                </a:lnTo>
                <a:lnTo>
                  <a:pt x="625" y="208"/>
                </a:lnTo>
                <a:lnTo>
                  <a:pt x="617" y="184"/>
                </a:lnTo>
                <a:lnTo>
                  <a:pt x="617" y="176"/>
                </a:lnTo>
                <a:lnTo>
                  <a:pt x="609" y="176"/>
                </a:lnTo>
                <a:lnTo>
                  <a:pt x="609" y="160"/>
                </a:lnTo>
                <a:lnTo>
                  <a:pt x="609" y="128"/>
                </a:lnTo>
                <a:lnTo>
                  <a:pt x="593" y="120"/>
                </a:lnTo>
                <a:lnTo>
                  <a:pt x="585" y="112"/>
                </a:lnTo>
                <a:lnTo>
                  <a:pt x="585" y="104"/>
                </a:lnTo>
                <a:lnTo>
                  <a:pt x="585" y="104"/>
                </a:lnTo>
                <a:lnTo>
                  <a:pt x="585" y="96"/>
                </a:lnTo>
                <a:lnTo>
                  <a:pt x="585" y="88"/>
                </a:lnTo>
                <a:lnTo>
                  <a:pt x="585" y="88"/>
                </a:lnTo>
                <a:lnTo>
                  <a:pt x="585" y="88"/>
                </a:lnTo>
                <a:lnTo>
                  <a:pt x="569" y="72"/>
                </a:lnTo>
                <a:lnTo>
                  <a:pt x="569" y="64"/>
                </a:lnTo>
                <a:lnTo>
                  <a:pt x="553" y="48"/>
                </a:lnTo>
                <a:lnTo>
                  <a:pt x="545" y="48"/>
                </a:lnTo>
                <a:lnTo>
                  <a:pt x="537" y="48"/>
                </a:lnTo>
                <a:lnTo>
                  <a:pt x="529" y="40"/>
                </a:lnTo>
                <a:lnTo>
                  <a:pt x="529" y="40"/>
                </a:lnTo>
                <a:lnTo>
                  <a:pt x="521" y="32"/>
                </a:lnTo>
                <a:lnTo>
                  <a:pt x="521" y="32"/>
                </a:lnTo>
                <a:lnTo>
                  <a:pt x="480" y="32"/>
                </a:lnTo>
                <a:lnTo>
                  <a:pt x="480" y="32"/>
                </a:lnTo>
                <a:lnTo>
                  <a:pt x="472" y="40"/>
                </a:lnTo>
                <a:lnTo>
                  <a:pt x="464" y="48"/>
                </a:lnTo>
                <a:lnTo>
                  <a:pt x="464" y="48"/>
                </a:lnTo>
                <a:lnTo>
                  <a:pt x="456" y="40"/>
                </a:lnTo>
                <a:lnTo>
                  <a:pt x="424" y="16"/>
                </a:lnTo>
                <a:lnTo>
                  <a:pt x="424" y="16"/>
                </a:lnTo>
                <a:lnTo>
                  <a:pt x="301" y="12"/>
                </a:lnTo>
                <a:lnTo>
                  <a:pt x="57" y="0"/>
                </a:lnTo>
                <a:lnTo>
                  <a:pt x="24" y="0"/>
                </a:lnTo>
                <a:lnTo>
                  <a:pt x="24" y="0"/>
                </a:lnTo>
                <a:lnTo>
                  <a:pt x="0" y="200"/>
                </a:lnTo>
                <a:lnTo>
                  <a:pt x="0" y="200"/>
                </a:lnTo>
                <a:lnTo>
                  <a:pt x="160" y="216"/>
                </a:lnTo>
                <a:lnTo>
                  <a:pt x="160" y="216"/>
                </a:lnTo>
                <a:lnTo>
                  <a:pt x="152" y="312"/>
                </a:lnTo>
                <a:lnTo>
                  <a:pt x="152" y="312"/>
                </a:lnTo>
                <a:lnTo>
                  <a:pt x="184" y="320"/>
                </a:lnTo>
                <a:lnTo>
                  <a:pt x="424" y="328"/>
                </a:lnTo>
                <a:lnTo>
                  <a:pt x="649" y="328"/>
                </a:lnTo>
                <a:lnTo>
                  <a:pt x="665" y="328"/>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791570" name="Freeform 18"/>
          <p:cNvSpPr>
            <a:spLocks/>
          </p:cNvSpPr>
          <p:nvPr/>
        </p:nvSpPr>
        <p:spPr bwMode="auto">
          <a:xfrm>
            <a:off x="5756178" y="2971801"/>
            <a:ext cx="1143000" cy="574675"/>
          </a:xfrm>
          <a:custGeom>
            <a:avLst/>
            <a:gdLst>
              <a:gd name="T0" fmla="*/ 0 w 593"/>
              <a:gd name="T1" fmla="*/ 312 h 320"/>
              <a:gd name="T2" fmla="*/ 24 w 593"/>
              <a:gd name="T3" fmla="*/ 0 h 320"/>
              <a:gd name="T4" fmla="*/ 24 w 593"/>
              <a:gd name="T5" fmla="*/ 0 h 320"/>
              <a:gd name="T6" fmla="*/ 56 w 593"/>
              <a:gd name="T7" fmla="*/ 8 h 320"/>
              <a:gd name="T8" fmla="*/ 296 w 593"/>
              <a:gd name="T9" fmla="*/ 16 h 320"/>
              <a:gd name="T10" fmla="*/ 521 w 593"/>
              <a:gd name="T11" fmla="*/ 16 h 320"/>
              <a:gd name="T12" fmla="*/ 537 w 593"/>
              <a:gd name="T13" fmla="*/ 16 h 320"/>
              <a:gd name="T14" fmla="*/ 529 w 593"/>
              <a:gd name="T15" fmla="*/ 16 h 320"/>
              <a:gd name="T16" fmla="*/ 545 w 593"/>
              <a:gd name="T17" fmla="*/ 24 h 320"/>
              <a:gd name="T18" fmla="*/ 553 w 593"/>
              <a:gd name="T19" fmla="*/ 32 h 320"/>
              <a:gd name="T20" fmla="*/ 553 w 593"/>
              <a:gd name="T21" fmla="*/ 32 h 320"/>
              <a:gd name="T22" fmla="*/ 561 w 593"/>
              <a:gd name="T23" fmla="*/ 24 h 320"/>
              <a:gd name="T24" fmla="*/ 561 w 593"/>
              <a:gd name="T25" fmla="*/ 32 h 320"/>
              <a:gd name="T26" fmla="*/ 569 w 593"/>
              <a:gd name="T27" fmla="*/ 32 h 320"/>
              <a:gd name="T28" fmla="*/ 569 w 593"/>
              <a:gd name="T29" fmla="*/ 40 h 320"/>
              <a:gd name="T30" fmla="*/ 569 w 593"/>
              <a:gd name="T31" fmla="*/ 48 h 320"/>
              <a:gd name="T32" fmla="*/ 553 w 593"/>
              <a:gd name="T33" fmla="*/ 56 h 320"/>
              <a:gd name="T34" fmla="*/ 553 w 593"/>
              <a:gd name="T35" fmla="*/ 56 h 320"/>
              <a:gd name="T36" fmla="*/ 553 w 593"/>
              <a:gd name="T37" fmla="*/ 64 h 320"/>
              <a:gd name="T38" fmla="*/ 553 w 593"/>
              <a:gd name="T39" fmla="*/ 64 h 320"/>
              <a:gd name="T40" fmla="*/ 569 w 593"/>
              <a:gd name="T41" fmla="*/ 72 h 320"/>
              <a:gd name="T42" fmla="*/ 569 w 593"/>
              <a:gd name="T43" fmla="*/ 80 h 320"/>
              <a:gd name="T44" fmla="*/ 569 w 593"/>
              <a:gd name="T45" fmla="*/ 88 h 320"/>
              <a:gd name="T46" fmla="*/ 569 w 593"/>
              <a:gd name="T47" fmla="*/ 88 h 320"/>
              <a:gd name="T48" fmla="*/ 577 w 593"/>
              <a:gd name="T49" fmla="*/ 104 h 320"/>
              <a:gd name="T50" fmla="*/ 577 w 593"/>
              <a:gd name="T51" fmla="*/ 104 h 320"/>
              <a:gd name="T52" fmla="*/ 593 w 593"/>
              <a:gd name="T53" fmla="*/ 104 h 320"/>
              <a:gd name="T54" fmla="*/ 593 w 593"/>
              <a:gd name="T55" fmla="*/ 104 h 320"/>
              <a:gd name="T56" fmla="*/ 593 w 593"/>
              <a:gd name="T57" fmla="*/ 320 h 320"/>
              <a:gd name="T58" fmla="*/ 593 w 593"/>
              <a:gd name="T59" fmla="*/ 320 h 320"/>
              <a:gd name="T60" fmla="*/ 529 w 593"/>
              <a:gd name="T61" fmla="*/ 320 h 320"/>
              <a:gd name="T62" fmla="*/ 369 w 593"/>
              <a:gd name="T63" fmla="*/ 320 h 320"/>
              <a:gd name="T64" fmla="*/ 56 w 593"/>
              <a:gd name="T65" fmla="*/ 312 h 320"/>
              <a:gd name="T66" fmla="*/ 0 w 593"/>
              <a:gd name="T67" fmla="*/ 31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3" h="320">
                <a:moveTo>
                  <a:pt x="0" y="312"/>
                </a:moveTo>
                <a:lnTo>
                  <a:pt x="24" y="0"/>
                </a:lnTo>
                <a:lnTo>
                  <a:pt x="24" y="0"/>
                </a:lnTo>
                <a:lnTo>
                  <a:pt x="56" y="8"/>
                </a:lnTo>
                <a:lnTo>
                  <a:pt x="296" y="16"/>
                </a:lnTo>
                <a:lnTo>
                  <a:pt x="521" y="16"/>
                </a:lnTo>
                <a:lnTo>
                  <a:pt x="537" y="16"/>
                </a:lnTo>
                <a:lnTo>
                  <a:pt x="529" y="16"/>
                </a:lnTo>
                <a:lnTo>
                  <a:pt x="545" y="24"/>
                </a:lnTo>
                <a:lnTo>
                  <a:pt x="553" y="32"/>
                </a:lnTo>
                <a:lnTo>
                  <a:pt x="553" y="32"/>
                </a:lnTo>
                <a:lnTo>
                  <a:pt x="561" y="24"/>
                </a:lnTo>
                <a:lnTo>
                  <a:pt x="561" y="32"/>
                </a:lnTo>
                <a:lnTo>
                  <a:pt x="569" y="32"/>
                </a:lnTo>
                <a:lnTo>
                  <a:pt x="569" y="40"/>
                </a:lnTo>
                <a:lnTo>
                  <a:pt x="569" y="48"/>
                </a:lnTo>
                <a:lnTo>
                  <a:pt x="553" y="56"/>
                </a:lnTo>
                <a:lnTo>
                  <a:pt x="553" y="56"/>
                </a:lnTo>
                <a:lnTo>
                  <a:pt x="553" y="64"/>
                </a:lnTo>
                <a:lnTo>
                  <a:pt x="553" y="64"/>
                </a:lnTo>
                <a:lnTo>
                  <a:pt x="569" y="72"/>
                </a:lnTo>
                <a:lnTo>
                  <a:pt x="569" y="80"/>
                </a:lnTo>
                <a:lnTo>
                  <a:pt x="569" y="88"/>
                </a:lnTo>
                <a:lnTo>
                  <a:pt x="569" y="88"/>
                </a:lnTo>
                <a:lnTo>
                  <a:pt x="577" y="104"/>
                </a:lnTo>
                <a:lnTo>
                  <a:pt x="577" y="104"/>
                </a:lnTo>
                <a:lnTo>
                  <a:pt x="593" y="104"/>
                </a:lnTo>
                <a:lnTo>
                  <a:pt x="593" y="104"/>
                </a:lnTo>
                <a:lnTo>
                  <a:pt x="593" y="320"/>
                </a:lnTo>
                <a:lnTo>
                  <a:pt x="593" y="320"/>
                </a:lnTo>
                <a:lnTo>
                  <a:pt x="529" y="320"/>
                </a:lnTo>
                <a:lnTo>
                  <a:pt x="369" y="320"/>
                </a:lnTo>
                <a:lnTo>
                  <a:pt x="56" y="312"/>
                </a:lnTo>
                <a:lnTo>
                  <a:pt x="0" y="312"/>
                </a:lnTo>
                <a:close/>
              </a:path>
            </a:pathLst>
          </a:custGeom>
          <a:solidFill>
            <a:srgbClr val="92D050"/>
          </a:solidFill>
          <a:ln w="6350" cmpd="sng">
            <a:solidFill>
              <a:srgbClr val="000000"/>
            </a:solidFill>
            <a:round/>
            <a:headEnd/>
            <a:tailEnd/>
          </a:ln>
        </p:spPr>
        <p:txBody>
          <a:bodyPr/>
          <a:lstStyle/>
          <a:p>
            <a:endParaRPr lang="en-US" dirty="0"/>
          </a:p>
        </p:txBody>
      </p:sp>
      <p:sp>
        <p:nvSpPr>
          <p:cNvPr id="791571" name="Freeform 19"/>
          <p:cNvSpPr>
            <a:spLocks/>
          </p:cNvSpPr>
          <p:nvPr/>
        </p:nvSpPr>
        <p:spPr bwMode="auto">
          <a:xfrm>
            <a:off x="5664104" y="3505200"/>
            <a:ext cx="1255713" cy="685800"/>
          </a:xfrm>
          <a:custGeom>
            <a:avLst/>
            <a:gdLst>
              <a:gd name="T0" fmla="*/ 240 w 697"/>
              <a:gd name="T1" fmla="*/ 264 h 360"/>
              <a:gd name="T2" fmla="*/ 248 w 697"/>
              <a:gd name="T3" fmla="*/ 264 h 360"/>
              <a:gd name="T4" fmla="*/ 264 w 697"/>
              <a:gd name="T5" fmla="*/ 280 h 360"/>
              <a:gd name="T6" fmla="*/ 272 w 697"/>
              <a:gd name="T7" fmla="*/ 280 h 360"/>
              <a:gd name="T8" fmla="*/ 288 w 697"/>
              <a:gd name="T9" fmla="*/ 280 h 360"/>
              <a:gd name="T10" fmla="*/ 296 w 697"/>
              <a:gd name="T11" fmla="*/ 272 h 360"/>
              <a:gd name="T12" fmla="*/ 312 w 697"/>
              <a:gd name="T13" fmla="*/ 304 h 360"/>
              <a:gd name="T14" fmla="*/ 328 w 697"/>
              <a:gd name="T15" fmla="*/ 304 h 360"/>
              <a:gd name="T16" fmla="*/ 344 w 697"/>
              <a:gd name="T17" fmla="*/ 312 h 360"/>
              <a:gd name="T18" fmla="*/ 360 w 697"/>
              <a:gd name="T19" fmla="*/ 304 h 360"/>
              <a:gd name="T20" fmla="*/ 368 w 697"/>
              <a:gd name="T21" fmla="*/ 320 h 360"/>
              <a:gd name="T22" fmla="*/ 376 w 697"/>
              <a:gd name="T23" fmla="*/ 312 h 360"/>
              <a:gd name="T24" fmla="*/ 384 w 697"/>
              <a:gd name="T25" fmla="*/ 312 h 360"/>
              <a:gd name="T26" fmla="*/ 392 w 697"/>
              <a:gd name="T27" fmla="*/ 304 h 360"/>
              <a:gd name="T28" fmla="*/ 392 w 697"/>
              <a:gd name="T29" fmla="*/ 320 h 360"/>
              <a:gd name="T30" fmla="*/ 408 w 697"/>
              <a:gd name="T31" fmla="*/ 320 h 360"/>
              <a:gd name="T32" fmla="*/ 408 w 697"/>
              <a:gd name="T33" fmla="*/ 328 h 360"/>
              <a:gd name="T34" fmla="*/ 416 w 697"/>
              <a:gd name="T35" fmla="*/ 336 h 360"/>
              <a:gd name="T36" fmla="*/ 424 w 697"/>
              <a:gd name="T37" fmla="*/ 328 h 360"/>
              <a:gd name="T38" fmla="*/ 432 w 697"/>
              <a:gd name="T39" fmla="*/ 328 h 360"/>
              <a:gd name="T40" fmla="*/ 441 w 697"/>
              <a:gd name="T41" fmla="*/ 336 h 360"/>
              <a:gd name="T42" fmla="*/ 449 w 697"/>
              <a:gd name="T43" fmla="*/ 336 h 360"/>
              <a:gd name="T44" fmla="*/ 457 w 697"/>
              <a:gd name="T45" fmla="*/ 344 h 360"/>
              <a:gd name="T46" fmla="*/ 465 w 697"/>
              <a:gd name="T47" fmla="*/ 328 h 360"/>
              <a:gd name="T48" fmla="*/ 473 w 697"/>
              <a:gd name="T49" fmla="*/ 352 h 360"/>
              <a:gd name="T50" fmla="*/ 473 w 697"/>
              <a:gd name="T51" fmla="*/ 352 h 360"/>
              <a:gd name="T52" fmla="*/ 481 w 697"/>
              <a:gd name="T53" fmla="*/ 344 h 360"/>
              <a:gd name="T54" fmla="*/ 489 w 697"/>
              <a:gd name="T55" fmla="*/ 328 h 360"/>
              <a:gd name="T56" fmla="*/ 505 w 697"/>
              <a:gd name="T57" fmla="*/ 336 h 360"/>
              <a:gd name="T58" fmla="*/ 513 w 697"/>
              <a:gd name="T59" fmla="*/ 336 h 360"/>
              <a:gd name="T60" fmla="*/ 513 w 697"/>
              <a:gd name="T61" fmla="*/ 344 h 360"/>
              <a:gd name="T62" fmla="*/ 545 w 697"/>
              <a:gd name="T63" fmla="*/ 360 h 360"/>
              <a:gd name="T64" fmla="*/ 577 w 697"/>
              <a:gd name="T65" fmla="*/ 336 h 360"/>
              <a:gd name="T66" fmla="*/ 585 w 697"/>
              <a:gd name="T67" fmla="*/ 344 h 360"/>
              <a:gd name="T68" fmla="*/ 593 w 697"/>
              <a:gd name="T69" fmla="*/ 336 h 360"/>
              <a:gd name="T70" fmla="*/ 593 w 697"/>
              <a:gd name="T71" fmla="*/ 328 h 360"/>
              <a:gd name="T72" fmla="*/ 593 w 697"/>
              <a:gd name="T73" fmla="*/ 328 h 360"/>
              <a:gd name="T74" fmla="*/ 609 w 697"/>
              <a:gd name="T75" fmla="*/ 344 h 360"/>
              <a:gd name="T76" fmla="*/ 617 w 697"/>
              <a:gd name="T77" fmla="*/ 344 h 360"/>
              <a:gd name="T78" fmla="*/ 641 w 697"/>
              <a:gd name="T79" fmla="*/ 328 h 360"/>
              <a:gd name="T80" fmla="*/ 641 w 697"/>
              <a:gd name="T81" fmla="*/ 336 h 360"/>
              <a:gd name="T82" fmla="*/ 665 w 697"/>
              <a:gd name="T83" fmla="*/ 352 h 360"/>
              <a:gd name="T84" fmla="*/ 689 w 697"/>
              <a:gd name="T85" fmla="*/ 360 h 360"/>
              <a:gd name="T86" fmla="*/ 697 w 697"/>
              <a:gd name="T87" fmla="*/ 184 h 360"/>
              <a:gd name="T88" fmla="*/ 681 w 697"/>
              <a:gd name="T89" fmla="*/ 72 h 360"/>
              <a:gd name="T90" fmla="*/ 673 w 697"/>
              <a:gd name="T91" fmla="*/ 16 h 360"/>
              <a:gd name="T92" fmla="*/ 449 w 697"/>
              <a:gd name="T93" fmla="*/ 16 h 360"/>
              <a:gd name="T94" fmla="*/ 80 w 697"/>
              <a:gd name="T95" fmla="*/ 8 h 360"/>
              <a:gd name="T96" fmla="*/ 8 w 697"/>
              <a:gd name="T97" fmla="*/ 0 h 360"/>
              <a:gd name="T98" fmla="*/ 0 w 697"/>
              <a:gd name="T99" fmla="*/ 48 h 360"/>
              <a:gd name="T100" fmla="*/ 248 w 697"/>
              <a:gd name="T101" fmla="*/ 6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7" h="360">
                <a:moveTo>
                  <a:pt x="240" y="264"/>
                </a:moveTo>
                <a:lnTo>
                  <a:pt x="240" y="264"/>
                </a:lnTo>
                <a:lnTo>
                  <a:pt x="248" y="264"/>
                </a:lnTo>
                <a:lnTo>
                  <a:pt x="248" y="264"/>
                </a:lnTo>
                <a:lnTo>
                  <a:pt x="264" y="280"/>
                </a:lnTo>
                <a:lnTo>
                  <a:pt x="264" y="280"/>
                </a:lnTo>
                <a:lnTo>
                  <a:pt x="272" y="280"/>
                </a:lnTo>
                <a:lnTo>
                  <a:pt x="272" y="280"/>
                </a:lnTo>
                <a:lnTo>
                  <a:pt x="288" y="280"/>
                </a:lnTo>
                <a:lnTo>
                  <a:pt x="288" y="280"/>
                </a:lnTo>
                <a:lnTo>
                  <a:pt x="296" y="272"/>
                </a:lnTo>
                <a:lnTo>
                  <a:pt x="296" y="272"/>
                </a:lnTo>
                <a:lnTo>
                  <a:pt x="312" y="304"/>
                </a:lnTo>
                <a:lnTo>
                  <a:pt x="312" y="304"/>
                </a:lnTo>
                <a:lnTo>
                  <a:pt x="328" y="304"/>
                </a:lnTo>
                <a:lnTo>
                  <a:pt x="328" y="304"/>
                </a:lnTo>
                <a:lnTo>
                  <a:pt x="336" y="312"/>
                </a:lnTo>
                <a:lnTo>
                  <a:pt x="344" y="312"/>
                </a:lnTo>
                <a:lnTo>
                  <a:pt x="344" y="304"/>
                </a:lnTo>
                <a:lnTo>
                  <a:pt x="360" y="304"/>
                </a:lnTo>
                <a:lnTo>
                  <a:pt x="368" y="312"/>
                </a:lnTo>
                <a:lnTo>
                  <a:pt x="368" y="320"/>
                </a:lnTo>
                <a:lnTo>
                  <a:pt x="368" y="320"/>
                </a:lnTo>
                <a:lnTo>
                  <a:pt x="376" y="312"/>
                </a:lnTo>
                <a:lnTo>
                  <a:pt x="376" y="312"/>
                </a:lnTo>
                <a:lnTo>
                  <a:pt x="384" y="312"/>
                </a:lnTo>
                <a:lnTo>
                  <a:pt x="384" y="312"/>
                </a:lnTo>
                <a:lnTo>
                  <a:pt x="392" y="304"/>
                </a:lnTo>
                <a:lnTo>
                  <a:pt x="392" y="304"/>
                </a:lnTo>
                <a:lnTo>
                  <a:pt x="392" y="320"/>
                </a:lnTo>
                <a:lnTo>
                  <a:pt x="392" y="320"/>
                </a:lnTo>
                <a:lnTo>
                  <a:pt x="408" y="320"/>
                </a:lnTo>
                <a:lnTo>
                  <a:pt x="408" y="320"/>
                </a:lnTo>
                <a:lnTo>
                  <a:pt x="408" y="328"/>
                </a:lnTo>
                <a:lnTo>
                  <a:pt x="408" y="328"/>
                </a:lnTo>
                <a:lnTo>
                  <a:pt x="416" y="336"/>
                </a:lnTo>
                <a:lnTo>
                  <a:pt x="416" y="336"/>
                </a:lnTo>
                <a:lnTo>
                  <a:pt x="424" y="328"/>
                </a:lnTo>
                <a:lnTo>
                  <a:pt x="424" y="328"/>
                </a:lnTo>
                <a:lnTo>
                  <a:pt x="432" y="328"/>
                </a:lnTo>
                <a:lnTo>
                  <a:pt x="432" y="328"/>
                </a:lnTo>
                <a:lnTo>
                  <a:pt x="441" y="336"/>
                </a:lnTo>
                <a:lnTo>
                  <a:pt x="449" y="336"/>
                </a:lnTo>
                <a:lnTo>
                  <a:pt x="449" y="336"/>
                </a:lnTo>
                <a:lnTo>
                  <a:pt x="449" y="344"/>
                </a:lnTo>
                <a:lnTo>
                  <a:pt x="457" y="344"/>
                </a:lnTo>
                <a:lnTo>
                  <a:pt x="465" y="336"/>
                </a:lnTo>
                <a:lnTo>
                  <a:pt x="465" y="328"/>
                </a:lnTo>
                <a:lnTo>
                  <a:pt x="465" y="336"/>
                </a:lnTo>
                <a:lnTo>
                  <a:pt x="473" y="352"/>
                </a:lnTo>
                <a:lnTo>
                  <a:pt x="473" y="352"/>
                </a:lnTo>
                <a:lnTo>
                  <a:pt x="473" y="352"/>
                </a:lnTo>
                <a:lnTo>
                  <a:pt x="481" y="344"/>
                </a:lnTo>
                <a:lnTo>
                  <a:pt x="481" y="344"/>
                </a:lnTo>
                <a:lnTo>
                  <a:pt x="489" y="328"/>
                </a:lnTo>
                <a:lnTo>
                  <a:pt x="489" y="328"/>
                </a:lnTo>
                <a:lnTo>
                  <a:pt x="505" y="336"/>
                </a:lnTo>
                <a:lnTo>
                  <a:pt x="505" y="336"/>
                </a:lnTo>
                <a:lnTo>
                  <a:pt x="513" y="336"/>
                </a:lnTo>
                <a:lnTo>
                  <a:pt x="513" y="336"/>
                </a:lnTo>
                <a:lnTo>
                  <a:pt x="513" y="336"/>
                </a:lnTo>
                <a:lnTo>
                  <a:pt x="513" y="344"/>
                </a:lnTo>
                <a:lnTo>
                  <a:pt x="537" y="352"/>
                </a:lnTo>
                <a:lnTo>
                  <a:pt x="545" y="360"/>
                </a:lnTo>
                <a:lnTo>
                  <a:pt x="561" y="336"/>
                </a:lnTo>
                <a:lnTo>
                  <a:pt x="577" y="336"/>
                </a:lnTo>
                <a:lnTo>
                  <a:pt x="577" y="344"/>
                </a:lnTo>
                <a:lnTo>
                  <a:pt x="585" y="344"/>
                </a:lnTo>
                <a:lnTo>
                  <a:pt x="585" y="344"/>
                </a:lnTo>
                <a:lnTo>
                  <a:pt x="593" y="336"/>
                </a:lnTo>
                <a:lnTo>
                  <a:pt x="593" y="328"/>
                </a:lnTo>
                <a:lnTo>
                  <a:pt x="593" y="328"/>
                </a:lnTo>
                <a:lnTo>
                  <a:pt x="593" y="328"/>
                </a:lnTo>
                <a:lnTo>
                  <a:pt x="593" y="328"/>
                </a:lnTo>
                <a:lnTo>
                  <a:pt x="593" y="328"/>
                </a:lnTo>
                <a:lnTo>
                  <a:pt x="609" y="344"/>
                </a:lnTo>
                <a:lnTo>
                  <a:pt x="617" y="344"/>
                </a:lnTo>
                <a:lnTo>
                  <a:pt x="617" y="344"/>
                </a:lnTo>
                <a:lnTo>
                  <a:pt x="625" y="328"/>
                </a:lnTo>
                <a:lnTo>
                  <a:pt x="641" y="328"/>
                </a:lnTo>
                <a:lnTo>
                  <a:pt x="641" y="336"/>
                </a:lnTo>
                <a:lnTo>
                  <a:pt x="641" y="336"/>
                </a:lnTo>
                <a:lnTo>
                  <a:pt x="665" y="352"/>
                </a:lnTo>
                <a:lnTo>
                  <a:pt x="665" y="352"/>
                </a:lnTo>
                <a:lnTo>
                  <a:pt x="681" y="352"/>
                </a:lnTo>
                <a:lnTo>
                  <a:pt x="689" y="360"/>
                </a:lnTo>
                <a:lnTo>
                  <a:pt x="689" y="360"/>
                </a:lnTo>
                <a:lnTo>
                  <a:pt x="697" y="184"/>
                </a:lnTo>
                <a:lnTo>
                  <a:pt x="697" y="184"/>
                </a:lnTo>
                <a:lnTo>
                  <a:pt x="681" y="72"/>
                </a:lnTo>
                <a:lnTo>
                  <a:pt x="673" y="16"/>
                </a:lnTo>
                <a:lnTo>
                  <a:pt x="673" y="16"/>
                </a:lnTo>
                <a:lnTo>
                  <a:pt x="609" y="16"/>
                </a:lnTo>
                <a:lnTo>
                  <a:pt x="449" y="16"/>
                </a:lnTo>
                <a:lnTo>
                  <a:pt x="136" y="8"/>
                </a:lnTo>
                <a:lnTo>
                  <a:pt x="80" y="8"/>
                </a:lnTo>
                <a:lnTo>
                  <a:pt x="8" y="0"/>
                </a:lnTo>
                <a:lnTo>
                  <a:pt x="8" y="0"/>
                </a:lnTo>
                <a:lnTo>
                  <a:pt x="0" y="48"/>
                </a:lnTo>
                <a:lnTo>
                  <a:pt x="0" y="48"/>
                </a:lnTo>
                <a:lnTo>
                  <a:pt x="248" y="64"/>
                </a:lnTo>
                <a:lnTo>
                  <a:pt x="248" y="64"/>
                </a:lnTo>
                <a:lnTo>
                  <a:pt x="240" y="264"/>
                </a:lnTo>
                <a:close/>
              </a:path>
            </a:pathLst>
          </a:custGeom>
          <a:solidFill>
            <a:srgbClr val="92D050"/>
          </a:solidFill>
          <a:ln w="6350" cmpd="sng">
            <a:solidFill>
              <a:srgbClr val="000000"/>
            </a:solidFill>
            <a:round/>
            <a:headEnd/>
            <a:tailEnd/>
          </a:ln>
        </p:spPr>
        <p:txBody>
          <a:bodyPr/>
          <a:lstStyle/>
          <a:p>
            <a:endParaRPr lang="en-US" dirty="0"/>
          </a:p>
        </p:txBody>
      </p:sp>
      <p:sp>
        <p:nvSpPr>
          <p:cNvPr id="791572" name="Freeform 20"/>
          <p:cNvSpPr>
            <a:spLocks/>
          </p:cNvSpPr>
          <p:nvPr/>
        </p:nvSpPr>
        <p:spPr bwMode="auto">
          <a:xfrm>
            <a:off x="5070379" y="3593213"/>
            <a:ext cx="2003425" cy="1985962"/>
          </a:xfrm>
          <a:custGeom>
            <a:avLst/>
            <a:gdLst>
              <a:gd name="T0" fmla="*/ 336 w 1113"/>
              <a:gd name="T1" fmla="*/ 0 h 1104"/>
              <a:gd name="T2" fmla="*/ 584 w 1113"/>
              <a:gd name="T3" fmla="*/ 216 h 1104"/>
              <a:gd name="T4" fmla="*/ 632 w 1113"/>
              <a:gd name="T5" fmla="*/ 224 h 1104"/>
              <a:gd name="T6" fmla="*/ 680 w 1113"/>
              <a:gd name="T7" fmla="*/ 264 h 1104"/>
              <a:gd name="T8" fmla="*/ 712 w 1113"/>
              <a:gd name="T9" fmla="*/ 264 h 1104"/>
              <a:gd name="T10" fmla="*/ 744 w 1113"/>
              <a:gd name="T11" fmla="*/ 272 h 1104"/>
              <a:gd name="T12" fmla="*/ 760 w 1113"/>
              <a:gd name="T13" fmla="*/ 280 h 1104"/>
              <a:gd name="T14" fmla="*/ 793 w 1113"/>
              <a:gd name="T15" fmla="*/ 296 h 1104"/>
              <a:gd name="T16" fmla="*/ 817 w 1113"/>
              <a:gd name="T17" fmla="*/ 296 h 1104"/>
              <a:gd name="T18" fmla="*/ 849 w 1113"/>
              <a:gd name="T19" fmla="*/ 288 h 1104"/>
              <a:gd name="T20" fmla="*/ 913 w 1113"/>
              <a:gd name="T21" fmla="*/ 296 h 1104"/>
              <a:gd name="T22" fmla="*/ 929 w 1113"/>
              <a:gd name="T23" fmla="*/ 280 h 1104"/>
              <a:gd name="T24" fmla="*/ 977 w 1113"/>
              <a:gd name="T25" fmla="*/ 288 h 1104"/>
              <a:gd name="T26" fmla="*/ 1033 w 1113"/>
              <a:gd name="T27" fmla="*/ 320 h 1104"/>
              <a:gd name="T28" fmla="*/ 1073 w 1113"/>
              <a:gd name="T29" fmla="*/ 472 h 1104"/>
              <a:gd name="T30" fmla="*/ 1105 w 1113"/>
              <a:gd name="T31" fmla="*/ 552 h 1104"/>
              <a:gd name="T32" fmla="*/ 1105 w 1113"/>
              <a:gd name="T33" fmla="*/ 632 h 1104"/>
              <a:gd name="T34" fmla="*/ 1097 w 1113"/>
              <a:gd name="T35" fmla="*/ 680 h 1104"/>
              <a:gd name="T36" fmla="*/ 1089 w 1113"/>
              <a:gd name="T37" fmla="*/ 712 h 1104"/>
              <a:gd name="T38" fmla="*/ 1017 w 1113"/>
              <a:gd name="T39" fmla="*/ 736 h 1104"/>
              <a:gd name="T40" fmla="*/ 1025 w 1113"/>
              <a:gd name="T41" fmla="*/ 728 h 1104"/>
              <a:gd name="T42" fmla="*/ 1017 w 1113"/>
              <a:gd name="T43" fmla="*/ 712 h 1104"/>
              <a:gd name="T44" fmla="*/ 1001 w 1113"/>
              <a:gd name="T45" fmla="*/ 720 h 1104"/>
              <a:gd name="T46" fmla="*/ 993 w 1113"/>
              <a:gd name="T47" fmla="*/ 720 h 1104"/>
              <a:gd name="T48" fmla="*/ 985 w 1113"/>
              <a:gd name="T49" fmla="*/ 768 h 1104"/>
              <a:gd name="T50" fmla="*/ 969 w 1113"/>
              <a:gd name="T51" fmla="*/ 792 h 1104"/>
              <a:gd name="T52" fmla="*/ 881 w 1113"/>
              <a:gd name="T53" fmla="*/ 840 h 1104"/>
              <a:gd name="T54" fmla="*/ 889 w 1113"/>
              <a:gd name="T55" fmla="*/ 824 h 1104"/>
              <a:gd name="T56" fmla="*/ 873 w 1113"/>
              <a:gd name="T57" fmla="*/ 824 h 1104"/>
              <a:gd name="T58" fmla="*/ 865 w 1113"/>
              <a:gd name="T59" fmla="*/ 824 h 1104"/>
              <a:gd name="T60" fmla="*/ 873 w 1113"/>
              <a:gd name="T61" fmla="*/ 840 h 1104"/>
              <a:gd name="T62" fmla="*/ 841 w 1113"/>
              <a:gd name="T63" fmla="*/ 840 h 1104"/>
              <a:gd name="T64" fmla="*/ 841 w 1113"/>
              <a:gd name="T65" fmla="*/ 848 h 1104"/>
              <a:gd name="T66" fmla="*/ 825 w 1113"/>
              <a:gd name="T67" fmla="*/ 872 h 1104"/>
              <a:gd name="T68" fmla="*/ 801 w 1113"/>
              <a:gd name="T69" fmla="*/ 880 h 1104"/>
              <a:gd name="T70" fmla="*/ 817 w 1113"/>
              <a:gd name="T71" fmla="*/ 880 h 1104"/>
              <a:gd name="T72" fmla="*/ 801 w 1113"/>
              <a:gd name="T73" fmla="*/ 904 h 1104"/>
              <a:gd name="T74" fmla="*/ 785 w 1113"/>
              <a:gd name="T75" fmla="*/ 912 h 1104"/>
              <a:gd name="T76" fmla="*/ 777 w 1113"/>
              <a:gd name="T77" fmla="*/ 952 h 1104"/>
              <a:gd name="T78" fmla="*/ 760 w 1113"/>
              <a:gd name="T79" fmla="*/ 960 h 1104"/>
              <a:gd name="T80" fmla="*/ 760 w 1113"/>
              <a:gd name="T81" fmla="*/ 968 h 1104"/>
              <a:gd name="T82" fmla="*/ 768 w 1113"/>
              <a:gd name="T83" fmla="*/ 1008 h 1104"/>
              <a:gd name="T84" fmla="*/ 793 w 1113"/>
              <a:gd name="T85" fmla="*/ 1088 h 1104"/>
              <a:gd name="T86" fmla="*/ 728 w 1113"/>
              <a:gd name="T87" fmla="*/ 1080 h 1104"/>
              <a:gd name="T88" fmla="*/ 664 w 1113"/>
              <a:gd name="T89" fmla="*/ 1064 h 1104"/>
              <a:gd name="T90" fmla="*/ 624 w 1113"/>
              <a:gd name="T91" fmla="*/ 1032 h 1104"/>
              <a:gd name="T92" fmla="*/ 600 w 1113"/>
              <a:gd name="T93" fmla="*/ 968 h 1104"/>
              <a:gd name="T94" fmla="*/ 576 w 1113"/>
              <a:gd name="T95" fmla="*/ 920 h 1104"/>
              <a:gd name="T96" fmla="*/ 488 w 1113"/>
              <a:gd name="T97" fmla="*/ 768 h 1104"/>
              <a:gd name="T98" fmla="*/ 360 w 1113"/>
              <a:gd name="T99" fmla="*/ 680 h 1104"/>
              <a:gd name="T100" fmla="*/ 328 w 1113"/>
              <a:gd name="T101" fmla="*/ 688 h 1104"/>
              <a:gd name="T102" fmla="*/ 280 w 1113"/>
              <a:gd name="T103" fmla="*/ 760 h 1104"/>
              <a:gd name="T104" fmla="*/ 208 w 1113"/>
              <a:gd name="T105" fmla="*/ 728 h 1104"/>
              <a:gd name="T106" fmla="*/ 152 w 1113"/>
              <a:gd name="T107" fmla="*/ 640 h 1104"/>
              <a:gd name="T108" fmla="*/ 96 w 1113"/>
              <a:gd name="T109" fmla="*/ 560 h 1104"/>
              <a:gd name="T110" fmla="*/ 32 w 1113"/>
              <a:gd name="T111" fmla="*/ 49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3" h="1104">
                <a:moveTo>
                  <a:pt x="0" y="448"/>
                </a:moveTo>
                <a:lnTo>
                  <a:pt x="0" y="448"/>
                </a:lnTo>
                <a:lnTo>
                  <a:pt x="0" y="432"/>
                </a:lnTo>
                <a:lnTo>
                  <a:pt x="0" y="432"/>
                </a:lnTo>
                <a:lnTo>
                  <a:pt x="304" y="464"/>
                </a:lnTo>
                <a:lnTo>
                  <a:pt x="304" y="464"/>
                </a:lnTo>
                <a:lnTo>
                  <a:pt x="336" y="0"/>
                </a:lnTo>
                <a:lnTo>
                  <a:pt x="336" y="0"/>
                </a:lnTo>
                <a:lnTo>
                  <a:pt x="584" y="16"/>
                </a:lnTo>
                <a:lnTo>
                  <a:pt x="584" y="16"/>
                </a:lnTo>
                <a:lnTo>
                  <a:pt x="576" y="216"/>
                </a:lnTo>
                <a:lnTo>
                  <a:pt x="576" y="216"/>
                </a:lnTo>
                <a:lnTo>
                  <a:pt x="584" y="216"/>
                </a:lnTo>
                <a:lnTo>
                  <a:pt x="584" y="216"/>
                </a:lnTo>
                <a:lnTo>
                  <a:pt x="600" y="232"/>
                </a:lnTo>
                <a:lnTo>
                  <a:pt x="600" y="232"/>
                </a:lnTo>
                <a:lnTo>
                  <a:pt x="608" y="232"/>
                </a:lnTo>
                <a:lnTo>
                  <a:pt x="608" y="232"/>
                </a:lnTo>
                <a:lnTo>
                  <a:pt x="624" y="232"/>
                </a:lnTo>
                <a:lnTo>
                  <a:pt x="624" y="232"/>
                </a:lnTo>
                <a:lnTo>
                  <a:pt x="632" y="224"/>
                </a:lnTo>
                <a:lnTo>
                  <a:pt x="632" y="224"/>
                </a:lnTo>
                <a:lnTo>
                  <a:pt x="648" y="256"/>
                </a:lnTo>
                <a:lnTo>
                  <a:pt x="648" y="256"/>
                </a:lnTo>
                <a:lnTo>
                  <a:pt x="664" y="256"/>
                </a:lnTo>
                <a:lnTo>
                  <a:pt x="664" y="256"/>
                </a:lnTo>
                <a:lnTo>
                  <a:pt x="672" y="264"/>
                </a:lnTo>
                <a:lnTo>
                  <a:pt x="680" y="264"/>
                </a:lnTo>
                <a:lnTo>
                  <a:pt x="680" y="256"/>
                </a:lnTo>
                <a:lnTo>
                  <a:pt x="696" y="256"/>
                </a:lnTo>
                <a:lnTo>
                  <a:pt x="704" y="264"/>
                </a:lnTo>
                <a:lnTo>
                  <a:pt x="704" y="272"/>
                </a:lnTo>
                <a:lnTo>
                  <a:pt x="704" y="272"/>
                </a:lnTo>
                <a:lnTo>
                  <a:pt x="712" y="264"/>
                </a:lnTo>
                <a:lnTo>
                  <a:pt x="712" y="264"/>
                </a:lnTo>
                <a:lnTo>
                  <a:pt x="720" y="264"/>
                </a:lnTo>
                <a:lnTo>
                  <a:pt x="720" y="264"/>
                </a:lnTo>
                <a:lnTo>
                  <a:pt x="728" y="256"/>
                </a:lnTo>
                <a:lnTo>
                  <a:pt x="728" y="256"/>
                </a:lnTo>
                <a:lnTo>
                  <a:pt x="728" y="272"/>
                </a:lnTo>
                <a:lnTo>
                  <a:pt x="728" y="272"/>
                </a:lnTo>
                <a:lnTo>
                  <a:pt x="744" y="272"/>
                </a:lnTo>
                <a:lnTo>
                  <a:pt x="744" y="272"/>
                </a:lnTo>
                <a:lnTo>
                  <a:pt x="744" y="280"/>
                </a:lnTo>
                <a:lnTo>
                  <a:pt x="744" y="280"/>
                </a:lnTo>
                <a:lnTo>
                  <a:pt x="752" y="288"/>
                </a:lnTo>
                <a:lnTo>
                  <a:pt x="752" y="288"/>
                </a:lnTo>
                <a:lnTo>
                  <a:pt x="760" y="280"/>
                </a:lnTo>
                <a:lnTo>
                  <a:pt x="760" y="280"/>
                </a:lnTo>
                <a:lnTo>
                  <a:pt x="768" y="280"/>
                </a:lnTo>
                <a:lnTo>
                  <a:pt x="768" y="280"/>
                </a:lnTo>
                <a:lnTo>
                  <a:pt x="777" y="288"/>
                </a:lnTo>
                <a:lnTo>
                  <a:pt x="785" y="288"/>
                </a:lnTo>
                <a:lnTo>
                  <a:pt x="785" y="288"/>
                </a:lnTo>
                <a:lnTo>
                  <a:pt x="785" y="296"/>
                </a:lnTo>
                <a:lnTo>
                  <a:pt x="793" y="296"/>
                </a:lnTo>
                <a:lnTo>
                  <a:pt x="801" y="288"/>
                </a:lnTo>
                <a:lnTo>
                  <a:pt x="801" y="280"/>
                </a:lnTo>
                <a:lnTo>
                  <a:pt x="801" y="288"/>
                </a:lnTo>
                <a:lnTo>
                  <a:pt x="809" y="304"/>
                </a:lnTo>
                <a:lnTo>
                  <a:pt x="809" y="304"/>
                </a:lnTo>
                <a:lnTo>
                  <a:pt x="809" y="304"/>
                </a:lnTo>
                <a:lnTo>
                  <a:pt x="817" y="296"/>
                </a:lnTo>
                <a:lnTo>
                  <a:pt x="817" y="296"/>
                </a:lnTo>
                <a:lnTo>
                  <a:pt x="825" y="280"/>
                </a:lnTo>
                <a:lnTo>
                  <a:pt x="825" y="280"/>
                </a:lnTo>
                <a:lnTo>
                  <a:pt x="841" y="288"/>
                </a:lnTo>
                <a:lnTo>
                  <a:pt x="841" y="288"/>
                </a:lnTo>
                <a:lnTo>
                  <a:pt x="849" y="288"/>
                </a:lnTo>
                <a:lnTo>
                  <a:pt x="849" y="288"/>
                </a:lnTo>
                <a:lnTo>
                  <a:pt x="849" y="288"/>
                </a:lnTo>
                <a:lnTo>
                  <a:pt x="849" y="296"/>
                </a:lnTo>
                <a:lnTo>
                  <a:pt x="873" y="304"/>
                </a:lnTo>
                <a:lnTo>
                  <a:pt x="881" y="312"/>
                </a:lnTo>
                <a:lnTo>
                  <a:pt x="897" y="288"/>
                </a:lnTo>
                <a:lnTo>
                  <a:pt x="913" y="288"/>
                </a:lnTo>
                <a:lnTo>
                  <a:pt x="913" y="296"/>
                </a:lnTo>
                <a:lnTo>
                  <a:pt x="921" y="296"/>
                </a:lnTo>
                <a:lnTo>
                  <a:pt x="921" y="296"/>
                </a:lnTo>
                <a:lnTo>
                  <a:pt x="929" y="288"/>
                </a:lnTo>
                <a:lnTo>
                  <a:pt x="929" y="280"/>
                </a:lnTo>
                <a:lnTo>
                  <a:pt x="929" y="280"/>
                </a:lnTo>
                <a:lnTo>
                  <a:pt x="929" y="280"/>
                </a:lnTo>
                <a:lnTo>
                  <a:pt x="929" y="280"/>
                </a:lnTo>
                <a:lnTo>
                  <a:pt x="929" y="280"/>
                </a:lnTo>
                <a:lnTo>
                  <a:pt x="945" y="296"/>
                </a:lnTo>
                <a:lnTo>
                  <a:pt x="953" y="296"/>
                </a:lnTo>
                <a:lnTo>
                  <a:pt x="953" y="296"/>
                </a:lnTo>
                <a:lnTo>
                  <a:pt x="961" y="280"/>
                </a:lnTo>
                <a:lnTo>
                  <a:pt x="977" y="280"/>
                </a:lnTo>
                <a:lnTo>
                  <a:pt x="977" y="288"/>
                </a:lnTo>
                <a:lnTo>
                  <a:pt x="977" y="288"/>
                </a:lnTo>
                <a:lnTo>
                  <a:pt x="1001" y="304"/>
                </a:lnTo>
                <a:lnTo>
                  <a:pt x="1001" y="304"/>
                </a:lnTo>
                <a:lnTo>
                  <a:pt x="1017" y="304"/>
                </a:lnTo>
                <a:lnTo>
                  <a:pt x="1025" y="312"/>
                </a:lnTo>
                <a:lnTo>
                  <a:pt x="1025" y="312"/>
                </a:lnTo>
                <a:lnTo>
                  <a:pt x="1033" y="320"/>
                </a:lnTo>
                <a:lnTo>
                  <a:pt x="1033" y="320"/>
                </a:lnTo>
                <a:lnTo>
                  <a:pt x="1057" y="320"/>
                </a:lnTo>
                <a:lnTo>
                  <a:pt x="1065" y="320"/>
                </a:lnTo>
                <a:lnTo>
                  <a:pt x="1065" y="320"/>
                </a:lnTo>
                <a:lnTo>
                  <a:pt x="1065" y="376"/>
                </a:lnTo>
                <a:lnTo>
                  <a:pt x="1073" y="472"/>
                </a:lnTo>
                <a:lnTo>
                  <a:pt x="1073" y="472"/>
                </a:lnTo>
                <a:lnTo>
                  <a:pt x="1089" y="496"/>
                </a:lnTo>
                <a:lnTo>
                  <a:pt x="1089" y="496"/>
                </a:lnTo>
                <a:lnTo>
                  <a:pt x="1089" y="528"/>
                </a:lnTo>
                <a:lnTo>
                  <a:pt x="1089" y="528"/>
                </a:lnTo>
                <a:lnTo>
                  <a:pt x="1097" y="536"/>
                </a:lnTo>
                <a:lnTo>
                  <a:pt x="1097" y="536"/>
                </a:lnTo>
                <a:lnTo>
                  <a:pt x="1105" y="552"/>
                </a:lnTo>
                <a:lnTo>
                  <a:pt x="1105" y="560"/>
                </a:lnTo>
                <a:lnTo>
                  <a:pt x="1113" y="576"/>
                </a:lnTo>
                <a:lnTo>
                  <a:pt x="1113" y="600"/>
                </a:lnTo>
                <a:lnTo>
                  <a:pt x="1097" y="616"/>
                </a:lnTo>
                <a:lnTo>
                  <a:pt x="1097" y="632"/>
                </a:lnTo>
                <a:lnTo>
                  <a:pt x="1097" y="632"/>
                </a:lnTo>
                <a:lnTo>
                  <a:pt x="1105" y="632"/>
                </a:lnTo>
                <a:lnTo>
                  <a:pt x="1097" y="648"/>
                </a:lnTo>
                <a:lnTo>
                  <a:pt x="1097" y="648"/>
                </a:lnTo>
                <a:lnTo>
                  <a:pt x="1105" y="656"/>
                </a:lnTo>
                <a:lnTo>
                  <a:pt x="1105" y="664"/>
                </a:lnTo>
                <a:lnTo>
                  <a:pt x="1105" y="672"/>
                </a:lnTo>
                <a:lnTo>
                  <a:pt x="1097" y="680"/>
                </a:lnTo>
                <a:lnTo>
                  <a:pt x="1097" y="680"/>
                </a:lnTo>
                <a:lnTo>
                  <a:pt x="1089" y="680"/>
                </a:lnTo>
                <a:lnTo>
                  <a:pt x="1089" y="680"/>
                </a:lnTo>
                <a:lnTo>
                  <a:pt x="1081" y="696"/>
                </a:lnTo>
                <a:lnTo>
                  <a:pt x="1081" y="696"/>
                </a:lnTo>
                <a:lnTo>
                  <a:pt x="1089" y="704"/>
                </a:lnTo>
                <a:lnTo>
                  <a:pt x="1089" y="712"/>
                </a:lnTo>
                <a:lnTo>
                  <a:pt x="1089" y="712"/>
                </a:lnTo>
                <a:lnTo>
                  <a:pt x="1081" y="712"/>
                </a:lnTo>
                <a:lnTo>
                  <a:pt x="1081" y="712"/>
                </a:lnTo>
                <a:lnTo>
                  <a:pt x="1049" y="728"/>
                </a:lnTo>
                <a:lnTo>
                  <a:pt x="1009" y="744"/>
                </a:lnTo>
                <a:lnTo>
                  <a:pt x="1009" y="744"/>
                </a:lnTo>
                <a:lnTo>
                  <a:pt x="1017" y="736"/>
                </a:lnTo>
                <a:lnTo>
                  <a:pt x="1017" y="736"/>
                </a:lnTo>
                <a:lnTo>
                  <a:pt x="1033" y="728"/>
                </a:lnTo>
                <a:lnTo>
                  <a:pt x="1033" y="728"/>
                </a:lnTo>
                <a:lnTo>
                  <a:pt x="1033" y="728"/>
                </a:lnTo>
                <a:lnTo>
                  <a:pt x="1033" y="728"/>
                </a:lnTo>
                <a:lnTo>
                  <a:pt x="1033" y="728"/>
                </a:lnTo>
                <a:lnTo>
                  <a:pt x="1025" y="728"/>
                </a:lnTo>
                <a:lnTo>
                  <a:pt x="1025" y="728"/>
                </a:lnTo>
                <a:lnTo>
                  <a:pt x="1017" y="728"/>
                </a:lnTo>
                <a:lnTo>
                  <a:pt x="1017" y="728"/>
                </a:lnTo>
                <a:lnTo>
                  <a:pt x="1009" y="728"/>
                </a:lnTo>
                <a:lnTo>
                  <a:pt x="1009" y="728"/>
                </a:lnTo>
                <a:lnTo>
                  <a:pt x="1009" y="728"/>
                </a:lnTo>
                <a:lnTo>
                  <a:pt x="1017" y="712"/>
                </a:lnTo>
                <a:lnTo>
                  <a:pt x="1017" y="712"/>
                </a:lnTo>
                <a:lnTo>
                  <a:pt x="1017" y="712"/>
                </a:lnTo>
                <a:lnTo>
                  <a:pt x="1017" y="712"/>
                </a:lnTo>
                <a:lnTo>
                  <a:pt x="1017" y="704"/>
                </a:lnTo>
                <a:lnTo>
                  <a:pt x="1009" y="712"/>
                </a:lnTo>
                <a:lnTo>
                  <a:pt x="1001" y="712"/>
                </a:lnTo>
                <a:lnTo>
                  <a:pt x="1001" y="720"/>
                </a:lnTo>
                <a:lnTo>
                  <a:pt x="1001" y="720"/>
                </a:lnTo>
                <a:lnTo>
                  <a:pt x="993" y="720"/>
                </a:lnTo>
                <a:lnTo>
                  <a:pt x="993" y="712"/>
                </a:lnTo>
                <a:lnTo>
                  <a:pt x="985" y="712"/>
                </a:lnTo>
                <a:lnTo>
                  <a:pt x="985" y="712"/>
                </a:lnTo>
                <a:lnTo>
                  <a:pt x="985" y="712"/>
                </a:lnTo>
                <a:lnTo>
                  <a:pt x="993" y="720"/>
                </a:lnTo>
                <a:lnTo>
                  <a:pt x="993" y="720"/>
                </a:lnTo>
                <a:lnTo>
                  <a:pt x="985" y="728"/>
                </a:lnTo>
                <a:lnTo>
                  <a:pt x="985" y="736"/>
                </a:lnTo>
                <a:lnTo>
                  <a:pt x="1001" y="744"/>
                </a:lnTo>
                <a:lnTo>
                  <a:pt x="1001" y="744"/>
                </a:lnTo>
                <a:lnTo>
                  <a:pt x="1001" y="752"/>
                </a:lnTo>
                <a:lnTo>
                  <a:pt x="985" y="768"/>
                </a:lnTo>
                <a:lnTo>
                  <a:pt x="985" y="768"/>
                </a:lnTo>
                <a:lnTo>
                  <a:pt x="977" y="768"/>
                </a:lnTo>
                <a:lnTo>
                  <a:pt x="977" y="768"/>
                </a:lnTo>
                <a:lnTo>
                  <a:pt x="969" y="784"/>
                </a:lnTo>
                <a:lnTo>
                  <a:pt x="969" y="784"/>
                </a:lnTo>
                <a:lnTo>
                  <a:pt x="977" y="784"/>
                </a:lnTo>
                <a:lnTo>
                  <a:pt x="977" y="784"/>
                </a:lnTo>
                <a:lnTo>
                  <a:pt x="969" y="792"/>
                </a:lnTo>
                <a:lnTo>
                  <a:pt x="937" y="816"/>
                </a:lnTo>
                <a:lnTo>
                  <a:pt x="921" y="816"/>
                </a:lnTo>
                <a:lnTo>
                  <a:pt x="905" y="832"/>
                </a:lnTo>
                <a:lnTo>
                  <a:pt x="889" y="840"/>
                </a:lnTo>
                <a:lnTo>
                  <a:pt x="881" y="848"/>
                </a:lnTo>
                <a:lnTo>
                  <a:pt x="873" y="848"/>
                </a:lnTo>
                <a:lnTo>
                  <a:pt x="881" y="840"/>
                </a:lnTo>
                <a:lnTo>
                  <a:pt x="889" y="840"/>
                </a:lnTo>
                <a:lnTo>
                  <a:pt x="897" y="832"/>
                </a:lnTo>
                <a:lnTo>
                  <a:pt x="929" y="808"/>
                </a:lnTo>
                <a:lnTo>
                  <a:pt x="929" y="808"/>
                </a:lnTo>
                <a:lnTo>
                  <a:pt x="929" y="808"/>
                </a:lnTo>
                <a:lnTo>
                  <a:pt x="889" y="832"/>
                </a:lnTo>
                <a:lnTo>
                  <a:pt x="889" y="824"/>
                </a:lnTo>
                <a:lnTo>
                  <a:pt x="889" y="824"/>
                </a:lnTo>
                <a:lnTo>
                  <a:pt x="889" y="824"/>
                </a:lnTo>
                <a:lnTo>
                  <a:pt x="889" y="808"/>
                </a:lnTo>
                <a:lnTo>
                  <a:pt x="889" y="808"/>
                </a:lnTo>
                <a:lnTo>
                  <a:pt x="881" y="824"/>
                </a:lnTo>
                <a:lnTo>
                  <a:pt x="873" y="824"/>
                </a:lnTo>
                <a:lnTo>
                  <a:pt x="873" y="824"/>
                </a:lnTo>
                <a:lnTo>
                  <a:pt x="873" y="816"/>
                </a:lnTo>
                <a:lnTo>
                  <a:pt x="873" y="816"/>
                </a:lnTo>
                <a:lnTo>
                  <a:pt x="873" y="824"/>
                </a:lnTo>
                <a:lnTo>
                  <a:pt x="873" y="824"/>
                </a:lnTo>
                <a:lnTo>
                  <a:pt x="865" y="832"/>
                </a:lnTo>
                <a:lnTo>
                  <a:pt x="865" y="832"/>
                </a:lnTo>
                <a:lnTo>
                  <a:pt x="865" y="824"/>
                </a:lnTo>
                <a:lnTo>
                  <a:pt x="857" y="816"/>
                </a:lnTo>
                <a:lnTo>
                  <a:pt x="849" y="816"/>
                </a:lnTo>
                <a:lnTo>
                  <a:pt x="849" y="816"/>
                </a:lnTo>
                <a:lnTo>
                  <a:pt x="857" y="832"/>
                </a:lnTo>
                <a:lnTo>
                  <a:pt x="857" y="832"/>
                </a:lnTo>
                <a:lnTo>
                  <a:pt x="865" y="840"/>
                </a:lnTo>
                <a:lnTo>
                  <a:pt x="873" y="840"/>
                </a:lnTo>
                <a:lnTo>
                  <a:pt x="865" y="848"/>
                </a:lnTo>
                <a:lnTo>
                  <a:pt x="865" y="848"/>
                </a:lnTo>
                <a:lnTo>
                  <a:pt x="857" y="848"/>
                </a:lnTo>
                <a:lnTo>
                  <a:pt x="849" y="856"/>
                </a:lnTo>
                <a:lnTo>
                  <a:pt x="849" y="856"/>
                </a:lnTo>
                <a:lnTo>
                  <a:pt x="841" y="856"/>
                </a:lnTo>
                <a:lnTo>
                  <a:pt x="841" y="840"/>
                </a:lnTo>
                <a:lnTo>
                  <a:pt x="841" y="840"/>
                </a:lnTo>
                <a:lnTo>
                  <a:pt x="833" y="840"/>
                </a:lnTo>
                <a:lnTo>
                  <a:pt x="825" y="824"/>
                </a:lnTo>
                <a:lnTo>
                  <a:pt x="825" y="824"/>
                </a:lnTo>
                <a:lnTo>
                  <a:pt x="833" y="840"/>
                </a:lnTo>
                <a:lnTo>
                  <a:pt x="833" y="840"/>
                </a:lnTo>
                <a:lnTo>
                  <a:pt x="841" y="848"/>
                </a:lnTo>
                <a:lnTo>
                  <a:pt x="841" y="848"/>
                </a:lnTo>
                <a:lnTo>
                  <a:pt x="833" y="848"/>
                </a:lnTo>
                <a:lnTo>
                  <a:pt x="833" y="848"/>
                </a:lnTo>
                <a:lnTo>
                  <a:pt x="833" y="864"/>
                </a:lnTo>
                <a:lnTo>
                  <a:pt x="833" y="864"/>
                </a:lnTo>
                <a:lnTo>
                  <a:pt x="825" y="872"/>
                </a:lnTo>
                <a:lnTo>
                  <a:pt x="825" y="872"/>
                </a:lnTo>
                <a:lnTo>
                  <a:pt x="825" y="864"/>
                </a:lnTo>
                <a:lnTo>
                  <a:pt x="825" y="864"/>
                </a:lnTo>
                <a:lnTo>
                  <a:pt x="817" y="872"/>
                </a:lnTo>
                <a:lnTo>
                  <a:pt x="817" y="872"/>
                </a:lnTo>
                <a:lnTo>
                  <a:pt x="817" y="872"/>
                </a:lnTo>
                <a:lnTo>
                  <a:pt x="817" y="872"/>
                </a:lnTo>
                <a:lnTo>
                  <a:pt x="801" y="880"/>
                </a:lnTo>
                <a:lnTo>
                  <a:pt x="801" y="880"/>
                </a:lnTo>
                <a:lnTo>
                  <a:pt x="801" y="888"/>
                </a:lnTo>
                <a:lnTo>
                  <a:pt x="801" y="888"/>
                </a:lnTo>
                <a:lnTo>
                  <a:pt x="809" y="880"/>
                </a:lnTo>
                <a:lnTo>
                  <a:pt x="809" y="880"/>
                </a:lnTo>
                <a:lnTo>
                  <a:pt x="817" y="880"/>
                </a:lnTo>
                <a:lnTo>
                  <a:pt x="817" y="880"/>
                </a:lnTo>
                <a:lnTo>
                  <a:pt x="817" y="880"/>
                </a:lnTo>
                <a:lnTo>
                  <a:pt x="809" y="888"/>
                </a:lnTo>
                <a:lnTo>
                  <a:pt x="801" y="904"/>
                </a:lnTo>
                <a:lnTo>
                  <a:pt x="801" y="904"/>
                </a:lnTo>
                <a:lnTo>
                  <a:pt x="801" y="904"/>
                </a:lnTo>
                <a:lnTo>
                  <a:pt x="801" y="904"/>
                </a:lnTo>
                <a:lnTo>
                  <a:pt x="801" y="904"/>
                </a:lnTo>
                <a:lnTo>
                  <a:pt x="768" y="904"/>
                </a:lnTo>
                <a:lnTo>
                  <a:pt x="768" y="904"/>
                </a:lnTo>
                <a:lnTo>
                  <a:pt x="777" y="904"/>
                </a:lnTo>
                <a:lnTo>
                  <a:pt x="777" y="904"/>
                </a:lnTo>
                <a:lnTo>
                  <a:pt x="785" y="904"/>
                </a:lnTo>
                <a:lnTo>
                  <a:pt x="785" y="904"/>
                </a:lnTo>
                <a:lnTo>
                  <a:pt x="785" y="912"/>
                </a:lnTo>
                <a:lnTo>
                  <a:pt x="785" y="920"/>
                </a:lnTo>
                <a:lnTo>
                  <a:pt x="793" y="920"/>
                </a:lnTo>
                <a:lnTo>
                  <a:pt x="793" y="920"/>
                </a:lnTo>
                <a:lnTo>
                  <a:pt x="785" y="952"/>
                </a:lnTo>
                <a:lnTo>
                  <a:pt x="777" y="960"/>
                </a:lnTo>
                <a:lnTo>
                  <a:pt x="777" y="960"/>
                </a:lnTo>
                <a:lnTo>
                  <a:pt x="777" y="952"/>
                </a:lnTo>
                <a:lnTo>
                  <a:pt x="777" y="944"/>
                </a:lnTo>
                <a:lnTo>
                  <a:pt x="768" y="944"/>
                </a:lnTo>
                <a:lnTo>
                  <a:pt x="768" y="944"/>
                </a:lnTo>
                <a:lnTo>
                  <a:pt x="768" y="944"/>
                </a:lnTo>
                <a:lnTo>
                  <a:pt x="768" y="952"/>
                </a:lnTo>
                <a:lnTo>
                  <a:pt x="760" y="960"/>
                </a:lnTo>
                <a:lnTo>
                  <a:pt x="760" y="960"/>
                </a:lnTo>
                <a:lnTo>
                  <a:pt x="752" y="952"/>
                </a:lnTo>
                <a:lnTo>
                  <a:pt x="752" y="952"/>
                </a:lnTo>
                <a:lnTo>
                  <a:pt x="752" y="960"/>
                </a:lnTo>
                <a:lnTo>
                  <a:pt x="752" y="960"/>
                </a:lnTo>
                <a:lnTo>
                  <a:pt x="752" y="960"/>
                </a:lnTo>
                <a:lnTo>
                  <a:pt x="760" y="968"/>
                </a:lnTo>
                <a:lnTo>
                  <a:pt x="760" y="968"/>
                </a:lnTo>
                <a:lnTo>
                  <a:pt x="777" y="968"/>
                </a:lnTo>
                <a:lnTo>
                  <a:pt x="777" y="968"/>
                </a:lnTo>
                <a:lnTo>
                  <a:pt x="777" y="976"/>
                </a:lnTo>
                <a:lnTo>
                  <a:pt x="777" y="976"/>
                </a:lnTo>
                <a:lnTo>
                  <a:pt x="768" y="1000"/>
                </a:lnTo>
                <a:lnTo>
                  <a:pt x="768" y="1000"/>
                </a:lnTo>
                <a:lnTo>
                  <a:pt x="768" y="1008"/>
                </a:lnTo>
                <a:lnTo>
                  <a:pt x="785" y="1032"/>
                </a:lnTo>
                <a:lnTo>
                  <a:pt x="785" y="1032"/>
                </a:lnTo>
                <a:lnTo>
                  <a:pt x="777" y="1056"/>
                </a:lnTo>
                <a:lnTo>
                  <a:pt x="777" y="1056"/>
                </a:lnTo>
                <a:lnTo>
                  <a:pt x="785" y="1064"/>
                </a:lnTo>
                <a:lnTo>
                  <a:pt x="793" y="1080"/>
                </a:lnTo>
                <a:lnTo>
                  <a:pt x="793" y="1088"/>
                </a:lnTo>
                <a:lnTo>
                  <a:pt x="793" y="1088"/>
                </a:lnTo>
                <a:lnTo>
                  <a:pt x="785" y="1096"/>
                </a:lnTo>
                <a:lnTo>
                  <a:pt x="777" y="1104"/>
                </a:lnTo>
                <a:lnTo>
                  <a:pt x="777" y="1104"/>
                </a:lnTo>
                <a:lnTo>
                  <a:pt x="768" y="1096"/>
                </a:lnTo>
                <a:lnTo>
                  <a:pt x="752" y="1080"/>
                </a:lnTo>
                <a:lnTo>
                  <a:pt x="728" y="1080"/>
                </a:lnTo>
                <a:lnTo>
                  <a:pt x="720" y="1080"/>
                </a:lnTo>
                <a:lnTo>
                  <a:pt x="704" y="1080"/>
                </a:lnTo>
                <a:lnTo>
                  <a:pt x="704" y="1080"/>
                </a:lnTo>
                <a:lnTo>
                  <a:pt x="680" y="1064"/>
                </a:lnTo>
                <a:lnTo>
                  <a:pt x="680" y="1064"/>
                </a:lnTo>
                <a:lnTo>
                  <a:pt x="664" y="1064"/>
                </a:lnTo>
                <a:lnTo>
                  <a:pt x="664" y="1064"/>
                </a:lnTo>
                <a:lnTo>
                  <a:pt x="664" y="1056"/>
                </a:lnTo>
                <a:lnTo>
                  <a:pt x="656" y="1048"/>
                </a:lnTo>
                <a:lnTo>
                  <a:pt x="632" y="1048"/>
                </a:lnTo>
                <a:lnTo>
                  <a:pt x="624" y="1048"/>
                </a:lnTo>
                <a:lnTo>
                  <a:pt x="624" y="1048"/>
                </a:lnTo>
                <a:lnTo>
                  <a:pt x="624" y="1032"/>
                </a:lnTo>
                <a:lnTo>
                  <a:pt x="624" y="1032"/>
                </a:lnTo>
                <a:lnTo>
                  <a:pt x="624" y="1032"/>
                </a:lnTo>
                <a:lnTo>
                  <a:pt x="624" y="1032"/>
                </a:lnTo>
                <a:lnTo>
                  <a:pt x="616" y="1016"/>
                </a:lnTo>
                <a:lnTo>
                  <a:pt x="608" y="984"/>
                </a:lnTo>
                <a:lnTo>
                  <a:pt x="600" y="984"/>
                </a:lnTo>
                <a:lnTo>
                  <a:pt x="600" y="984"/>
                </a:lnTo>
                <a:lnTo>
                  <a:pt x="600" y="968"/>
                </a:lnTo>
                <a:lnTo>
                  <a:pt x="600" y="960"/>
                </a:lnTo>
                <a:lnTo>
                  <a:pt x="600" y="960"/>
                </a:lnTo>
                <a:lnTo>
                  <a:pt x="592" y="952"/>
                </a:lnTo>
                <a:lnTo>
                  <a:pt x="592" y="952"/>
                </a:lnTo>
                <a:lnTo>
                  <a:pt x="592" y="944"/>
                </a:lnTo>
                <a:lnTo>
                  <a:pt x="592" y="920"/>
                </a:lnTo>
                <a:lnTo>
                  <a:pt x="576" y="920"/>
                </a:lnTo>
                <a:lnTo>
                  <a:pt x="552" y="888"/>
                </a:lnTo>
                <a:lnTo>
                  <a:pt x="544" y="864"/>
                </a:lnTo>
                <a:lnTo>
                  <a:pt x="536" y="856"/>
                </a:lnTo>
                <a:lnTo>
                  <a:pt x="528" y="848"/>
                </a:lnTo>
                <a:lnTo>
                  <a:pt x="496" y="776"/>
                </a:lnTo>
                <a:lnTo>
                  <a:pt x="488" y="768"/>
                </a:lnTo>
                <a:lnTo>
                  <a:pt x="488" y="768"/>
                </a:lnTo>
                <a:lnTo>
                  <a:pt x="480" y="744"/>
                </a:lnTo>
                <a:lnTo>
                  <a:pt x="456" y="728"/>
                </a:lnTo>
                <a:lnTo>
                  <a:pt x="448" y="720"/>
                </a:lnTo>
                <a:lnTo>
                  <a:pt x="432" y="696"/>
                </a:lnTo>
                <a:lnTo>
                  <a:pt x="400" y="696"/>
                </a:lnTo>
                <a:lnTo>
                  <a:pt x="368" y="688"/>
                </a:lnTo>
                <a:lnTo>
                  <a:pt x="360" y="680"/>
                </a:lnTo>
                <a:lnTo>
                  <a:pt x="360" y="680"/>
                </a:lnTo>
                <a:lnTo>
                  <a:pt x="352" y="680"/>
                </a:lnTo>
                <a:lnTo>
                  <a:pt x="344" y="696"/>
                </a:lnTo>
                <a:lnTo>
                  <a:pt x="336" y="696"/>
                </a:lnTo>
                <a:lnTo>
                  <a:pt x="336" y="688"/>
                </a:lnTo>
                <a:lnTo>
                  <a:pt x="336" y="688"/>
                </a:lnTo>
                <a:lnTo>
                  <a:pt x="328" y="688"/>
                </a:lnTo>
                <a:lnTo>
                  <a:pt x="320" y="688"/>
                </a:lnTo>
                <a:lnTo>
                  <a:pt x="304" y="704"/>
                </a:lnTo>
                <a:lnTo>
                  <a:pt x="304" y="728"/>
                </a:lnTo>
                <a:lnTo>
                  <a:pt x="296" y="736"/>
                </a:lnTo>
                <a:lnTo>
                  <a:pt x="296" y="744"/>
                </a:lnTo>
                <a:lnTo>
                  <a:pt x="288" y="744"/>
                </a:lnTo>
                <a:lnTo>
                  <a:pt x="280" y="760"/>
                </a:lnTo>
                <a:lnTo>
                  <a:pt x="280" y="760"/>
                </a:lnTo>
                <a:lnTo>
                  <a:pt x="280" y="768"/>
                </a:lnTo>
                <a:lnTo>
                  <a:pt x="264" y="768"/>
                </a:lnTo>
                <a:lnTo>
                  <a:pt x="256" y="760"/>
                </a:lnTo>
                <a:lnTo>
                  <a:pt x="216" y="736"/>
                </a:lnTo>
                <a:lnTo>
                  <a:pt x="208" y="728"/>
                </a:lnTo>
                <a:lnTo>
                  <a:pt x="208" y="728"/>
                </a:lnTo>
                <a:lnTo>
                  <a:pt x="192" y="720"/>
                </a:lnTo>
                <a:lnTo>
                  <a:pt x="176" y="704"/>
                </a:lnTo>
                <a:lnTo>
                  <a:pt x="160" y="688"/>
                </a:lnTo>
                <a:lnTo>
                  <a:pt x="152" y="672"/>
                </a:lnTo>
                <a:lnTo>
                  <a:pt x="152" y="672"/>
                </a:lnTo>
                <a:lnTo>
                  <a:pt x="152" y="648"/>
                </a:lnTo>
                <a:lnTo>
                  <a:pt x="152" y="640"/>
                </a:lnTo>
                <a:lnTo>
                  <a:pt x="144" y="632"/>
                </a:lnTo>
                <a:lnTo>
                  <a:pt x="144" y="632"/>
                </a:lnTo>
                <a:lnTo>
                  <a:pt x="136" y="616"/>
                </a:lnTo>
                <a:lnTo>
                  <a:pt x="136" y="608"/>
                </a:lnTo>
                <a:lnTo>
                  <a:pt x="136" y="608"/>
                </a:lnTo>
                <a:lnTo>
                  <a:pt x="128" y="584"/>
                </a:lnTo>
                <a:lnTo>
                  <a:pt x="96" y="560"/>
                </a:lnTo>
                <a:lnTo>
                  <a:pt x="88" y="552"/>
                </a:lnTo>
                <a:lnTo>
                  <a:pt x="80" y="544"/>
                </a:lnTo>
                <a:lnTo>
                  <a:pt x="72" y="528"/>
                </a:lnTo>
                <a:lnTo>
                  <a:pt x="48" y="496"/>
                </a:lnTo>
                <a:lnTo>
                  <a:pt x="48" y="496"/>
                </a:lnTo>
                <a:lnTo>
                  <a:pt x="32" y="496"/>
                </a:lnTo>
                <a:lnTo>
                  <a:pt x="32" y="496"/>
                </a:lnTo>
                <a:lnTo>
                  <a:pt x="16" y="456"/>
                </a:lnTo>
                <a:lnTo>
                  <a:pt x="16" y="456"/>
                </a:lnTo>
                <a:lnTo>
                  <a:pt x="0" y="456"/>
                </a:lnTo>
                <a:lnTo>
                  <a:pt x="0" y="456"/>
                </a:lnTo>
                <a:lnTo>
                  <a:pt x="0" y="448"/>
                </a:lnTo>
                <a:close/>
              </a:path>
            </a:pathLst>
          </a:custGeom>
          <a:solidFill>
            <a:srgbClr val="92D050"/>
          </a:solidFill>
          <a:ln w="6350" cmpd="sng">
            <a:solidFill>
              <a:srgbClr val="000000"/>
            </a:solidFill>
            <a:round/>
            <a:headEnd/>
            <a:tailEnd/>
          </a:ln>
        </p:spPr>
        <p:txBody>
          <a:bodyPr/>
          <a:lstStyle/>
          <a:p>
            <a:endParaRPr lang="en-US" dirty="0"/>
          </a:p>
        </p:txBody>
      </p:sp>
      <p:sp>
        <p:nvSpPr>
          <p:cNvPr id="791573" name="Freeform 21"/>
          <p:cNvSpPr>
            <a:spLocks/>
          </p:cNvSpPr>
          <p:nvPr/>
        </p:nvSpPr>
        <p:spPr bwMode="auto">
          <a:xfrm>
            <a:off x="6529291" y="1296988"/>
            <a:ext cx="952500" cy="1065212"/>
          </a:xfrm>
          <a:custGeom>
            <a:avLst/>
            <a:gdLst>
              <a:gd name="T0" fmla="*/ 424 w 528"/>
              <a:gd name="T1" fmla="*/ 544 h 592"/>
              <a:gd name="T2" fmla="*/ 376 w 528"/>
              <a:gd name="T3" fmla="*/ 496 h 592"/>
              <a:gd name="T4" fmla="*/ 352 w 528"/>
              <a:gd name="T5" fmla="*/ 488 h 592"/>
              <a:gd name="T6" fmla="*/ 344 w 528"/>
              <a:gd name="T7" fmla="*/ 480 h 592"/>
              <a:gd name="T8" fmla="*/ 336 w 528"/>
              <a:gd name="T9" fmla="*/ 480 h 592"/>
              <a:gd name="T10" fmla="*/ 312 w 528"/>
              <a:gd name="T11" fmla="*/ 464 h 592"/>
              <a:gd name="T12" fmla="*/ 320 w 528"/>
              <a:gd name="T13" fmla="*/ 440 h 592"/>
              <a:gd name="T14" fmla="*/ 312 w 528"/>
              <a:gd name="T15" fmla="*/ 416 h 592"/>
              <a:gd name="T16" fmla="*/ 320 w 528"/>
              <a:gd name="T17" fmla="*/ 392 h 592"/>
              <a:gd name="T18" fmla="*/ 304 w 528"/>
              <a:gd name="T19" fmla="*/ 384 h 592"/>
              <a:gd name="T20" fmla="*/ 304 w 528"/>
              <a:gd name="T21" fmla="*/ 368 h 592"/>
              <a:gd name="T22" fmla="*/ 336 w 528"/>
              <a:gd name="T23" fmla="*/ 336 h 592"/>
              <a:gd name="T24" fmla="*/ 344 w 528"/>
              <a:gd name="T25" fmla="*/ 272 h 592"/>
              <a:gd name="T26" fmla="*/ 376 w 528"/>
              <a:gd name="T27" fmla="*/ 240 h 592"/>
              <a:gd name="T28" fmla="*/ 456 w 528"/>
              <a:gd name="T29" fmla="*/ 152 h 592"/>
              <a:gd name="T30" fmla="*/ 520 w 528"/>
              <a:gd name="T31" fmla="*/ 120 h 592"/>
              <a:gd name="T32" fmla="*/ 520 w 528"/>
              <a:gd name="T33" fmla="*/ 120 h 592"/>
              <a:gd name="T34" fmla="*/ 488 w 528"/>
              <a:gd name="T35" fmla="*/ 120 h 592"/>
              <a:gd name="T36" fmla="*/ 432 w 528"/>
              <a:gd name="T37" fmla="*/ 120 h 592"/>
              <a:gd name="T38" fmla="*/ 424 w 528"/>
              <a:gd name="T39" fmla="*/ 104 h 592"/>
              <a:gd name="T40" fmla="*/ 368 w 528"/>
              <a:gd name="T41" fmla="*/ 120 h 592"/>
              <a:gd name="T42" fmla="*/ 352 w 528"/>
              <a:gd name="T43" fmla="*/ 112 h 592"/>
              <a:gd name="T44" fmla="*/ 328 w 528"/>
              <a:gd name="T45" fmla="*/ 112 h 592"/>
              <a:gd name="T46" fmla="*/ 312 w 528"/>
              <a:gd name="T47" fmla="*/ 88 h 592"/>
              <a:gd name="T48" fmla="*/ 312 w 528"/>
              <a:gd name="T49" fmla="*/ 80 h 592"/>
              <a:gd name="T50" fmla="*/ 288 w 528"/>
              <a:gd name="T51" fmla="*/ 80 h 592"/>
              <a:gd name="T52" fmla="*/ 248 w 528"/>
              <a:gd name="T53" fmla="*/ 88 h 592"/>
              <a:gd name="T54" fmla="*/ 232 w 528"/>
              <a:gd name="T55" fmla="*/ 88 h 592"/>
              <a:gd name="T56" fmla="*/ 200 w 528"/>
              <a:gd name="T57" fmla="*/ 72 h 592"/>
              <a:gd name="T58" fmla="*/ 200 w 528"/>
              <a:gd name="T59" fmla="*/ 64 h 592"/>
              <a:gd name="T60" fmla="*/ 168 w 528"/>
              <a:gd name="T61" fmla="*/ 64 h 592"/>
              <a:gd name="T62" fmla="*/ 168 w 528"/>
              <a:gd name="T63" fmla="*/ 24 h 592"/>
              <a:gd name="T64" fmla="*/ 136 w 528"/>
              <a:gd name="T65" fmla="*/ 0 h 592"/>
              <a:gd name="T66" fmla="*/ 136 w 528"/>
              <a:gd name="T67" fmla="*/ 32 h 592"/>
              <a:gd name="T68" fmla="*/ 0 w 528"/>
              <a:gd name="T69" fmla="*/ 40 h 592"/>
              <a:gd name="T70" fmla="*/ 8 w 528"/>
              <a:gd name="T71" fmla="*/ 72 h 592"/>
              <a:gd name="T72" fmla="*/ 8 w 528"/>
              <a:gd name="T73" fmla="*/ 152 h 592"/>
              <a:gd name="T74" fmla="*/ 24 w 528"/>
              <a:gd name="T75" fmla="*/ 168 h 592"/>
              <a:gd name="T76" fmla="*/ 24 w 528"/>
              <a:gd name="T77" fmla="*/ 232 h 592"/>
              <a:gd name="T78" fmla="*/ 32 w 528"/>
              <a:gd name="T79" fmla="*/ 256 h 592"/>
              <a:gd name="T80" fmla="*/ 32 w 528"/>
              <a:gd name="T81" fmla="*/ 296 h 592"/>
              <a:gd name="T82" fmla="*/ 48 w 528"/>
              <a:gd name="T83" fmla="*/ 320 h 592"/>
              <a:gd name="T84" fmla="*/ 48 w 528"/>
              <a:gd name="T85" fmla="*/ 352 h 592"/>
              <a:gd name="T86" fmla="*/ 32 w 528"/>
              <a:gd name="T87" fmla="*/ 368 h 592"/>
              <a:gd name="T88" fmla="*/ 40 w 528"/>
              <a:gd name="T89" fmla="*/ 400 h 592"/>
              <a:gd name="T90" fmla="*/ 56 w 528"/>
              <a:gd name="T91" fmla="*/ 408 h 592"/>
              <a:gd name="T92" fmla="*/ 56 w 528"/>
              <a:gd name="T93" fmla="*/ 584 h 592"/>
              <a:gd name="T94" fmla="*/ 56 w 528"/>
              <a:gd name="T95" fmla="*/ 592 h 592"/>
              <a:gd name="T96" fmla="*/ 432 w 528"/>
              <a:gd name="T97" fmla="*/ 58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592">
                <a:moveTo>
                  <a:pt x="432" y="584"/>
                </a:moveTo>
                <a:lnTo>
                  <a:pt x="432" y="576"/>
                </a:lnTo>
                <a:lnTo>
                  <a:pt x="424" y="544"/>
                </a:lnTo>
                <a:lnTo>
                  <a:pt x="400" y="536"/>
                </a:lnTo>
                <a:lnTo>
                  <a:pt x="376" y="512"/>
                </a:lnTo>
                <a:lnTo>
                  <a:pt x="376" y="496"/>
                </a:lnTo>
                <a:lnTo>
                  <a:pt x="376" y="496"/>
                </a:lnTo>
                <a:lnTo>
                  <a:pt x="352" y="488"/>
                </a:lnTo>
                <a:lnTo>
                  <a:pt x="352" y="488"/>
                </a:lnTo>
                <a:lnTo>
                  <a:pt x="344" y="480"/>
                </a:lnTo>
                <a:lnTo>
                  <a:pt x="344" y="480"/>
                </a:lnTo>
                <a:lnTo>
                  <a:pt x="344" y="480"/>
                </a:lnTo>
                <a:lnTo>
                  <a:pt x="344" y="480"/>
                </a:lnTo>
                <a:lnTo>
                  <a:pt x="336" y="480"/>
                </a:lnTo>
                <a:lnTo>
                  <a:pt x="336" y="480"/>
                </a:lnTo>
                <a:lnTo>
                  <a:pt x="328" y="480"/>
                </a:lnTo>
                <a:lnTo>
                  <a:pt x="312" y="464"/>
                </a:lnTo>
                <a:lnTo>
                  <a:pt x="312" y="464"/>
                </a:lnTo>
                <a:lnTo>
                  <a:pt x="312" y="456"/>
                </a:lnTo>
                <a:lnTo>
                  <a:pt x="320" y="448"/>
                </a:lnTo>
                <a:lnTo>
                  <a:pt x="320" y="440"/>
                </a:lnTo>
                <a:lnTo>
                  <a:pt x="312" y="432"/>
                </a:lnTo>
                <a:lnTo>
                  <a:pt x="312" y="424"/>
                </a:lnTo>
                <a:lnTo>
                  <a:pt x="312" y="416"/>
                </a:lnTo>
                <a:lnTo>
                  <a:pt x="320" y="392"/>
                </a:lnTo>
                <a:lnTo>
                  <a:pt x="320" y="392"/>
                </a:lnTo>
                <a:lnTo>
                  <a:pt x="320" y="392"/>
                </a:lnTo>
                <a:lnTo>
                  <a:pt x="312" y="384"/>
                </a:lnTo>
                <a:lnTo>
                  <a:pt x="312" y="384"/>
                </a:lnTo>
                <a:lnTo>
                  <a:pt x="304" y="384"/>
                </a:lnTo>
                <a:lnTo>
                  <a:pt x="304" y="384"/>
                </a:lnTo>
                <a:lnTo>
                  <a:pt x="304" y="368"/>
                </a:lnTo>
                <a:lnTo>
                  <a:pt x="304" y="368"/>
                </a:lnTo>
                <a:lnTo>
                  <a:pt x="304" y="360"/>
                </a:lnTo>
                <a:lnTo>
                  <a:pt x="312" y="352"/>
                </a:lnTo>
                <a:lnTo>
                  <a:pt x="336" y="336"/>
                </a:lnTo>
                <a:lnTo>
                  <a:pt x="344" y="328"/>
                </a:lnTo>
                <a:lnTo>
                  <a:pt x="344" y="328"/>
                </a:lnTo>
                <a:lnTo>
                  <a:pt x="344" y="272"/>
                </a:lnTo>
                <a:lnTo>
                  <a:pt x="336" y="272"/>
                </a:lnTo>
                <a:lnTo>
                  <a:pt x="344" y="264"/>
                </a:lnTo>
                <a:lnTo>
                  <a:pt x="376" y="240"/>
                </a:lnTo>
                <a:lnTo>
                  <a:pt x="416" y="200"/>
                </a:lnTo>
                <a:lnTo>
                  <a:pt x="424" y="176"/>
                </a:lnTo>
                <a:lnTo>
                  <a:pt x="456" y="152"/>
                </a:lnTo>
                <a:lnTo>
                  <a:pt x="488" y="152"/>
                </a:lnTo>
                <a:lnTo>
                  <a:pt x="512" y="136"/>
                </a:lnTo>
                <a:lnTo>
                  <a:pt x="520" y="120"/>
                </a:lnTo>
                <a:lnTo>
                  <a:pt x="528" y="120"/>
                </a:lnTo>
                <a:lnTo>
                  <a:pt x="520" y="120"/>
                </a:lnTo>
                <a:lnTo>
                  <a:pt x="520" y="120"/>
                </a:lnTo>
                <a:lnTo>
                  <a:pt x="504" y="128"/>
                </a:lnTo>
                <a:lnTo>
                  <a:pt x="496" y="128"/>
                </a:lnTo>
                <a:lnTo>
                  <a:pt x="488" y="120"/>
                </a:lnTo>
                <a:lnTo>
                  <a:pt x="488" y="120"/>
                </a:lnTo>
                <a:lnTo>
                  <a:pt x="432" y="120"/>
                </a:lnTo>
                <a:lnTo>
                  <a:pt x="432" y="120"/>
                </a:lnTo>
                <a:lnTo>
                  <a:pt x="432" y="104"/>
                </a:lnTo>
                <a:lnTo>
                  <a:pt x="432" y="104"/>
                </a:lnTo>
                <a:lnTo>
                  <a:pt x="424" y="104"/>
                </a:lnTo>
                <a:lnTo>
                  <a:pt x="408" y="128"/>
                </a:lnTo>
                <a:lnTo>
                  <a:pt x="384" y="128"/>
                </a:lnTo>
                <a:lnTo>
                  <a:pt x="368" y="120"/>
                </a:lnTo>
                <a:lnTo>
                  <a:pt x="368" y="112"/>
                </a:lnTo>
                <a:lnTo>
                  <a:pt x="368" y="112"/>
                </a:lnTo>
                <a:lnTo>
                  <a:pt x="352" y="112"/>
                </a:lnTo>
                <a:lnTo>
                  <a:pt x="352" y="96"/>
                </a:lnTo>
                <a:lnTo>
                  <a:pt x="344" y="96"/>
                </a:lnTo>
                <a:lnTo>
                  <a:pt x="328" y="112"/>
                </a:lnTo>
                <a:lnTo>
                  <a:pt x="328" y="112"/>
                </a:lnTo>
                <a:lnTo>
                  <a:pt x="320" y="96"/>
                </a:lnTo>
                <a:lnTo>
                  <a:pt x="312" y="88"/>
                </a:lnTo>
                <a:lnTo>
                  <a:pt x="304" y="88"/>
                </a:lnTo>
                <a:lnTo>
                  <a:pt x="304" y="80"/>
                </a:lnTo>
                <a:lnTo>
                  <a:pt x="312" y="80"/>
                </a:lnTo>
                <a:lnTo>
                  <a:pt x="312" y="80"/>
                </a:lnTo>
                <a:lnTo>
                  <a:pt x="304" y="80"/>
                </a:lnTo>
                <a:lnTo>
                  <a:pt x="288" y="80"/>
                </a:lnTo>
                <a:lnTo>
                  <a:pt x="264" y="72"/>
                </a:lnTo>
                <a:lnTo>
                  <a:pt x="256" y="72"/>
                </a:lnTo>
                <a:lnTo>
                  <a:pt x="248" y="88"/>
                </a:lnTo>
                <a:lnTo>
                  <a:pt x="232" y="88"/>
                </a:lnTo>
                <a:lnTo>
                  <a:pt x="232" y="88"/>
                </a:lnTo>
                <a:lnTo>
                  <a:pt x="232" y="88"/>
                </a:lnTo>
                <a:lnTo>
                  <a:pt x="224" y="72"/>
                </a:lnTo>
                <a:lnTo>
                  <a:pt x="224" y="72"/>
                </a:lnTo>
                <a:lnTo>
                  <a:pt x="200" y="72"/>
                </a:lnTo>
                <a:lnTo>
                  <a:pt x="200" y="72"/>
                </a:lnTo>
                <a:lnTo>
                  <a:pt x="200" y="64"/>
                </a:lnTo>
                <a:lnTo>
                  <a:pt x="200" y="64"/>
                </a:lnTo>
                <a:lnTo>
                  <a:pt x="192" y="72"/>
                </a:lnTo>
                <a:lnTo>
                  <a:pt x="176" y="72"/>
                </a:lnTo>
                <a:lnTo>
                  <a:pt x="168" y="64"/>
                </a:lnTo>
                <a:lnTo>
                  <a:pt x="168" y="56"/>
                </a:lnTo>
                <a:lnTo>
                  <a:pt x="168" y="24"/>
                </a:lnTo>
                <a:lnTo>
                  <a:pt x="168" y="24"/>
                </a:lnTo>
                <a:lnTo>
                  <a:pt x="152" y="0"/>
                </a:lnTo>
                <a:lnTo>
                  <a:pt x="152" y="0"/>
                </a:lnTo>
                <a:lnTo>
                  <a:pt x="136" y="0"/>
                </a:lnTo>
                <a:lnTo>
                  <a:pt x="136" y="0"/>
                </a:lnTo>
                <a:lnTo>
                  <a:pt x="136" y="32"/>
                </a:lnTo>
                <a:lnTo>
                  <a:pt x="136" y="32"/>
                </a:lnTo>
                <a:lnTo>
                  <a:pt x="128" y="40"/>
                </a:lnTo>
                <a:lnTo>
                  <a:pt x="128" y="40"/>
                </a:lnTo>
                <a:lnTo>
                  <a:pt x="0" y="40"/>
                </a:lnTo>
                <a:lnTo>
                  <a:pt x="0" y="40"/>
                </a:lnTo>
                <a:lnTo>
                  <a:pt x="8" y="72"/>
                </a:lnTo>
                <a:lnTo>
                  <a:pt x="8" y="72"/>
                </a:lnTo>
                <a:lnTo>
                  <a:pt x="8" y="88"/>
                </a:lnTo>
                <a:lnTo>
                  <a:pt x="8" y="128"/>
                </a:lnTo>
                <a:lnTo>
                  <a:pt x="8" y="152"/>
                </a:lnTo>
                <a:lnTo>
                  <a:pt x="16" y="160"/>
                </a:lnTo>
                <a:lnTo>
                  <a:pt x="16" y="160"/>
                </a:lnTo>
                <a:lnTo>
                  <a:pt x="24" y="168"/>
                </a:lnTo>
                <a:lnTo>
                  <a:pt x="24" y="200"/>
                </a:lnTo>
                <a:lnTo>
                  <a:pt x="24" y="216"/>
                </a:lnTo>
                <a:lnTo>
                  <a:pt x="24" y="232"/>
                </a:lnTo>
                <a:lnTo>
                  <a:pt x="24" y="240"/>
                </a:lnTo>
                <a:lnTo>
                  <a:pt x="24" y="240"/>
                </a:lnTo>
                <a:lnTo>
                  <a:pt x="32" y="256"/>
                </a:lnTo>
                <a:lnTo>
                  <a:pt x="32" y="256"/>
                </a:lnTo>
                <a:lnTo>
                  <a:pt x="32" y="272"/>
                </a:lnTo>
                <a:lnTo>
                  <a:pt x="32" y="296"/>
                </a:lnTo>
                <a:lnTo>
                  <a:pt x="32" y="296"/>
                </a:lnTo>
                <a:lnTo>
                  <a:pt x="40" y="304"/>
                </a:lnTo>
                <a:lnTo>
                  <a:pt x="48" y="320"/>
                </a:lnTo>
                <a:lnTo>
                  <a:pt x="48" y="320"/>
                </a:lnTo>
                <a:lnTo>
                  <a:pt x="48" y="344"/>
                </a:lnTo>
                <a:lnTo>
                  <a:pt x="48" y="352"/>
                </a:lnTo>
                <a:lnTo>
                  <a:pt x="48" y="352"/>
                </a:lnTo>
                <a:lnTo>
                  <a:pt x="32" y="368"/>
                </a:lnTo>
                <a:lnTo>
                  <a:pt x="32" y="368"/>
                </a:lnTo>
                <a:lnTo>
                  <a:pt x="24" y="376"/>
                </a:lnTo>
                <a:lnTo>
                  <a:pt x="24" y="384"/>
                </a:lnTo>
                <a:lnTo>
                  <a:pt x="40" y="400"/>
                </a:lnTo>
                <a:lnTo>
                  <a:pt x="48" y="408"/>
                </a:lnTo>
                <a:lnTo>
                  <a:pt x="56" y="408"/>
                </a:lnTo>
                <a:lnTo>
                  <a:pt x="56" y="408"/>
                </a:lnTo>
                <a:lnTo>
                  <a:pt x="56" y="448"/>
                </a:lnTo>
                <a:lnTo>
                  <a:pt x="48" y="544"/>
                </a:lnTo>
                <a:lnTo>
                  <a:pt x="56" y="584"/>
                </a:lnTo>
                <a:lnTo>
                  <a:pt x="56" y="592"/>
                </a:lnTo>
                <a:lnTo>
                  <a:pt x="56" y="592"/>
                </a:lnTo>
                <a:lnTo>
                  <a:pt x="56" y="592"/>
                </a:lnTo>
                <a:lnTo>
                  <a:pt x="136" y="592"/>
                </a:lnTo>
                <a:lnTo>
                  <a:pt x="400" y="592"/>
                </a:lnTo>
                <a:lnTo>
                  <a:pt x="432" y="584"/>
                </a:lnTo>
                <a:close/>
              </a:path>
            </a:pathLst>
          </a:custGeom>
          <a:solidFill>
            <a:srgbClr val="92D050"/>
          </a:solidFill>
          <a:ln w="6350" cmpd="sng">
            <a:solidFill>
              <a:srgbClr val="000000"/>
            </a:solidFill>
            <a:round/>
            <a:headEnd/>
            <a:tailEnd/>
          </a:ln>
        </p:spPr>
        <p:txBody>
          <a:bodyPr/>
          <a:lstStyle/>
          <a:p>
            <a:endParaRPr lang="en-US" dirty="0"/>
          </a:p>
        </p:txBody>
      </p:sp>
      <p:sp>
        <p:nvSpPr>
          <p:cNvPr id="791575" name="Freeform 23"/>
          <p:cNvSpPr>
            <a:spLocks/>
          </p:cNvSpPr>
          <p:nvPr/>
        </p:nvSpPr>
        <p:spPr bwMode="auto">
          <a:xfrm>
            <a:off x="6726142" y="2878138"/>
            <a:ext cx="966787" cy="836612"/>
          </a:xfrm>
          <a:custGeom>
            <a:avLst/>
            <a:gdLst>
              <a:gd name="T0" fmla="*/ 88 w 536"/>
              <a:gd name="T1" fmla="*/ 376 h 464"/>
              <a:gd name="T2" fmla="*/ 88 w 536"/>
              <a:gd name="T3" fmla="*/ 160 h 464"/>
              <a:gd name="T4" fmla="*/ 72 w 536"/>
              <a:gd name="T5" fmla="*/ 160 h 464"/>
              <a:gd name="T6" fmla="*/ 64 w 536"/>
              <a:gd name="T7" fmla="*/ 144 h 464"/>
              <a:gd name="T8" fmla="*/ 64 w 536"/>
              <a:gd name="T9" fmla="*/ 128 h 464"/>
              <a:gd name="T10" fmla="*/ 48 w 536"/>
              <a:gd name="T11" fmla="*/ 120 h 464"/>
              <a:gd name="T12" fmla="*/ 48 w 536"/>
              <a:gd name="T13" fmla="*/ 112 h 464"/>
              <a:gd name="T14" fmla="*/ 64 w 536"/>
              <a:gd name="T15" fmla="*/ 96 h 464"/>
              <a:gd name="T16" fmla="*/ 56 w 536"/>
              <a:gd name="T17" fmla="*/ 88 h 464"/>
              <a:gd name="T18" fmla="*/ 48 w 536"/>
              <a:gd name="T19" fmla="*/ 88 h 464"/>
              <a:gd name="T20" fmla="*/ 40 w 536"/>
              <a:gd name="T21" fmla="*/ 80 h 464"/>
              <a:gd name="T22" fmla="*/ 32 w 536"/>
              <a:gd name="T23" fmla="*/ 72 h 464"/>
              <a:gd name="T24" fmla="*/ 16 w 536"/>
              <a:gd name="T25" fmla="*/ 48 h 464"/>
              <a:gd name="T26" fmla="*/ 8 w 536"/>
              <a:gd name="T27" fmla="*/ 40 h 464"/>
              <a:gd name="T28" fmla="*/ 0 w 536"/>
              <a:gd name="T29" fmla="*/ 8 h 464"/>
              <a:gd name="T30" fmla="*/ 304 w 536"/>
              <a:gd name="T31" fmla="*/ 0 h 464"/>
              <a:gd name="T32" fmla="*/ 312 w 536"/>
              <a:gd name="T33" fmla="*/ 8 h 464"/>
              <a:gd name="T34" fmla="*/ 328 w 536"/>
              <a:gd name="T35" fmla="*/ 24 h 464"/>
              <a:gd name="T36" fmla="*/ 328 w 536"/>
              <a:gd name="T37" fmla="*/ 32 h 464"/>
              <a:gd name="T38" fmla="*/ 320 w 536"/>
              <a:gd name="T39" fmla="*/ 64 h 464"/>
              <a:gd name="T40" fmla="*/ 376 w 536"/>
              <a:gd name="T41" fmla="*/ 128 h 464"/>
              <a:gd name="T42" fmla="*/ 392 w 536"/>
              <a:gd name="T43" fmla="*/ 176 h 464"/>
              <a:gd name="T44" fmla="*/ 408 w 536"/>
              <a:gd name="T45" fmla="*/ 160 h 464"/>
              <a:gd name="T46" fmla="*/ 440 w 536"/>
              <a:gd name="T47" fmla="*/ 176 h 464"/>
              <a:gd name="T48" fmla="*/ 432 w 536"/>
              <a:gd name="T49" fmla="*/ 200 h 464"/>
              <a:gd name="T50" fmla="*/ 424 w 536"/>
              <a:gd name="T51" fmla="*/ 224 h 464"/>
              <a:gd name="T52" fmla="*/ 424 w 536"/>
              <a:gd name="T53" fmla="*/ 240 h 464"/>
              <a:gd name="T54" fmla="*/ 456 w 536"/>
              <a:gd name="T55" fmla="*/ 264 h 464"/>
              <a:gd name="T56" fmla="*/ 456 w 536"/>
              <a:gd name="T57" fmla="*/ 264 h 464"/>
              <a:gd name="T58" fmla="*/ 456 w 536"/>
              <a:gd name="T59" fmla="*/ 272 h 464"/>
              <a:gd name="T60" fmla="*/ 472 w 536"/>
              <a:gd name="T61" fmla="*/ 272 h 464"/>
              <a:gd name="T62" fmla="*/ 480 w 536"/>
              <a:gd name="T63" fmla="*/ 280 h 464"/>
              <a:gd name="T64" fmla="*/ 496 w 536"/>
              <a:gd name="T65" fmla="*/ 288 h 464"/>
              <a:gd name="T66" fmla="*/ 496 w 536"/>
              <a:gd name="T67" fmla="*/ 304 h 464"/>
              <a:gd name="T68" fmla="*/ 504 w 536"/>
              <a:gd name="T69" fmla="*/ 320 h 464"/>
              <a:gd name="T70" fmla="*/ 496 w 536"/>
              <a:gd name="T71" fmla="*/ 336 h 464"/>
              <a:gd name="T72" fmla="*/ 504 w 536"/>
              <a:gd name="T73" fmla="*/ 344 h 464"/>
              <a:gd name="T74" fmla="*/ 512 w 536"/>
              <a:gd name="T75" fmla="*/ 352 h 464"/>
              <a:gd name="T76" fmla="*/ 512 w 536"/>
              <a:gd name="T77" fmla="*/ 360 h 464"/>
              <a:gd name="T78" fmla="*/ 512 w 536"/>
              <a:gd name="T79" fmla="*/ 352 h 464"/>
              <a:gd name="T80" fmla="*/ 512 w 536"/>
              <a:gd name="T81" fmla="*/ 344 h 464"/>
              <a:gd name="T82" fmla="*/ 520 w 536"/>
              <a:gd name="T83" fmla="*/ 352 h 464"/>
              <a:gd name="T84" fmla="*/ 528 w 536"/>
              <a:gd name="T85" fmla="*/ 360 h 464"/>
              <a:gd name="T86" fmla="*/ 536 w 536"/>
              <a:gd name="T87" fmla="*/ 368 h 464"/>
              <a:gd name="T88" fmla="*/ 528 w 536"/>
              <a:gd name="T89" fmla="*/ 368 h 464"/>
              <a:gd name="T90" fmla="*/ 528 w 536"/>
              <a:gd name="T91" fmla="*/ 400 h 464"/>
              <a:gd name="T92" fmla="*/ 520 w 536"/>
              <a:gd name="T93" fmla="*/ 400 h 464"/>
              <a:gd name="T94" fmla="*/ 504 w 536"/>
              <a:gd name="T95" fmla="*/ 408 h 464"/>
              <a:gd name="T96" fmla="*/ 496 w 536"/>
              <a:gd name="T97" fmla="*/ 432 h 464"/>
              <a:gd name="T98" fmla="*/ 496 w 536"/>
              <a:gd name="T99" fmla="*/ 440 h 464"/>
              <a:gd name="T100" fmla="*/ 488 w 536"/>
              <a:gd name="T101" fmla="*/ 440 h 464"/>
              <a:gd name="T102" fmla="*/ 496 w 536"/>
              <a:gd name="T103" fmla="*/ 448 h 464"/>
              <a:gd name="T104" fmla="*/ 496 w 536"/>
              <a:gd name="T105" fmla="*/ 448 h 464"/>
              <a:gd name="T106" fmla="*/ 488 w 536"/>
              <a:gd name="T107" fmla="*/ 464 h 464"/>
              <a:gd name="T108" fmla="*/ 440 w 536"/>
              <a:gd name="T109" fmla="*/ 464 h 464"/>
              <a:gd name="T110" fmla="*/ 440 w 536"/>
              <a:gd name="T111" fmla="*/ 464 h 464"/>
              <a:gd name="T112" fmla="*/ 456 w 536"/>
              <a:gd name="T113" fmla="*/ 432 h 464"/>
              <a:gd name="T114" fmla="*/ 448 w 536"/>
              <a:gd name="T115" fmla="*/ 416 h 464"/>
              <a:gd name="T116" fmla="*/ 440 w 536"/>
              <a:gd name="T117" fmla="*/ 416 h 464"/>
              <a:gd name="T118" fmla="*/ 96 w 536"/>
              <a:gd name="T119" fmla="*/ 43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6" h="464">
                <a:moveTo>
                  <a:pt x="96" y="432"/>
                </a:moveTo>
                <a:lnTo>
                  <a:pt x="88" y="376"/>
                </a:lnTo>
                <a:lnTo>
                  <a:pt x="88" y="160"/>
                </a:lnTo>
                <a:lnTo>
                  <a:pt x="88" y="160"/>
                </a:lnTo>
                <a:lnTo>
                  <a:pt x="72" y="160"/>
                </a:lnTo>
                <a:lnTo>
                  <a:pt x="72" y="160"/>
                </a:lnTo>
                <a:lnTo>
                  <a:pt x="64" y="144"/>
                </a:lnTo>
                <a:lnTo>
                  <a:pt x="64" y="144"/>
                </a:lnTo>
                <a:lnTo>
                  <a:pt x="64" y="136"/>
                </a:lnTo>
                <a:lnTo>
                  <a:pt x="64" y="128"/>
                </a:lnTo>
                <a:lnTo>
                  <a:pt x="48" y="120"/>
                </a:lnTo>
                <a:lnTo>
                  <a:pt x="48" y="120"/>
                </a:lnTo>
                <a:lnTo>
                  <a:pt x="48" y="112"/>
                </a:lnTo>
                <a:lnTo>
                  <a:pt x="48" y="112"/>
                </a:lnTo>
                <a:lnTo>
                  <a:pt x="64" y="104"/>
                </a:lnTo>
                <a:lnTo>
                  <a:pt x="64" y="96"/>
                </a:lnTo>
                <a:lnTo>
                  <a:pt x="64" y="88"/>
                </a:lnTo>
                <a:lnTo>
                  <a:pt x="56" y="88"/>
                </a:lnTo>
                <a:lnTo>
                  <a:pt x="56" y="80"/>
                </a:lnTo>
                <a:lnTo>
                  <a:pt x="48" y="88"/>
                </a:lnTo>
                <a:lnTo>
                  <a:pt x="48" y="88"/>
                </a:lnTo>
                <a:lnTo>
                  <a:pt x="40" y="80"/>
                </a:lnTo>
                <a:lnTo>
                  <a:pt x="24" y="72"/>
                </a:lnTo>
                <a:lnTo>
                  <a:pt x="32" y="72"/>
                </a:lnTo>
                <a:lnTo>
                  <a:pt x="16" y="48"/>
                </a:lnTo>
                <a:lnTo>
                  <a:pt x="16" y="48"/>
                </a:lnTo>
                <a:lnTo>
                  <a:pt x="8" y="40"/>
                </a:lnTo>
                <a:lnTo>
                  <a:pt x="8" y="40"/>
                </a:lnTo>
                <a:lnTo>
                  <a:pt x="8" y="32"/>
                </a:lnTo>
                <a:lnTo>
                  <a:pt x="0" y="8"/>
                </a:lnTo>
                <a:lnTo>
                  <a:pt x="0" y="8"/>
                </a:lnTo>
                <a:lnTo>
                  <a:pt x="304" y="0"/>
                </a:lnTo>
                <a:lnTo>
                  <a:pt x="304" y="0"/>
                </a:lnTo>
                <a:lnTo>
                  <a:pt x="312" y="8"/>
                </a:lnTo>
                <a:lnTo>
                  <a:pt x="328" y="24"/>
                </a:lnTo>
                <a:lnTo>
                  <a:pt x="328" y="24"/>
                </a:lnTo>
                <a:lnTo>
                  <a:pt x="328" y="24"/>
                </a:lnTo>
                <a:lnTo>
                  <a:pt x="328" y="32"/>
                </a:lnTo>
                <a:lnTo>
                  <a:pt x="320" y="40"/>
                </a:lnTo>
                <a:lnTo>
                  <a:pt x="320" y="64"/>
                </a:lnTo>
                <a:lnTo>
                  <a:pt x="344" y="104"/>
                </a:lnTo>
                <a:lnTo>
                  <a:pt x="376" y="128"/>
                </a:lnTo>
                <a:lnTo>
                  <a:pt x="392" y="136"/>
                </a:lnTo>
                <a:lnTo>
                  <a:pt x="392" y="176"/>
                </a:lnTo>
                <a:lnTo>
                  <a:pt x="408" y="176"/>
                </a:lnTo>
                <a:lnTo>
                  <a:pt x="408" y="160"/>
                </a:lnTo>
                <a:lnTo>
                  <a:pt x="424" y="168"/>
                </a:lnTo>
                <a:lnTo>
                  <a:pt x="440" y="176"/>
                </a:lnTo>
                <a:lnTo>
                  <a:pt x="440" y="184"/>
                </a:lnTo>
                <a:lnTo>
                  <a:pt x="432" y="200"/>
                </a:lnTo>
                <a:lnTo>
                  <a:pt x="432" y="216"/>
                </a:lnTo>
                <a:lnTo>
                  <a:pt x="424" y="224"/>
                </a:lnTo>
                <a:lnTo>
                  <a:pt x="424" y="224"/>
                </a:lnTo>
                <a:lnTo>
                  <a:pt x="424" y="240"/>
                </a:lnTo>
                <a:lnTo>
                  <a:pt x="432" y="256"/>
                </a:lnTo>
                <a:lnTo>
                  <a:pt x="456" y="264"/>
                </a:lnTo>
                <a:lnTo>
                  <a:pt x="456" y="264"/>
                </a:lnTo>
                <a:lnTo>
                  <a:pt x="456" y="264"/>
                </a:lnTo>
                <a:lnTo>
                  <a:pt x="456" y="272"/>
                </a:lnTo>
                <a:lnTo>
                  <a:pt x="456" y="272"/>
                </a:lnTo>
                <a:lnTo>
                  <a:pt x="472" y="272"/>
                </a:lnTo>
                <a:lnTo>
                  <a:pt x="472" y="272"/>
                </a:lnTo>
                <a:lnTo>
                  <a:pt x="480" y="280"/>
                </a:lnTo>
                <a:lnTo>
                  <a:pt x="480" y="280"/>
                </a:lnTo>
                <a:lnTo>
                  <a:pt x="496" y="288"/>
                </a:lnTo>
                <a:lnTo>
                  <a:pt x="496" y="288"/>
                </a:lnTo>
                <a:lnTo>
                  <a:pt x="496" y="304"/>
                </a:lnTo>
                <a:lnTo>
                  <a:pt x="496" y="304"/>
                </a:lnTo>
                <a:lnTo>
                  <a:pt x="504" y="320"/>
                </a:lnTo>
                <a:lnTo>
                  <a:pt x="504" y="320"/>
                </a:lnTo>
                <a:lnTo>
                  <a:pt x="496" y="328"/>
                </a:lnTo>
                <a:lnTo>
                  <a:pt x="496" y="336"/>
                </a:lnTo>
                <a:lnTo>
                  <a:pt x="496" y="336"/>
                </a:lnTo>
                <a:lnTo>
                  <a:pt x="504" y="344"/>
                </a:lnTo>
                <a:lnTo>
                  <a:pt x="504" y="344"/>
                </a:lnTo>
                <a:lnTo>
                  <a:pt x="512" y="352"/>
                </a:lnTo>
                <a:lnTo>
                  <a:pt x="512" y="352"/>
                </a:lnTo>
                <a:lnTo>
                  <a:pt x="512" y="360"/>
                </a:lnTo>
                <a:lnTo>
                  <a:pt x="512" y="360"/>
                </a:lnTo>
                <a:lnTo>
                  <a:pt x="512" y="352"/>
                </a:lnTo>
                <a:lnTo>
                  <a:pt x="512" y="352"/>
                </a:lnTo>
                <a:lnTo>
                  <a:pt x="512" y="344"/>
                </a:lnTo>
                <a:lnTo>
                  <a:pt x="520" y="344"/>
                </a:lnTo>
                <a:lnTo>
                  <a:pt x="520" y="352"/>
                </a:lnTo>
                <a:lnTo>
                  <a:pt x="520" y="352"/>
                </a:lnTo>
                <a:lnTo>
                  <a:pt x="528" y="360"/>
                </a:lnTo>
                <a:lnTo>
                  <a:pt x="528" y="360"/>
                </a:lnTo>
                <a:lnTo>
                  <a:pt x="536" y="368"/>
                </a:lnTo>
                <a:lnTo>
                  <a:pt x="536" y="368"/>
                </a:lnTo>
                <a:lnTo>
                  <a:pt x="528" y="368"/>
                </a:lnTo>
                <a:lnTo>
                  <a:pt x="528" y="368"/>
                </a:lnTo>
                <a:lnTo>
                  <a:pt x="528" y="400"/>
                </a:lnTo>
                <a:lnTo>
                  <a:pt x="528" y="400"/>
                </a:lnTo>
                <a:lnTo>
                  <a:pt x="520" y="400"/>
                </a:lnTo>
                <a:lnTo>
                  <a:pt x="520" y="400"/>
                </a:lnTo>
                <a:lnTo>
                  <a:pt x="504" y="408"/>
                </a:lnTo>
                <a:lnTo>
                  <a:pt x="504" y="408"/>
                </a:lnTo>
                <a:lnTo>
                  <a:pt x="496" y="432"/>
                </a:lnTo>
                <a:lnTo>
                  <a:pt x="496" y="432"/>
                </a:lnTo>
                <a:lnTo>
                  <a:pt x="496" y="440"/>
                </a:lnTo>
                <a:lnTo>
                  <a:pt x="488" y="440"/>
                </a:lnTo>
                <a:lnTo>
                  <a:pt x="488" y="440"/>
                </a:lnTo>
                <a:lnTo>
                  <a:pt x="496" y="440"/>
                </a:lnTo>
                <a:lnTo>
                  <a:pt x="496" y="448"/>
                </a:lnTo>
                <a:lnTo>
                  <a:pt x="504" y="448"/>
                </a:lnTo>
                <a:lnTo>
                  <a:pt x="496" y="448"/>
                </a:lnTo>
                <a:lnTo>
                  <a:pt x="496" y="448"/>
                </a:lnTo>
                <a:lnTo>
                  <a:pt x="488" y="464"/>
                </a:lnTo>
                <a:lnTo>
                  <a:pt x="488" y="464"/>
                </a:lnTo>
                <a:lnTo>
                  <a:pt x="440" y="464"/>
                </a:lnTo>
                <a:lnTo>
                  <a:pt x="440" y="464"/>
                </a:lnTo>
                <a:lnTo>
                  <a:pt x="440" y="464"/>
                </a:lnTo>
                <a:lnTo>
                  <a:pt x="448" y="440"/>
                </a:lnTo>
                <a:lnTo>
                  <a:pt x="456" y="432"/>
                </a:lnTo>
                <a:lnTo>
                  <a:pt x="456" y="424"/>
                </a:lnTo>
                <a:lnTo>
                  <a:pt x="448" y="416"/>
                </a:lnTo>
                <a:lnTo>
                  <a:pt x="440" y="416"/>
                </a:lnTo>
                <a:lnTo>
                  <a:pt x="440" y="416"/>
                </a:lnTo>
                <a:lnTo>
                  <a:pt x="440" y="416"/>
                </a:lnTo>
                <a:lnTo>
                  <a:pt x="96" y="432"/>
                </a:lnTo>
                <a:lnTo>
                  <a:pt x="96" y="432"/>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791576" name="Freeform 24"/>
          <p:cNvSpPr>
            <a:spLocks/>
          </p:cNvSpPr>
          <p:nvPr/>
        </p:nvSpPr>
        <p:spPr bwMode="auto">
          <a:xfrm>
            <a:off x="6889653" y="3629025"/>
            <a:ext cx="719138" cy="660400"/>
          </a:xfrm>
          <a:custGeom>
            <a:avLst/>
            <a:gdLst>
              <a:gd name="T0" fmla="*/ 296 w 400"/>
              <a:gd name="T1" fmla="*/ 344 h 368"/>
              <a:gd name="T2" fmla="*/ 296 w 400"/>
              <a:gd name="T3" fmla="*/ 336 h 368"/>
              <a:gd name="T4" fmla="*/ 296 w 400"/>
              <a:gd name="T5" fmla="*/ 336 h 368"/>
              <a:gd name="T6" fmla="*/ 288 w 400"/>
              <a:gd name="T7" fmla="*/ 312 h 368"/>
              <a:gd name="T8" fmla="*/ 280 w 400"/>
              <a:gd name="T9" fmla="*/ 304 h 368"/>
              <a:gd name="T10" fmla="*/ 288 w 400"/>
              <a:gd name="T11" fmla="*/ 296 h 368"/>
              <a:gd name="T12" fmla="*/ 288 w 400"/>
              <a:gd name="T13" fmla="*/ 288 h 368"/>
              <a:gd name="T14" fmla="*/ 296 w 400"/>
              <a:gd name="T15" fmla="*/ 288 h 368"/>
              <a:gd name="T16" fmla="*/ 288 w 400"/>
              <a:gd name="T17" fmla="*/ 280 h 368"/>
              <a:gd name="T18" fmla="*/ 296 w 400"/>
              <a:gd name="T19" fmla="*/ 280 h 368"/>
              <a:gd name="T20" fmla="*/ 296 w 400"/>
              <a:gd name="T21" fmla="*/ 272 h 368"/>
              <a:gd name="T22" fmla="*/ 296 w 400"/>
              <a:gd name="T23" fmla="*/ 256 h 368"/>
              <a:gd name="T24" fmla="*/ 304 w 400"/>
              <a:gd name="T25" fmla="*/ 248 h 368"/>
              <a:gd name="T26" fmla="*/ 304 w 400"/>
              <a:gd name="T27" fmla="*/ 248 h 368"/>
              <a:gd name="T28" fmla="*/ 312 w 400"/>
              <a:gd name="T29" fmla="*/ 240 h 368"/>
              <a:gd name="T30" fmla="*/ 312 w 400"/>
              <a:gd name="T31" fmla="*/ 232 h 368"/>
              <a:gd name="T32" fmla="*/ 328 w 400"/>
              <a:gd name="T33" fmla="*/ 216 h 368"/>
              <a:gd name="T34" fmla="*/ 328 w 400"/>
              <a:gd name="T35" fmla="*/ 216 h 368"/>
              <a:gd name="T36" fmla="*/ 336 w 400"/>
              <a:gd name="T37" fmla="*/ 208 h 368"/>
              <a:gd name="T38" fmla="*/ 336 w 400"/>
              <a:gd name="T39" fmla="*/ 184 h 368"/>
              <a:gd name="T40" fmla="*/ 344 w 400"/>
              <a:gd name="T41" fmla="*/ 176 h 368"/>
              <a:gd name="T42" fmla="*/ 352 w 400"/>
              <a:gd name="T43" fmla="*/ 168 h 368"/>
              <a:gd name="T44" fmla="*/ 360 w 400"/>
              <a:gd name="T45" fmla="*/ 152 h 368"/>
              <a:gd name="T46" fmla="*/ 352 w 400"/>
              <a:gd name="T47" fmla="*/ 152 h 368"/>
              <a:gd name="T48" fmla="*/ 360 w 400"/>
              <a:gd name="T49" fmla="*/ 144 h 368"/>
              <a:gd name="T50" fmla="*/ 368 w 400"/>
              <a:gd name="T51" fmla="*/ 136 h 368"/>
              <a:gd name="T52" fmla="*/ 368 w 400"/>
              <a:gd name="T53" fmla="*/ 120 h 368"/>
              <a:gd name="T54" fmla="*/ 368 w 400"/>
              <a:gd name="T55" fmla="*/ 112 h 368"/>
              <a:gd name="T56" fmla="*/ 384 w 400"/>
              <a:gd name="T57" fmla="*/ 88 h 368"/>
              <a:gd name="T58" fmla="*/ 376 w 400"/>
              <a:gd name="T59" fmla="*/ 80 h 368"/>
              <a:gd name="T60" fmla="*/ 384 w 400"/>
              <a:gd name="T61" fmla="*/ 80 h 368"/>
              <a:gd name="T62" fmla="*/ 400 w 400"/>
              <a:gd name="T63" fmla="*/ 64 h 368"/>
              <a:gd name="T64" fmla="*/ 392 w 400"/>
              <a:gd name="T65" fmla="*/ 48 h 368"/>
              <a:gd name="T66" fmla="*/ 344 w 400"/>
              <a:gd name="T67" fmla="*/ 48 h 368"/>
              <a:gd name="T68" fmla="*/ 344 w 400"/>
              <a:gd name="T69" fmla="*/ 48 h 368"/>
              <a:gd name="T70" fmla="*/ 360 w 400"/>
              <a:gd name="T71" fmla="*/ 16 h 368"/>
              <a:gd name="T72" fmla="*/ 352 w 400"/>
              <a:gd name="T73" fmla="*/ 0 h 368"/>
              <a:gd name="T74" fmla="*/ 344 w 400"/>
              <a:gd name="T75" fmla="*/ 0 h 368"/>
              <a:gd name="T76" fmla="*/ 0 w 400"/>
              <a:gd name="T77" fmla="*/ 16 h 368"/>
              <a:gd name="T78" fmla="*/ 0 w 400"/>
              <a:gd name="T79" fmla="*/ 16 h 368"/>
              <a:gd name="T80" fmla="*/ 16 w 400"/>
              <a:gd name="T81" fmla="*/ 128 h 368"/>
              <a:gd name="T82" fmla="*/ 8 w 400"/>
              <a:gd name="T83" fmla="*/ 304 h 368"/>
              <a:gd name="T84" fmla="*/ 16 w 400"/>
              <a:gd name="T85" fmla="*/ 312 h 368"/>
              <a:gd name="T86" fmla="*/ 48 w 400"/>
              <a:gd name="T87" fmla="*/ 312 h 368"/>
              <a:gd name="T88" fmla="*/ 48 w 400"/>
              <a:gd name="T89" fmla="*/ 368 h 368"/>
              <a:gd name="T90" fmla="*/ 288 w 400"/>
              <a:gd name="T91" fmla="*/ 360 h 368"/>
              <a:gd name="T92" fmla="*/ 296 w 400"/>
              <a:gd name="T93" fmla="*/ 3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0" h="368">
                <a:moveTo>
                  <a:pt x="296" y="344"/>
                </a:moveTo>
                <a:lnTo>
                  <a:pt x="296" y="344"/>
                </a:lnTo>
                <a:lnTo>
                  <a:pt x="296" y="344"/>
                </a:lnTo>
                <a:lnTo>
                  <a:pt x="296" y="336"/>
                </a:lnTo>
                <a:lnTo>
                  <a:pt x="296" y="336"/>
                </a:lnTo>
                <a:lnTo>
                  <a:pt x="296" y="336"/>
                </a:lnTo>
                <a:lnTo>
                  <a:pt x="288" y="320"/>
                </a:lnTo>
                <a:lnTo>
                  <a:pt x="288" y="312"/>
                </a:lnTo>
                <a:lnTo>
                  <a:pt x="280" y="304"/>
                </a:lnTo>
                <a:lnTo>
                  <a:pt x="280" y="304"/>
                </a:lnTo>
                <a:lnTo>
                  <a:pt x="288" y="296"/>
                </a:lnTo>
                <a:lnTo>
                  <a:pt x="288" y="296"/>
                </a:lnTo>
                <a:lnTo>
                  <a:pt x="288" y="296"/>
                </a:lnTo>
                <a:lnTo>
                  <a:pt x="288" y="288"/>
                </a:lnTo>
                <a:lnTo>
                  <a:pt x="296" y="288"/>
                </a:lnTo>
                <a:lnTo>
                  <a:pt x="296" y="288"/>
                </a:lnTo>
                <a:lnTo>
                  <a:pt x="296" y="288"/>
                </a:lnTo>
                <a:lnTo>
                  <a:pt x="288" y="280"/>
                </a:lnTo>
                <a:lnTo>
                  <a:pt x="288" y="280"/>
                </a:lnTo>
                <a:lnTo>
                  <a:pt x="296" y="280"/>
                </a:lnTo>
                <a:lnTo>
                  <a:pt x="296" y="272"/>
                </a:lnTo>
                <a:lnTo>
                  <a:pt x="296" y="272"/>
                </a:lnTo>
                <a:lnTo>
                  <a:pt x="296" y="264"/>
                </a:lnTo>
                <a:lnTo>
                  <a:pt x="296" y="256"/>
                </a:lnTo>
                <a:lnTo>
                  <a:pt x="304" y="256"/>
                </a:lnTo>
                <a:lnTo>
                  <a:pt x="304" y="248"/>
                </a:lnTo>
                <a:lnTo>
                  <a:pt x="304" y="248"/>
                </a:lnTo>
                <a:lnTo>
                  <a:pt x="304" y="248"/>
                </a:lnTo>
                <a:lnTo>
                  <a:pt x="312" y="240"/>
                </a:lnTo>
                <a:lnTo>
                  <a:pt x="312" y="240"/>
                </a:lnTo>
                <a:lnTo>
                  <a:pt x="312" y="232"/>
                </a:lnTo>
                <a:lnTo>
                  <a:pt x="312" y="232"/>
                </a:lnTo>
                <a:lnTo>
                  <a:pt x="328" y="216"/>
                </a:lnTo>
                <a:lnTo>
                  <a:pt x="328" y="216"/>
                </a:lnTo>
                <a:lnTo>
                  <a:pt x="328" y="216"/>
                </a:lnTo>
                <a:lnTo>
                  <a:pt x="328" y="216"/>
                </a:lnTo>
                <a:lnTo>
                  <a:pt x="336" y="208"/>
                </a:lnTo>
                <a:lnTo>
                  <a:pt x="336" y="208"/>
                </a:lnTo>
                <a:lnTo>
                  <a:pt x="336" y="184"/>
                </a:lnTo>
                <a:lnTo>
                  <a:pt x="336" y="184"/>
                </a:lnTo>
                <a:lnTo>
                  <a:pt x="344" y="176"/>
                </a:lnTo>
                <a:lnTo>
                  <a:pt x="344" y="176"/>
                </a:lnTo>
                <a:lnTo>
                  <a:pt x="352" y="168"/>
                </a:lnTo>
                <a:lnTo>
                  <a:pt x="352" y="168"/>
                </a:lnTo>
                <a:lnTo>
                  <a:pt x="360" y="152"/>
                </a:lnTo>
                <a:lnTo>
                  <a:pt x="360" y="152"/>
                </a:lnTo>
                <a:lnTo>
                  <a:pt x="352" y="152"/>
                </a:lnTo>
                <a:lnTo>
                  <a:pt x="352" y="152"/>
                </a:lnTo>
                <a:lnTo>
                  <a:pt x="352" y="152"/>
                </a:lnTo>
                <a:lnTo>
                  <a:pt x="360" y="144"/>
                </a:lnTo>
                <a:lnTo>
                  <a:pt x="368" y="144"/>
                </a:lnTo>
                <a:lnTo>
                  <a:pt x="368" y="136"/>
                </a:lnTo>
                <a:lnTo>
                  <a:pt x="368" y="128"/>
                </a:lnTo>
                <a:lnTo>
                  <a:pt x="368" y="120"/>
                </a:lnTo>
                <a:lnTo>
                  <a:pt x="368" y="120"/>
                </a:lnTo>
                <a:lnTo>
                  <a:pt x="368" y="112"/>
                </a:lnTo>
                <a:lnTo>
                  <a:pt x="376" y="96"/>
                </a:lnTo>
                <a:lnTo>
                  <a:pt x="384" y="88"/>
                </a:lnTo>
                <a:lnTo>
                  <a:pt x="384" y="80"/>
                </a:lnTo>
                <a:lnTo>
                  <a:pt x="376" y="80"/>
                </a:lnTo>
                <a:lnTo>
                  <a:pt x="376" y="80"/>
                </a:lnTo>
                <a:lnTo>
                  <a:pt x="384" y="80"/>
                </a:lnTo>
                <a:lnTo>
                  <a:pt x="384" y="72"/>
                </a:lnTo>
                <a:lnTo>
                  <a:pt x="400" y="64"/>
                </a:lnTo>
                <a:lnTo>
                  <a:pt x="400" y="56"/>
                </a:lnTo>
                <a:lnTo>
                  <a:pt x="392" y="48"/>
                </a:lnTo>
                <a:lnTo>
                  <a:pt x="392" y="48"/>
                </a:lnTo>
                <a:lnTo>
                  <a:pt x="344" y="48"/>
                </a:lnTo>
                <a:lnTo>
                  <a:pt x="344" y="48"/>
                </a:lnTo>
                <a:lnTo>
                  <a:pt x="344" y="48"/>
                </a:lnTo>
                <a:lnTo>
                  <a:pt x="352" y="24"/>
                </a:lnTo>
                <a:lnTo>
                  <a:pt x="360" y="16"/>
                </a:lnTo>
                <a:lnTo>
                  <a:pt x="360" y="8"/>
                </a:lnTo>
                <a:lnTo>
                  <a:pt x="352" y="0"/>
                </a:lnTo>
                <a:lnTo>
                  <a:pt x="344" y="0"/>
                </a:lnTo>
                <a:lnTo>
                  <a:pt x="344" y="0"/>
                </a:lnTo>
                <a:lnTo>
                  <a:pt x="344" y="0"/>
                </a:lnTo>
                <a:lnTo>
                  <a:pt x="0" y="16"/>
                </a:lnTo>
                <a:lnTo>
                  <a:pt x="0" y="16"/>
                </a:lnTo>
                <a:lnTo>
                  <a:pt x="0" y="16"/>
                </a:lnTo>
                <a:lnTo>
                  <a:pt x="16" y="128"/>
                </a:lnTo>
                <a:lnTo>
                  <a:pt x="16" y="128"/>
                </a:lnTo>
                <a:lnTo>
                  <a:pt x="8" y="304"/>
                </a:lnTo>
                <a:lnTo>
                  <a:pt x="8" y="304"/>
                </a:lnTo>
                <a:lnTo>
                  <a:pt x="16" y="312"/>
                </a:lnTo>
                <a:lnTo>
                  <a:pt x="16" y="312"/>
                </a:lnTo>
                <a:lnTo>
                  <a:pt x="40" y="312"/>
                </a:lnTo>
                <a:lnTo>
                  <a:pt x="48" y="312"/>
                </a:lnTo>
                <a:lnTo>
                  <a:pt x="48" y="312"/>
                </a:lnTo>
                <a:lnTo>
                  <a:pt x="48" y="368"/>
                </a:lnTo>
                <a:lnTo>
                  <a:pt x="48" y="368"/>
                </a:lnTo>
                <a:lnTo>
                  <a:pt x="288" y="360"/>
                </a:lnTo>
                <a:lnTo>
                  <a:pt x="288" y="360"/>
                </a:lnTo>
                <a:lnTo>
                  <a:pt x="296" y="344"/>
                </a:lnTo>
                <a:close/>
              </a:path>
            </a:pathLst>
          </a:custGeom>
          <a:solidFill>
            <a:srgbClr val="92D050"/>
          </a:solidFill>
          <a:ln w="6350" cmpd="sng">
            <a:solidFill>
              <a:srgbClr val="000000"/>
            </a:solidFill>
            <a:round/>
            <a:headEnd/>
            <a:tailEnd/>
          </a:ln>
        </p:spPr>
        <p:txBody>
          <a:bodyPr/>
          <a:lstStyle/>
          <a:p>
            <a:endParaRPr lang="en-US" dirty="0"/>
          </a:p>
        </p:txBody>
      </p:sp>
      <p:sp>
        <p:nvSpPr>
          <p:cNvPr id="791577" name="Freeform 25"/>
          <p:cNvSpPr>
            <a:spLocks/>
          </p:cNvSpPr>
          <p:nvPr/>
        </p:nvSpPr>
        <p:spPr bwMode="auto">
          <a:xfrm>
            <a:off x="6975378" y="4278313"/>
            <a:ext cx="808038" cy="717550"/>
          </a:xfrm>
          <a:custGeom>
            <a:avLst/>
            <a:gdLst>
              <a:gd name="T0" fmla="*/ 40 w 448"/>
              <a:gd name="T1" fmla="*/ 264 h 400"/>
              <a:gd name="T2" fmla="*/ 48 w 448"/>
              <a:gd name="T3" fmla="*/ 208 h 400"/>
              <a:gd name="T4" fmla="*/ 24 w 448"/>
              <a:gd name="T5" fmla="*/ 160 h 400"/>
              <a:gd name="T6" fmla="*/ 8 w 448"/>
              <a:gd name="T7" fmla="*/ 104 h 400"/>
              <a:gd name="T8" fmla="*/ 240 w 448"/>
              <a:gd name="T9" fmla="*/ 0 h 400"/>
              <a:gd name="T10" fmla="*/ 248 w 448"/>
              <a:gd name="T11" fmla="*/ 8 h 400"/>
              <a:gd name="T12" fmla="*/ 256 w 448"/>
              <a:gd name="T13" fmla="*/ 24 h 400"/>
              <a:gd name="T14" fmla="*/ 256 w 448"/>
              <a:gd name="T15" fmla="*/ 40 h 400"/>
              <a:gd name="T16" fmla="*/ 256 w 448"/>
              <a:gd name="T17" fmla="*/ 56 h 400"/>
              <a:gd name="T18" fmla="*/ 264 w 448"/>
              <a:gd name="T19" fmla="*/ 64 h 400"/>
              <a:gd name="T20" fmla="*/ 256 w 448"/>
              <a:gd name="T21" fmla="*/ 80 h 400"/>
              <a:gd name="T22" fmla="*/ 248 w 448"/>
              <a:gd name="T23" fmla="*/ 96 h 400"/>
              <a:gd name="T24" fmla="*/ 240 w 448"/>
              <a:gd name="T25" fmla="*/ 112 h 400"/>
              <a:gd name="T26" fmla="*/ 232 w 448"/>
              <a:gd name="T27" fmla="*/ 144 h 400"/>
              <a:gd name="T28" fmla="*/ 224 w 448"/>
              <a:gd name="T29" fmla="*/ 160 h 400"/>
              <a:gd name="T30" fmla="*/ 224 w 448"/>
              <a:gd name="T31" fmla="*/ 168 h 400"/>
              <a:gd name="T32" fmla="*/ 216 w 448"/>
              <a:gd name="T33" fmla="*/ 192 h 400"/>
              <a:gd name="T34" fmla="*/ 376 w 448"/>
              <a:gd name="T35" fmla="*/ 192 h 400"/>
              <a:gd name="T36" fmla="*/ 376 w 448"/>
              <a:gd name="T37" fmla="*/ 240 h 400"/>
              <a:gd name="T38" fmla="*/ 384 w 448"/>
              <a:gd name="T39" fmla="*/ 280 h 400"/>
              <a:gd name="T40" fmla="*/ 360 w 448"/>
              <a:gd name="T41" fmla="*/ 264 h 400"/>
              <a:gd name="T42" fmla="*/ 320 w 448"/>
              <a:gd name="T43" fmla="*/ 288 h 400"/>
              <a:gd name="T44" fmla="*/ 376 w 448"/>
              <a:gd name="T45" fmla="*/ 288 h 400"/>
              <a:gd name="T46" fmla="*/ 392 w 448"/>
              <a:gd name="T47" fmla="*/ 288 h 400"/>
              <a:gd name="T48" fmla="*/ 376 w 448"/>
              <a:gd name="T49" fmla="*/ 304 h 400"/>
              <a:gd name="T50" fmla="*/ 400 w 448"/>
              <a:gd name="T51" fmla="*/ 304 h 400"/>
              <a:gd name="T52" fmla="*/ 408 w 448"/>
              <a:gd name="T53" fmla="*/ 288 h 400"/>
              <a:gd name="T54" fmla="*/ 408 w 448"/>
              <a:gd name="T55" fmla="*/ 296 h 400"/>
              <a:gd name="T56" fmla="*/ 424 w 448"/>
              <a:gd name="T57" fmla="*/ 312 h 400"/>
              <a:gd name="T58" fmla="*/ 408 w 448"/>
              <a:gd name="T59" fmla="*/ 320 h 400"/>
              <a:gd name="T60" fmla="*/ 392 w 448"/>
              <a:gd name="T61" fmla="*/ 344 h 400"/>
              <a:gd name="T62" fmla="*/ 408 w 448"/>
              <a:gd name="T63" fmla="*/ 360 h 400"/>
              <a:gd name="T64" fmla="*/ 440 w 448"/>
              <a:gd name="T65" fmla="*/ 368 h 400"/>
              <a:gd name="T66" fmla="*/ 448 w 448"/>
              <a:gd name="T67" fmla="*/ 376 h 400"/>
              <a:gd name="T68" fmla="*/ 440 w 448"/>
              <a:gd name="T69" fmla="*/ 392 h 400"/>
              <a:gd name="T70" fmla="*/ 424 w 448"/>
              <a:gd name="T71" fmla="*/ 392 h 400"/>
              <a:gd name="T72" fmla="*/ 416 w 448"/>
              <a:gd name="T73" fmla="*/ 376 h 400"/>
              <a:gd name="T74" fmla="*/ 384 w 448"/>
              <a:gd name="T75" fmla="*/ 368 h 400"/>
              <a:gd name="T76" fmla="*/ 368 w 448"/>
              <a:gd name="T77" fmla="*/ 352 h 400"/>
              <a:gd name="T78" fmla="*/ 360 w 448"/>
              <a:gd name="T79" fmla="*/ 360 h 400"/>
              <a:gd name="T80" fmla="*/ 352 w 448"/>
              <a:gd name="T81" fmla="*/ 368 h 400"/>
              <a:gd name="T82" fmla="*/ 352 w 448"/>
              <a:gd name="T83" fmla="*/ 392 h 400"/>
              <a:gd name="T84" fmla="*/ 328 w 448"/>
              <a:gd name="T85" fmla="*/ 368 h 400"/>
              <a:gd name="T86" fmla="*/ 312 w 448"/>
              <a:gd name="T87" fmla="*/ 368 h 400"/>
              <a:gd name="T88" fmla="*/ 288 w 448"/>
              <a:gd name="T89" fmla="*/ 392 h 400"/>
              <a:gd name="T90" fmla="*/ 296 w 448"/>
              <a:gd name="T91" fmla="*/ 376 h 400"/>
              <a:gd name="T92" fmla="*/ 264 w 448"/>
              <a:gd name="T93" fmla="*/ 384 h 400"/>
              <a:gd name="T94" fmla="*/ 248 w 448"/>
              <a:gd name="T95" fmla="*/ 352 h 400"/>
              <a:gd name="T96" fmla="*/ 224 w 448"/>
              <a:gd name="T97" fmla="*/ 352 h 400"/>
              <a:gd name="T98" fmla="*/ 216 w 448"/>
              <a:gd name="T99" fmla="*/ 328 h 400"/>
              <a:gd name="T100" fmla="*/ 200 w 448"/>
              <a:gd name="T101" fmla="*/ 320 h 400"/>
              <a:gd name="T102" fmla="*/ 168 w 448"/>
              <a:gd name="T103" fmla="*/ 336 h 400"/>
              <a:gd name="T104" fmla="*/ 184 w 448"/>
              <a:gd name="T105" fmla="*/ 352 h 400"/>
              <a:gd name="T106" fmla="*/ 88 w 448"/>
              <a:gd name="T107" fmla="*/ 336 h 400"/>
              <a:gd name="T108" fmla="*/ 72 w 448"/>
              <a:gd name="T109" fmla="*/ 328 h 400"/>
              <a:gd name="T110" fmla="*/ 64 w 448"/>
              <a:gd name="T111" fmla="*/ 312 h 400"/>
              <a:gd name="T112" fmla="*/ 64 w 448"/>
              <a:gd name="T113" fmla="*/ 328 h 400"/>
              <a:gd name="T114" fmla="*/ 64 w 448"/>
              <a:gd name="T115" fmla="*/ 336 h 400"/>
              <a:gd name="T116" fmla="*/ 24 w 448"/>
              <a:gd name="T117" fmla="*/ 336 h 400"/>
              <a:gd name="T118" fmla="*/ 40 w 448"/>
              <a:gd name="T119" fmla="*/ 304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8" h="400">
                <a:moveTo>
                  <a:pt x="40" y="304"/>
                </a:moveTo>
                <a:lnTo>
                  <a:pt x="40" y="288"/>
                </a:lnTo>
                <a:lnTo>
                  <a:pt x="32" y="280"/>
                </a:lnTo>
                <a:lnTo>
                  <a:pt x="32" y="280"/>
                </a:lnTo>
                <a:lnTo>
                  <a:pt x="40" y="264"/>
                </a:lnTo>
                <a:lnTo>
                  <a:pt x="40" y="264"/>
                </a:lnTo>
                <a:lnTo>
                  <a:pt x="32" y="264"/>
                </a:lnTo>
                <a:lnTo>
                  <a:pt x="32" y="248"/>
                </a:lnTo>
                <a:lnTo>
                  <a:pt x="48" y="232"/>
                </a:lnTo>
                <a:lnTo>
                  <a:pt x="48" y="208"/>
                </a:lnTo>
                <a:lnTo>
                  <a:pt x="40" y="192"/>
                </a:lnTo>
                <a:lnTo>
                  <a:pt x="40" y="184"/>
                </a:lnTo>
                <a:lnTo>
                  <a:pt x="32" y="168"/>
                </a:lnTo>
                <a:lnTo>
                  <a:pt x="32" y="168"/>
                </a:lnTo>
                <a:lnTo>
                  <a:pt x="24" y="160"/>
                </a:lnTo>
                <a:lnTo>
                  <a:pt x="24" y="160"/>
                </a:lnTo>
                <a:lnTo>
                  <a:pt x="24" y="128"/>
                </a:lnTo>
                <a:lnTo>
                  <a:pt x="24" y="128"/>
                </a:lnTo>
                <a:lnTo>
                  <a:pt x="8" y="104"/>
                </a:lnTo>
                <a:lnTo>
                  <a:pt x="8" y="104"/>
                </a:lnTo>
                <a:lnTo>
                  <a:pt x="0" y="8"/>
                </a:lnTo>
                <a:lnTo>
                  <a:pt x="0" y="8"/>
                </a:lnTo>
                <a:lnTo>
                  <a:pt x="240" y="0"/>
                </a:lnTo>
                <a:lnTo>
                  <a:pt x="240" y="0"/>
                </a:lnTo>
                <a:lnTo>
                  <a:pt x="240" y="0"/>
                </a:lnTo>
                <a:lnTo>
                  <a:pt x="240" y="8"/>
                </a:lnTo>
                <a:lnTo>
                  <a:pt x="240" y="8"/>
                </a:lnTo>
                <a:lnTo>
                  <a:pt x="240" y="8"/>
                </a:lnTo>
                <a:lnTo>
                  <a:pt x="248" y="8"/>
                </a:lnTo>
                <a:lnTo>
                  <a:pt x="248" y="8"/>
                </a:lnTo>
                <a:lnTo>
                  <a:pt x="248" y="16"/>
                </a:lnTo>
                <a:lnTo>
                  <a:pt x="248" y="24"/>
                </a:lnTo>
                <a:lnTo>
                  <a:pt x="248" y="24"/>
                </a:lnTo>
                <a:lnTo>
                  <a:pt x="256" y="24"/>
                </a:lnTo>
                <a:lnTo>
                  <a:pt x="256" y="24"/>
                </a:lnTo>
                <a:lnTo>
                  <a:pt x="248" y="32"/>
                </a:lnTo>
                <a:lnTo>
                  <a:pt x="248" y="32"/>
                </a:lnTo>
                <a:lnTo>
                  <a:pt x="248" y="40"/>
                </a:lnTo>
                <a:lnTo>
                  <a:pt x="248" y="40"/>
                </a:lnTo>
                <a:lnTo>
                  <a:pt x="256" y="40"/>
                </a:lnTo>
                <a:lnTo>
                  <a:pt x="256" y="40"/>
                </a:lnTo>
                <a:lnTo>
                  <a:pt x="256" y="48"/>
                </a:lnTo>
                <a:lnTo>
                  <a:pt x="256" y="48"/>
                </a:lnTo>
                <a:lnTo>
                  <a:pt x="256" y="48"/>
                </a:lnTo>
                <a:lnTo>
                  <a:pt x="256" y="56"/>
                </a:lnTo>
                <a:lnTo>
                  <a:pt x="256" y="56"/>
                </a:lnTo>
                <a:lnTo>
                  <a:pt x="256" y="56"/>
                </a:lnTo>
                <a:lnTo>
                  <a:pt x="256" y="56"/>
                </a:lnTo>
                <a:lnTo>
                  <a:pt x="256" y="64"/>
                </a:lnTo>
                <a:lnTo>
                  <a:pt x="264" y="64"/>
                </a:lnTo>
                <a:lnTo>
                  <a:pt x="264" y="64"/>
                </a:lnTo>
                <a:lnTo>
                  <a:pt x="264" y="72"/>
                </a:lnTo>
                <a:lnTo>
                  <a:pt x="264" y="80"/>
                </a:lnTo>
                <a:lnTo>
                  <a:pt x="264" y="80"/>
                </a:lnTo>
                <a:lnTo>
                  <a:pt x="256" y="80"/>
                </a:lnTo>
                <a:lnTo>
                  <a:pt x="248" y="80"/>
                </a:lnTo>
                <a:lnTo>
                  <a:pt x="248" y="88"/>
                </a:lnTo>
                <a:lnTo>
                  <a:pt x="256" y="88"/>
                </a:lnTo>
                <a:lnTo>
                  <a:pt x="256" y="88"/>
                </a:lnTo>
                <a:lnTo>
                  <a:pt x="248" y="96"/>
                </a:lnTo>
                <a:lnTo>
                  <a:pt x="248" y="104"/>
                </a:lnTo>
                <a:lnTo>
                  <a:pt x="248" y="120"/>
                </a:lnTo>
                <a:lnTo>
                  <a:pt x="248" y="120"/>
                </a:lnTo>
                <a:lnTo>
                  <a:pt x="240" y="112"/>
                </a:lnTo>
                <a:lnTo>
                  <a:pt x="240" y="112"/>
                </a:lnTo>
                <a:lnTo>
                  <a:pt x="232" y="136"/>
                </a:lnTo>
                <a:lnTo>
                  <a:pt x="232" y="136"/>
                </a:lnTo>
                <a:lnTo>
                  <a:pt x="224" y="144"/>
                </a:lnTo>
                <a:lnTo>
                  <a:pt x="224" y="144"/>
                </a:lnTo>
                <a:lnTo>
                  <a:pt x="232" y="144"/>
                </a:lnTo>
                <a:lnTo>
                  <a:pt x="232" y="144"/>
                </a:lnTo>
                <a:lnTo>
                  <a:pt x="232" y="144"/>
                </a:lnTo>
                <a:lnTo>
                  <a:pt x="224" y="152"/>
                </a:lnTo>
                <a:lnTo>
                  <a:pt x="224" y="152"/>
                </a:lnTo>
                <a:lnTo>
                  <a:pt x="224" y="160"/>
                </a:lnTo>
                <a:lnTo>
                  <a:pt x="224" y="160"/>
                </a:lnTo>
                <a:lnTo>
                  <a:pt x="216" y="168"/>
                </a:lnTo>
                <a:lnTo>
                  <a:pt x="224" y="168"/>
                </a:lnTo>
                <a:lnTo>
                  <a:pt x="224" y="168"/>
                </a:lnTo>
                <a:lnTo>
                  <a:pt x="224" y="168"/>
                </a:lnTo>
                <a:lnTo>
                  <a:pt x="224" y="176"/>
                </a:lnTo>
                <a:lnTo>
                  <a:pt x="208" y="184"/>
                </a:lnTo>
                <a:lnTo>
                  <a:pt x="208" y="192"/>
                </a:lnTo>
                <a:lnTo>
                  <a:pt x="216" y="192"/>
                </a:lnTo>
                <a:lnTo>
                  <a:pt x="216" y="192"/>
                </a:lnTo>
                <a:lnTo>
                  <a:pt x="216" y="192"/>
                </a:lnTo>
                <a:lnTo>
                  <a:pt x="216" y="200"/>
                </a:lnTo>
                <a:lnTo>
                  <a:pt x="216" y="208"/>
                </a:lnTo>
                <a:lnTo>
                  <a:pt x="376" y="192"/>
                </a:lnTo>
                <a:lnTo>
                  <a:pt x="376" y="192"/>
                </a:lnTo>
                <a:lnTo>
                  <a:pt x="376" y="216"/>
                </a:lnTo>
                <a:lnTo>
                  <a:pt x="376" y="216"/>
                </a:lnTo>
                <a:lnTo>
                  <a:pt x="368" y="224"/>
                </a:lnTo>
                <a:lnTo>
                  <a:pt x="368" y="240"/>
                </a:lnTo>
                <a:lnTo>
                  <a:pt x="376" y="240"/>
                </a:lnTo>
                <a:lnTo>
                  <a:pt x="392" y="264"/>
                </a:lnTo>
                <a:lnTo>
                  <a:pt x="392" y="272"/>
                </a:lnTo>
                <a:lnTo>
                  <a:pt x="392" y="272"/>
                </a:lnTo>
                <a:lnTo>
                  <a:pt x="384" y="280"/>
                </a:lnTo>
                <a:lnTo>
                  <a:pt x="384" y="280"/>
                </a:lnTo>
                <a:lnTo>
                  <a:pt x="368" y="272"/>
                </a:lnTo>
                <a:lnTo>
                  <a:pt x="368" y="272"/>
                </a:lnTo>
                <a:lnTo>
                  <a:pt x="360" y="272"/>
                </a:lnTo>
                <a:lnTo>
                  <a:pt x="360" y="272"/>
                </a:lnTo>
                <a:lnTo>
                  <a:pt x="360" y="264"/>
                </a:lnTo>
                <a:lnTo>
                  <a:pt x="352" y="256"/>
                </a:lnTo>
                <a:lnTo>
                  <a:pt x="344" y="256"/>
                </a:lnTo>
                <a:lnTo>
                  <a:pt x="336" y="264"/>
                </a:lnTo>
                <a:lnTo>
                  <a:pt x="328" y="272"/>
                </a:lnTo>
                <a:lnTo>
                  <a:pt x="320" y="288"/>
                </a:lnTo>
                <a:lnTo>
                  <a:pt x="320" y="296"/>
                </a:lnTo>
                <a:lnTo>
                  <a:pt x="344" y="296"/>
                </a:lnTo>
                <a:lnTo>
                  <a:pt x="360" y="296"/>
                </a:lnTo>
                <a:lnTo>
                  <a:pt x="368" y="288"/>
                </a:lnTo>
                <a:lnTo>
                  <a:pt x="376" y="288"/>
                </a:lnTo>
                <a:lnTo>
                  <a:pt x="376" y="288"/>
                </a:lnTo>
                <a:lnTo>
                  <a:pt x="376" y="288"/>
                </a:lnTo>
                <a:lnTo>
                  <a:pt x="384" y="280"/>
                </a:lnTo>
                <a:lnTo>
                  <a:pt x="384" y="280"/>
                </a:lnTo>
                <a:lnTo>
                  <a:pt x="392" y="288"/>
                </a:lnTo>
                <a:lnTo>
                  <a:pt x="392" y="288"/>
                </a:lnTo>
                <a:lnTo>
                  <a:pt x="384" y="296"/>
                </a:lnTo>
                <a:lnTo>
                  <a:pt x="384" y="296"/>
                </a:lnTo>
                <a:lnTo>
                  <a:pt x="376" y="296"/>
                </a:lnTo>
                <a:lnTo>
                  <a:pt x="376" y="304"/>
                </a:lnTo>
                <a:lnTo>
                  <a:pt x="384" y="304"/>
                </a:lnTo>
                <a:lnTo>
                  <a:pt x="392" y="304"/>
                </a:lnTo>
                <a:lnTo>
                  <a:pt x="400" y="304"/>
                </a:lnTo>
                <a:lnTo>
                  <a:pt x="400" y="304"/>
                </a:lnTo>
                <a:lnTo>
                  <a:pt x="400" y="304"/>
                </a:lnTo>
                <a:lnTo>
                  <a:pt x="400" y="304"/>
                </a:lnTo>
                <a:lnTo>
                  <a:pt x="400" y="296"/>
                </a:lnTo>
                <a:lnTo>
                  <a:pt x="400" y="296"/>
                </a:lnTo>
                <a:lnTo>
                  <a:pt x="408" y="288"/>
                </a:lnTo>
                <a:lnTo>
                  <a:pt x="408" y="288"/>
                </a:lnTo>
                <a:lnTo>
                  <a:pt x="408" y="288"/>
                </a:lnTo>
                <a:lnTo>
                  <a:pt x="408" y="288"/>
                </a:lnTo>
                <a:lnTo>
                  <a:pt x="408" y="296"/>
                </a:lnTo>
                <a:lnTo>
                  <a:pt x="408" y="296"/>
                </a:lnTo>
                <a:lnTo>
                  <a:pt x="408" y="296"/>
                </a:lnTo>
                <a:lnTo>
                  <a:pt x="416" y="296"/>
                </a:lnTo>
                <a:lnTo>
                  <a:pt x="408" y="312"/>
                </a:lnTo>
                <a:lnTo>
                  <a:pt x="416" y="312"/>
                </a:lnTo>
                <a:lnTo>
                  <a:pt x="416" y="312"/>
                </a:lnTo>
                <a:lnTo>
                  <a:pt x="424" y="312"/>
                </a:lnTo>
                <a:lnTo>
                  <a:pt x="424" y="312"/>
                </a:lnTo>
                <a:lnTo>
                  <a:pt x="424" y="320"/>
                </a:lnTo>
                <a:lnTo>
                  <a:pt x="424" y="320"/>
                </a:lnTo>
                <a:lnTo>
                  <a:pt x="408" y="320"/>
                </a:lnTo>
                <a:lnTo>
                  <a:pt x="408" y="320"/>
                </a:lnTo>
                <a:lnTo>
                  <a:pt x="408" y="320"/>
                </a:lnTo>
                <a:lnTo>
                  <a:pt x="392" y="320"/>
                </a:lnTo>
                <a:lnTo>
                  <a:pt x="392" y="320"/>
                </a:lnTo>
                <a:lnTo>
                  <a:pt x="392" y="336"/>
                </a:lnTo>
                <a:lnTo>
                  <a:pt x="392" y="344"/>
                </a:lnTo>
                <a:lnTo>
                  <a:pt x="392" y="352"/>
                </a:lnTo>
                <a:lnTo>
                  <a:pt x="400" y="352"/>
                </a:lnTo>
                <a:lnTo>
                  <a:pt x="400" y="352"/>
                </a:lnTo>
                <a:lnTo>
                  <a:pt x="408" y="352"/>
                </a:lnTo>
                <a:lnTo>
                  <a:pt x="408" y="360"/>
                </a:lnTo>
                <a:lnTo>
                  <a:pt x="408" y="360"/>
                </a:lnTo>
                <a:lnTo>
                  <a:pt x="424" y="360"/>
                </a:lnTo>
                <a:lnTo>
                  <a:pt x="424" y="360"/>
                </a:lnTo>
                <a:lnTo>
                  <a:pt x="424" y="360"/>
                </a:lnTo>
                <a:lnTo>
                  <a:pt x="440" y="368"/>
                </a:lnTo>
                <a:lnTo>
                  <a:pt x="440" y="368"/>
                </a:lnTo>
                <a:lnTo>
                  <a:pt x="440" y="376"/>
                </a:lnTo>
                <a:lnTo>
                  <a:pt x="440" y="376"/>
                </a:lnTo>
                <a:lnTo>
                  <a:pt x="448" y="376"/>
                </a:lnTo>
                <a:lnTo>
                  <a:pt x="448" y="376"/>
                </a:lnTo>
                <a:lnTo>
                  <a:pt x="448" y="384"/>
                </a:lnTo>
                <a:lnTo>
                  <a:pt x="448" y="384"/>
                </a:lnTo>
                <a:lnTo>
                  <a:pt x="440" y="384"/>
                </a:lnTo>
                <a:lnTo>
                  <a:pt x="440" y="384"/>
                </a:lnTo>
                <a:lnTo>
                  <a:pt x="440" y="392"/>
                </a:lnTo>
                <a:lnTo>
                  <a:pt x="440" y="392"/>
                </a:lnTo>
                <a:lnTo>
                  <a:pt x="432" y="384"/>
                </a:lnTo>
                <a:lnTo>
                  <a:pt x="432" y="384"/>
                </a:lnTo>
                <a:lnTo>
                  <a:pt x="424" y="400"/>
                </a:lnTo>
                <a:lnTo>
                  <a:pt x="424" y="392"/>
                </a:lnTo>
                <a:lnTo>
                  <a:pt x="424" y="392"/>
                </a:lnTo>
                <a:lnTo>
                  <a:pt x="424" y="384"/>
                </a:lnTo>
                <a:lnTo>
                  <a:pt x="424" y="384"/>
                </a:lnTo>
                <a:lnTo>
                  <a:pt x="416" y="376"/>
                </a:lnTo>
                <a:lnTo>
                  <a:pt x="416" y="376"/>
                </a:lnTo>
                <a:lnTo>
                  <a:pt x="416" y="376"/>
                </a:lnTo>
                <a:lnTo>
                  <a:pt x="416" y="376"/>
                </a:lnTo>
                <a:lnTo>
                  <a:pt x="400" y="368"/>
                </a:lnTo>
                <a:lnTo>
                  <a:pt x="384" y="368"/>
                </a:lnTo>
                <a:lnTo>
                  <a:pt x="384" y="368"/>
                </a:lnTo>
                <a:lnTo>
                  <a:pt x="384" y="360"/>
                </a:lnTo>
                <a:lnTo>
                  <a:pt x="376" y="352"/>
                </a:lnTo>
                <a:lnTo>
                  <a:pt x="368" y="352"/>
                </a:lnTo>
                <a:lnTo>
                  <a:pt x="368" y="352"/>
                </a:lnTo>
                <a:lnTo>
                  <a:pt x="368" y="352"/>
                </a:lnTo>
                <a:lnTo>
                  <a:pt x="352" y="344"/>
                </a:lnTo>
                <a:lnTo>
                  <a:pt x="352" y="344"/>
                </a:lnTo>
                <a:lnTo>
                  <a:pt x="352" y="344"/>
                </a:lnTo>
                <a:lnTo>
                  <a:pt x="360" y="360"/>
                </a:lnTo>
                <a:lnTo>
                  <a:pt x="360" y="360"/>
                </a:lnTo>
                <a:lnTo>
                  <a:pt x="360" y="368"/>
                </a:lnTo>
                <a:lnTo>
                  <a:pt x="360" y="368"/>
                </a:lnTo>
                <a:lnTo>
                  <a:pt x="360" y="360"/>
                </a:lnTo>
                <a:lnTo>
                  <a:pt x="352" y="360"/>
                </a:lnTo>
                <a:lnTo>
                  <a:pt x="352" y="368"/>
                </a:lnTo>
                <a:lnTo>
                  <a:pt x="352" y="376"/>
                </a:lnTo>
                <a:lnTo>
                  <a:pt x="360" y="384"/>
                </a:lnTo>
                <a:lnTo>
                  <a:pt x="360" y="384"/>
                </a:lnTo>
                <a:lnTo>
                  <a:pt x="352" y="392"/>
                </a:lnTo>
                <a:lnTo>
                  <a:pt x="352" y="392"/>
                </a:lnTo>
                <a:lnTo>
                  <a:pt x="344" y="392"/>
                </a:lnTo>
                <a:lnTo>
                  <a:pt x="344" y="384"/>
                </a:lnTo>
                <a:lnTo>
                  <a:pt x="344" y="384"/>
                </a:lnTo>
                <a:lnTo>
                  <a:pt x="336" y="368"/>
                </a:lnTo>
                <a:lnTo>
                  <a:pt x="328" y="368"/>
                </a:lnTo>
                <a:lnTo>
                  <a:pt x="328" y="368"/>
                </a:lnTo>
                <a:lnTo>
                  <a:pt x="320" y="376"/>
                </a:lnTo>
                <a:lnTo>
                  <a:pt x="320" y="376"/>
                </a:lnTo>
                <a:lnTo>
                  <a:pt x="312" y="368"/>
                </a:lnTo>
                <a:lnTo>
                  <a:pt x="312" y="368"/>
                </a:lnTo>
                <a:lnTo>
                  <a:pt x="312" y="376"/>
                </a:lnTo>
                <a:lnTo>
                  <a:pt x="312" y="376"/>
                </a:lnTo>
                <a:lnTo>
                  <a:pt x="304" y="392"/>
                </a:lnTo>
                <a:lnTo>
                  <a:pt x="296" y="392"/>
                </a:lnTo>
                <a:lnTo>
                  <a:pt x="288" y="392"/>
                </a:lnTo>
                <a:lnTo>
                  <a:pt x="288" y="392"/>
                </a:lnTo>
                <a:lnTo>
                  <a:pt x="288" y="384"/>
                </a:lnTo>
                <a:lnTo>
                  <a:pt x="288" y="376"/>
                </a:lnTo>
                <a:lnTo>
                  <a:pt x="296" y="376"/>
                </a:lnTo>
                <a:lnTo>
                  <a:pt x="296" y="376"/>
                </a:lnTo>
                <a:lnTo>
                  <a:pt x="280" y="376"/>
                </a:lnTo>
                <a:lnTo>
                  <a:pt x="280" y="376"/>
                </a:lnTo>
                <a:lnTo>
                  <a:pt x="280" y="384"/>
                </a:lnTo>
                <a:lnTo>
                  <a:pt x="280" y="384"/>
                </a:lnTo>
                <a:lnTo>
                  <a:pt x="264" y="384"/>
                </a:lnTo>
                <a:lnTo>
                  <a:pt x="264" y="384"/>
                </a:lnTo>
                <a:lnTo>
                  <a:pt x="272" y="376"/>
                </a:lnTo>
                <a:lnTo>
                  <a:pt x="272" y="376"/>
                </a:lnTo>
                <a:lnTo>
                  <a:pt x="248" y="352"/>
                </a:lnTo>
                <a:lnTo>
                  <a:pt x="248" y="352"/>
                </a:lnTo>
                <a:lnTo>
                  <a:pt x="248" y="352"/>
                </a:lnTo>
                <a:lnTo>
                  <a:pt x="232" y="352"/>
                </a:lnTo>
                <a:lnTo>
                  <a:pt x="232" y="352"/>
                </a:lnTo>
                <a:lnTo>
                  <a:pt x="224" y="352"/>
                </a:lnTo>
                <a:lnTo>
                  <a:pt x="224" y="352"/>
                </a:lnTo>
                <a:lnTo>
                  <a:pt x="224" y="344"/>
                </a:lnTo>
                <a:lnTo>
                  <a:pt x="224" y="344"/>
                </a:lnTo>
                <a:lnTo>
                  <a:pt x="224" y="336"/>
                </a:lnTo>
                <a:lnTo>
                  <a:pt x="224" y="336"/>
                </a:lnTo>
                <a:lnTo>
                  <a:pt x="216" y="328"/>
                </a:lnTo>
                <a:lnTo>
                  <a:pt x="208" y="328"/>
                </a:lnTo>
                <a:lnTo>
                  <a:pt x="208" y="336"/>
                </a:lnTo>
                <a:lnTo>
                  <a:pt x="200" y="336"/>
                </a:lnTo>
                <a:lnTo>
                  <a:pt x="200" y="328"/>
                </a:lnTo>
                <a:lnTo>
                  <a:pt x="200" y="320"/>
                </a:lnTo>
                <a:lnTo>
                  <a:pt x="200" y="320"/>
                </a:lnTo>
                <a:lnTo>
                  <a:pt x="192" y="328"/>
                </a:lnTo>
                <a:lnTo>
                  <a:pt x="192" y="328"/>
                </a:lnTo>
                <a:lnTo>
                  <a:pt x="176" y="336"/>
                </a:lnTo>
                <a:lnTo>
                  <a:pt x="168" y="336"/>
                </a:lnTo>
                <a:lnTo>
                  <a:pt x="168" y="336"/>
                </a:lnTo>
                <a:lnTo>
                  <a:pt x="184" y="344"/>
                </a:lnTo>
                <a:lnTo>
                  <a:pt x="184" y="344"/>
                </a:lnTo>
                <a:lnTo>
                  <a:pt x="184" y="352"/>
                </a:lnTo>
                <a:lnTo>
                  <a:pt x="184" y="352"/>
                </a:lnTo>
                <a:lnTo>
                  <a:pt x="168" y="360"/>
                </a:lnTo>
                <a:lnTo>
                  <a:pt x="168" y="360"/>
                </a:lnTo>
                <a:lnTo>
                  <a:pt x="144" y="352"/>
                </a:lnTo>
                <a:lnTo>
                  <a:pt x="104" y="352"/>
                </a:lnTo>
                <a:lnTo>
                  <a:pt x="88" y="336"/>
                </a:lnTo>
                <a:lnTo>
                  <a:pt x="88" y="336"/>
                </a:lnTo>
                <a:lnTo>
                  <a:pt x="72" y="336"/>
                </a:lnTo>
                <a:lnTo>
                  <a:pt x="72" y="336"/>
                </a:lnTo>
                <a:lnTo>
                  <a:pt x="72" y="328"/>
                </a:lnTo>
                <a:lnTo>
                  <a:pt x="72" y="328"/>
                </a:lnTo>
                <a:lnTo>
                  <a:pt x="80" y="320"/>
                </a:lnTo>
                <a:lnTo>
                  <a:pt x="80" y="320"/>
                </a:lnTo>
                <a:lnTo>
                  <a:pt x="72" y="304"/>
                </a:lnTo>
                <a:lnTo>
                  <a:pt x="72" y="304"/>
                </a:lnTo>
                <a:lnTo>
                  <a:pt x="64" y="312"/>
                </a:lnTo>
                <a:lnTo>
                  <a:pt x="64" y="312"/>
                </a:lnTo>
                <a:lnTo>
                  <a:pt x="72" y="320"/>
                </a:lnTo>
                <a:lnTo>
                  <a:pt x="64" y="320"/>
                </a:lnTo>
                <a:lnTo>
                  <a:pt x="64" y="328"/>
                </a:lnTo>
                <a:lnTo>
                  <a:pt x="64" y="328"/>
                </a:lnTo>
                <a:lnTo>
                  <a:pt x="72" y="328"/>
                </a:lnTo>
                <a:lnTo>
                  <a:pt x="72" y="328"/>
                </a:lnTo>
                <a:lnTo>
                  <a:pt x="64" y="336"/>
                </a:lnTo>
                <a:lnTo>
                  <a:pt x="64" y="336"/>
                </a:lnTo>
                <a:lnTo>
                  <a:pt x="64" y="336"/>
                </a:lnTo>
                <a:lnTo>
                  <a:pt x="40" y="336"/>
                </a:lnTo>
                <a:lnTo>
                  <a:pt x="32" y="344"/>
                </a:lnTo>
                <a:lnTo>
                  <a:pt x="32" y="344"/>
                </a:lnTo>
                <a:lnTo>
                  <a:pt x="24" y="336"/>
                </a:lnTo>
                <a:lnTo>
                  <a:pt x="24" y="336"/>
                </a:lnTo>
                <a:lnTo>
                  <a:pt x="32" y="320"/>
                </a:lnTo>
                <a:lnTo>
                  <a:pt x="32" y="320"/>
                </a:lnTo>
                <a:lnTo>
                  <a:pt x="32" y="312"/>
                </a:lnTo>
                <a:lnTo>
                  <a:pt x="32" y="312"/>
                </a:lnTo>
                <a:lnTo>
                  <a:pt x="40" y="304"/>
                </a:lnTo>
                <a:close/>
              </a:path>
            </a:pathLst>
          </a:custGeom>
          <a:solidFill>
            <a:srgbClr val="92D050"/>
          </a:solidFill>
          <a:ln w="6350" cmpd="sng">
            <a:solidFill>
              <a:srgbClr val="000000"/>
            </a:solidFill>
            <a:round/>
            <a:headEnd/>
            <a:tailEnd/>
          </a:ln>
        </p:spPr>
        <p:txBody>
          <a:bodyPr/>
          <a:lstStyle/>
          <a:p>
            <a:endParaRPr lang="en-US" dirty="0"/>
          </a:p>
        </p:txBody>
      </p:sp>
      <p:sp>
        <p:nvSpPr>
          <p:cNvPr id="791578" name="Freeform 26"/>
          <p:cNvSpPr>
            <a:spLocks/>
          </p:cNvSpPr>
          <p:nvPr/>
        </p:nvSpPr>
        <p:spPr bwMode="auto">
          <a:xfrm>
            <a:off x="7076978" y="1714500"/>
            <a:ext cx="749300" cy="819150"/>
          </a:xfrm>
          <a:custGeom>
            <a:avLst/>
            <a:gdLst>
              <a:gd name="T0" fmla="*/ 160 w 416"/>
              <a:gd name="T1" fmla="*/ 440 h 456"/>
              <a:gd name="T2" fmla="*/ 144 w 416"/>
              <a:gd name="T3" fmla="*/ 432 h 456"/>
              <a:gd name="T4" fmla="*/ 136 w 416"/>
              <a:gd name="T5" fmla="*/ 400 h 456"/>
              <a:gd name="T6" fmla="*/ 136 w 416"/>
              <a:gd name="T7" fmla="*/ 376 h 456"/>
              <a:gd name="T8" fmla="*/ 128 w 416"/>
              <a:gd name="T9" fmla="*/ 352 h 456"/>
              <a:gd name="T10" fmla="*/ 128 w 416"/>
              <a:gd name="T11" fmla="*/ 344 h 456"/>
              <a:gd name="T12" fmla="*/ 72 w 416"/>
              <a:gd name="T13" fmla="*/ 280 h 456"/>
              <a:gd name="T14" fmla="*/ 48 w 416"/>
              <a:gd name="T15" fmla="*/ 256 h 456"/>
              <a:gd name="T16" fmla="*/ 40 w 416"/>
              <a:gd name="T17" fmla="*/ 248 h 456"/>
              <a:gd name="T18" fmla="*/ 32 w 416"/>
              <a:gd name="T19" fmla="*/ 248 h 456"/>
              <a:gd name="T20" fmla="*/ 8 w 416"/>
              <a:gd name="T21" fmla="*/ 232 h 456"/>
              <a:gd name="T22" fmla="*/ 16 w 416"/>
              <a:gd name="T23" fmla="*/ 216 h 456"/>
              <a:gd name="T24" fmla="*/ 8 w 416"/>
              <a:gd name="T25" fmla="*/ 192 h 456"/>
              <a:gd name="T26" fmla="*/ 16 w 416"/>
              <a:gd name="T27" fmla="*/ 160 h 456"/>
              <a:gd name="T28" fmla="*/ 8 w 416"/>
              <a:gd name="T29" fmla="*/ 152 h 456"/>
              <a:gd name="T30" fmla="*/ 0 w 416"/>
              <a:gd name="T31" fmla="*/ 136 h 456"/>
              <a:gd name="T32" fmla="*/ 8 w 416"/>
              <a:gd name="T33" fmla="*/ 120 h 456"/>
              <a:gd name="T34" fmla="*/ 40 w 416"/>
              <a:gd name="T35" fmla="*/ 96 h 456"/>
              <a:gd name="T36" fmla="*/ 40 w 416"/>
              <a:gd name="T37" fmla="*/ 32 h 456"/>
              <a:gd name="T38" fmla="*/ 56 w 416"/>
              <a:gd name="T39" fmla="*/ 24 h 456"/>
              <a:gd name="T40" fmla="*/ 88 w 416"/>
              <a:gd name="T41" fmla="*/ 24 h 456"/>
              <a:gd name="T42" fmla="*/ 96 w 416"/>
              <a:gd name="T43" fmla="*/ 24 h 456"/>
              <a:gd name="T44" fmla="*/ 136 w 416"/>
              <a:gd name="T45" fmla="*/ 0 h 456"/>
              <a:gd name="T46" fmla="*/ 144 w 416"/>
              <a:gd name="T47" fmla="*/ 8 h 456"/>
              <a:gd name="T48" fmla="*/ 136 w 416"/>
              <a:gd name="T49" fmla="*/ 32 h 456"/>
              <a:gd name="T50" fmla="*/ 136 w 416"/>
              <a:gd name="T51" fmla="*/ 40 h 456"/>
              <a:gd name="T52" fmla="*/ 152 w 416"/>
              <a:gd name="T53" fmla="*/ 32 h 456"/>
              <a:gd name="T54" fmla="*/ 168 w 416"/>
              <a:gd name="T55" fmla="*/ 40 h 456"/>
              <a:gd name="T56" fmla="*/ 192 w 416"/>
              <a:gd name="T57" fmla="*/ 56 h 456"/>
              <a:gd name="T58" fmla="*/ 272 w 416"/>
              <a:gd name="T59" fmla="*/ 72 h 456"/>
              <a:gd name="T60" fmla="*/ 328 w 416"/>
              <a:gd name="T61" fmla="*/ 96 h 456"/>
              <a:gd name="T62" fmla="*/ 336 w 416"/>
              <a:gd name="T63" fmla="*/ 104 h 456"/>
              <a:gd name="T64" fmla="*/ 360 w 416"/>
              <a:gd name="T65" fmla="*/ 136 h 456"/>
              <a:gd name="T66" fmla="*/ 352 w 416"/>
              <a:gd name="T67" fmla="*/ 152 h 456"/>
              <a:gd name="T68" fmla="*/ 368 w 416"/>
              <a:gd name="T69" fmla="*/ 160 h 456"/>
              <a:gd name="T70" fmla="*/ 376 w 416"/>
              <a:gd name="T71" fmla="*/ 176 h 456"/>
              <a:gd name="T72" fmla="*/ 368 w 416"/>
              <a:gd name="T73" fmla="*/ 184 h 456"/>
              <a:gd name="T74" fmla="*/ 360 w 416"/>
              <a:gd name="T75" fmla="*/ 208 h 456"/>
              <a:gd name="T76" fmla="*/ 352 w 416"/>
              <a:gd name="T77" fmla="*/ 232 h 456"/>
              <a:gd name="T78" fmla="*/ 368 w 416"/>
              <a:gd name="T79" fmla="*/ 224 h 456"/>
              <a:gd name="T80" fmla="*/ 376 w 416"/>
              <a:gd name="T81" fmla="*/ 208 h 456"/>
              <a:gd name="T82" fmla="*/ 392 w 416"/>
              <a:gd name="T83" fmla="*/ 192 h 456"/>
              <a:gd name="T84" fmla="*/ 400 w 416"/>
              <a:gd name="T85" fmla="*/ 160 h 456"/>
              <a:gd name="T86" fmla="*/ 416 w 416"/>
              <a:gd name="T87" fmla="*/ 152 h 456"/>
              <a:gd name="T88" fmla="*/ 416 w 416"/>
              <a:gd name="T89" fmla="*/ 160 h 456"/>
              <a:gd name="T90" fmla="*/ 416 w 416"/>
              <a:gd name="T91" fmla="*/ 176 h 456"/>
              <a:gd name="T92" fmla="*/ 408 w 416"/>
              <a:gd name="T93" fmla="*/ 192 h 456"/>
              <a:gd name="T94" fmla="*/ 392 w 416"/>
              <a:gd name="T95" fmla="*/ 256 h 456"/>
              <a:gd name="T96" fmla="*/ 384 w 416"/>
              <a:gd name="T97" fmla="*/ 272 h 456"/>
              <a:gd name="T98" fmla="*/ 384 w 416"/>
              <a:gd name="T99" fmla="*/ 320 h 456"/>
              <a:gd name="T100" fmla="*/ 376 w 416"/>
              <a:gd name="T101" fmla="*/ 352 h 456"/>
              <a:gd name="T102" fmla="*/ 384 w 416"/>
              <a:gd name="T103" fmla="*/ 400 h 456"/>
              <a:gd name="T104" fmla="*/ 384 w 416"/>
              <a:gd name="T105" fmla="*/ 432 h 456"/>
              <a:gd name="T106" fmla="*/ 176 w 416"/>
              <a:gd name="T107" fmla="*/ 45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 h="456">
                <a:moveTo>
                  <a:pt x="176" y="448"/>
                </a:moveTo>
                <a:lnTo>
                  <a:pt x="168" y="440"/>
                </a:lnTo>
                <a:lnTo>
                  <a:pt x="160" y="440"/>
                </a:lnTo>
                <a:lnTo>
                  <a:pt x="144" y="432"/>
                </a:lnTo>
                <a:lnTo>
                  <a:pt x="144" y="432"/>
                </a:lnTo>
                <a:lnTo>
                  <a:pt x="144" y="432"/>
                </a:lnTo>
                <a:lnTo>
                  <a:pt x="144" y="424"/>
                </a:lnTo>
                <a:lnTo>
                  <a:pt x="136" y="408"/>
                </a:lnTo>
                <a:lnTo>
                  <a:pt x="136" y="400"/>
                </a:lnTo>
                <a:lnTo>
                  <a:pt x="136" y="392"/>
                </a:lnTo>
                <a:lnTo>
                  <a:pt x="136" y="384"/>
                </a:lnTo>
                <a:lnTo>
                  <a:pt x="136" y="376"/>
                </a:lnTo>
                <a:lnTo>
                  <a:pt x="136" y="368"/>
                </a:lnTo>
                <a:lnTo>
                  <a:pt x="136" y="368"/>
                </a:lnTo>
                <a:lnTo>
                  <a:pt x="128" y="352"/>
                </a:lnTo>
                <a:lnTo>
                  <a:pt x="128" y="352"/>
                </a:lnTo>
                <a:lnTo>
                  <a:pt x="128" y="352"/>
                </a:lnTo>
                <a:lnTo>
                  <a:pt x="128" y="344"/>
                </a:lnTo>
                <a:lnTo>
                  <a:pt x="120" y="312"/>
                </a:lnTo>
                <a:lnTo>
                  <a:pt x="96" y="304"/>
                </a:lnTo>
                <a:lnTo>
                  <a:pt x="72" y="280"/>
                </a:lnTo>
                <a:lnTo>
                  <a:pt x="72" y="264"/>
                </a:lnTo>
                <a:lnTo>
                  <a:pt x="72" y="264"/>
                </a:lnTo>
                <a:lnTo>
                  <a:pt x="48" y="256"/>
                </a:lnTo>
                <a:lnTo>
                  <a:pt x="48" y="256"/>
                </a:lnTo>
                <a:lnTo>
                  <a:pt x="40" y="248"/>
                </a:lnTo>
                <a:lnTo>
                  <a:pt x="40" y="248"/>
                </a:lnTo>
                <a:lnTo>
                  <a:pt x="40" y="248"/>
                </a:lnTo>
                <a:lnTo>
                  <a:pt x="40" y="248"/>
                </a:lnTo>
                <a:lnTo>
                  <a:pt x="32" y="248"/>
                </a:lnTo>
                <a:lnTo>
                  <a:pt x="32" y="248"/>
                </a:lnTo>
                <a:lnTo>
                  <a:pt x="24" y="248"/>
                </a:lnTo>
                <a:lnTo>
                  <a:pt x="8" y="232"/>
                </a:lnTo>
                <a:lnTo>
                  <a:pt x="8" y="232"/>
                </a:lnTo>
                <a:lnTo>
                  <a:pt x="8" y="224"/>
                </a:lnTo>
                <a:lnTo>
                  <a:pt x="16" y="216"/>
                </a:lnTo>
                <a:lnTo>
                  <a:pt x="16" y="208"/>
                </a:lnTo>
                <a:lnTo>
                  <a:pt x="8" y="200"/>
                </a:lnTo>
                <a:lnTo>
                  <a:pt x="8" y="192"/>
                </a:lnTo>
                <a:lnTo>
                  <a:pt x="8" y="184"/>
                </a:lnTo>
                <a:lnTo>
                  <a:pt x="16" y="160"/>
                </a:lnTo>
                <a:lnTo>
                  <a:pt x="16" y="160"/>
                </a:lnTo>
                <a:lnTo>
                  <a:pt x="16" y="160"/>
                </a:lnTo>
                <a:lnTo>
                  <a:pt x="8" y="152"/>
                </a:lnTo>
                <a:lnTo>
                  <a:pt x="8" y="152"/>
                </a:lnTo>
                <a:lnTo>
                  <a:pt x="0" y="152"/>
                </a:lnTo>
                <a:lnTo>
                  <a:pt x="0" y="152"/>
                </a:lnTo>
                <a:lnTo>
                  <a:pt x="0" y="136"/>
                </a:lnTo>
                <a:lnTo>
                  <a:pt x="0" y="136"/>
                </a:lnTo>
                <a:lnTo>
                  <a:pt x="0" y="128"/>
                </a:lnTo>
                <a:lnTo>
                  <a:pt x="8" y="120"/>
                </a:lnTo>
                <a:lnTo>
                  <a:pt x="32" y="104"/>
                </a:lnTo>
                <a:lnTo>
                  <a:pt x="40" y="96"/>
                </a:lnTo>
                <a:lnTo>
                  <a:pt x="40" y="96"/>
                </a:lnTo>
                <a:lnTo>
                  <a:pt x="40" y="40"/>
                </a:lnTo>
                <a:lnTo>
                  <a:pt x="32" y="40"/>
                </a:lnTo>
                <a:lnTo>
                  <a:pt x="40" y="32"/>
                </a:lnTo>
                <a:lnTo>
                  <a:pt x="48" y="24"/>
                </a:lnTo>
                <a:lnTo>
                  <a:pt x="48" y="24"/>
                </a:lnTo>
                <a:lnTo>
                  <a:pt x="56" y="24"/>
                </a:lnTo>
                <a:lnTo>
                  <a:pt x="64" y="32"/>
                </a:lnTo>
                <a:lnTo>
                  <a:pt x="72" y="32"/>
                </a:lnTo>
                <a:lnTo>
                  <a:pt x="88" y="24"/>
                </a:lnTo>
                <a:lnTo>
                  <a:pt x="96" y="24"/>
                </a:lnTo>
                <a:lnTo>
                  <a:pt x="96" y="24"/>
                </a:lnTo>
                <a:lnTo>
                  <a:pt x="96" y="24"/>
                </a:lnTo>
                <a:lnTo>
                  <a:pt x="112" y="16"/>
                </a:lnTo>
                <a:lnTo>
                  <a:pt x="128" y="8"/>
                </a:lnTo>
                <a:lnTo>
                  <a:pt x="136" y="0"/>
                </a:lnTo>
                <a:lnTo>
                  <a:pt x="136" y="0"/>
                </a:lnTo>
                <a:lnTo>
                  <a:pt x="144" y="8"/>
                </a:lnTo>
                <a:lnTo>
                  <a:pt x="144" y="8"/>
                </a:lnTo>
                <a:lnTo>
                  <a:pt x="136" y="16"/>
                </a:lnTo>
                <a:lnTo>
                  <a:pt x="136" y="24"/>
                </a:lnTo>
                <a:lnTo>
                  <a:pt x="136" y="32"/>
                </a:lnTo>
                <a:lnTo>
                  <a:pt x="136" y="40"/>
                </a:lnTo>
                <a:lnTo>
                  <a:pt x="136" y="40"/>
                </a:lnTo>
                <a:lnTo>
                  <a:pt x="136" y="40"/>
                </a:lnTo>
                <a:lnTo>
                  <a:pt x="144" y="32"/>
                </a:lnTo>
                <a:lnTo>
                  <a:pt x="152" y="32"/>
                </a:lnTo>
                <a:lnTo>
                  <a:pt x="152" y="32"/>
                </a:lnTo>
                <a:lnTo>
                  <a:pt x="152" y="32"/>
                </a:lnTo>
                <a:lnTo>
                  <a:pt x="168" y="40"/>
                </a:lnTo>
                <a:lnTo>
                  <a:pt x="168" y="40"/>
                </a:lnTo>
                <a:lnTo>
                  <a:pt x="168" y="40"/>
                </a:lnTo>
                <a:lnTo>
                  <a:pt x="184" y="40"/>
                </a:lnTo>
                <a:lnTo>
                  <a:pt x="192" y="56"/>
                </a:lnTo>
                <a:lnTo>
                  <a:pt x="192" y="64"/>
                </a:lnTo>
                <a:lnTo>
                  <a:pt x="224" y="64"/>
                </a:lnTo>
                <a:lnTo>
                  <a:pt x="272" y="72"/>
                </a:lnTo>
                <a:lnTo>
                  <a:pt x="280" y="88"/>
                </a:lnTo>
                <a:lnTo>
                  <a:pt x="280" y="88"/>
                </a:lnTo>
                <a:lnTo>
                  <a:pt x="328" y="96"/>
                </a:lnTo>
                <a:lnTo>
                  <a:pt x="336" y="96"/>
                </a:lnTo>
                <a:lnTo>
                  <a:pt x="336" y="104"/>
                </a:lnTo>
                <a:lnTo>
                  <a:pt x="336" y="104"/>
                </a:lnTo>
                <a:lnTo>
                  <a:pt x="344" y="104"/>
                </a:lnTo>
                <a:lnTo>
                  <a:pt x="360" y="112"/>
                </a:lnTo>
                <a:lnTo>
                  <a:pt x="360" y="136"/>
                </a:lnTo>
                <a:lnTo>
                  <a:pt x="352" y="144"/>
                </a:lnTo>
                <a:lnTo>
                  <a:pt x="352" y="152"/>
                </a:lnTo>
                <a:lnTo>
                  <a:pt x="352" y="152"/>
                </a:lnTo>
                <a:lnTo>
                  <a:pt x="368" y="152"/>
                </a:lnTo>
                <a:lnTo>
                  <a:pt x="368" y="152"/>
                </a:lnTo>
                <a:lnTo>
                  <a:pt x="368" y="160"/>
                </a:lnTo>
                <a:lnTo>
                  <a:pt x="368" y="176"/>
                </a:lnTo>
                <a:lnTo>
                  <a:pt x="376" y="176"/>
                </a:lnTo>
                <a:lnTo>
                  <a:pt x="376" y="176"/>
                </a:lnTo>
                <a:lnTo>
                  <a:pt x="376" y="176"/>
                </a:lnTo>
                <a:lnTo>
                  <a:pt x="376" y="176"/>
                </a:lnTo>
                <a:lnTo>
                  <a:pt x="368" y="184"/>
                </a:lnTo>
                <a:lnTo>
                  <a:pt x="360" y="192"/>
                </a:lnTo>
                <a:lnTo>
                  <a:pt x="360" y="200"/>
                </a:lnTo>
                <a:lnTo>
                  <a:pt x="360" y="208"/>
                </a:lnTo>
                <a:lnTo>
                  <a:pt x="352" y="216"/>
                </a:lnTo>
                <a:lnTo>
                  <a:pt x="352" y="232"/>
                </a:lnTo>
                <a:lnTo>
                  <a:pt x="352" y="232"/>
                </a:lnTo>
                <a:lnTo>
                  <a:pt x="352" y="232"/>
                </a:lnTo>
                <a:lnTo>
                  <a:pt x="360" y="232"/>
                </a:lnTo>
                <a:lnTo>
                  <a:pt x="368" y="224"/>
                </a:lnTo>
                <a:lnTo>
                  <a:pt x="376" y="216"/>
                </a:lnTo>
                <a:lnTo>
                  <a:pt x="376" y="216"/>
                </a:lnTo>
                <a:lnTo>
                  <a:pt x="376" y="208"/>
                </a:lnTo>
                <a:lnTo>
                  <a:pt x="384" y="192"/>
                </a:lnTo>
                <a:lnTo>
                  <a:pt x="392" y="192"/>
                </a:lnTo>
                <a:lnTo>
                  <a:pt x="392" y="192"/>
                </a:lnTo>
                <a:lnTo>
                  <a:pt x="392" y="184"/>
                </a:lnTo>
                <a:lnTo>
                  <a:pt x="392" y="176"/>
                </a:lnTo>
                <a:lnTo>
                  <a:pt x="400" y="160"/>
                </a:lnTo>
                <a:lnTo>
                  <a:pt x="416" y="152"/>
                </a:lnTo>
                <a:lnTo>
                  <a:pt x="416" y="152"/>
                </a:lnTo>
                <a:lnTo>
                  <a:pt x="416" y="152"/>
                </a:lnTo>
                <a:lnTo>
                  <a:pt x="416" y="152"/>
                </a:lnTo>
                <a:lnTo>
                  <a:pt x="416" y="160"/>
                </a:lnTo>
                <a:lnTo>
                  <a:pt x="416" y="160"/>
                </a:lnTo>
                <a:lnTo>
                  <a:pt x="416" y="168"/>
                </a:lnTo>
                <a:lnTo>
                  <a:pt x="416" y="168"/>
                </a:lnTo>
                <a:lnTo>
                  <a:pt x="416" y="176"/>
                </a:lnTo>
                <a:lnTo>
                  <a:pt x="408" y="184"/>
                </a:lnTo>
                <a:lnTo>
                  <a:pt x="408" y="192"/>
                </a:lnTo>
                <a:lnTo>
                  <a:pt x="408" y="192"/>
                </a:lnTo>
                <a:lnTo>
                  <a:pt x="408" y="200"/>
                </a:lnTo>
                <a:lnTo>
                  <a:pt x="392" y="232"/>
                </a:lnTo>
                <a:lnTo>
                  <a:pt x="392" y="256"/>
                </a:lnTo>
                <a:lnTo>
                  <a:pt x="392" y="264"/>
                </a:lnTo>
                <a:lnTo>
                  <a:pt x="392" y="264"/>
                </a:lnTo>
                <a:lnTo>
                  <a:pt x="384" y="272"/>
                </a:lnTo>
                <a:lnTo>
                  <a:pt x="376" y="288"/>
                </a:lnTo>
                <a:lnTo>
                  <a:pt x="384" y="304"/>
                </a:lnTo>
                <a:lnTo>
                  <a:pt x="384" y="320"/>
                </a:lnTo>
                <a:lnTo>
                  <a:pt x="384" y="320"/>
                </a:lnTo>
                <a:lnTo>
                  <a:pt x="376" y="328"/>
                </a:lnTo>
                <a:lnTo>
                  <a:pt x="376" y="352"/>
                </a:lnTo>
                <a:lnTo>
                  <a:pt x="376" y="384"/>
                </a:lnTo>
                <a:lnTo>
                  <a:pt x="384" y="400"/>
                </a:lnTo>
                <a:lnTo>
                  <a:pt x="384" y="400"/>
                </a:lnTo>
                <a:lnTo>
                  <a:pt x="384" y="408"/>
                </a:lnTo>
                <a:lnTo>
                  <a:pt x="384" y="416"/>
                </a:lnTo>
                <a:lnTo>
                  <a:pt x="384" y="432"/>
                </a:lnTo>
                <a:lnTo>
                  <a:pt x="384" y="440"/>
                </a:lnTo>
                <a:lnTo>
                  <a:pt x="384" y="440"/>
                </a:lnTo>
                <a:lnTo>
                  <a:pt x="176" y="456"/>
                </a:lnTo>
                <a:lnTo>
                  <a:pt x="176" y="456"/>
                </a:lnTo>
                <a:lnTo>
                  <a:pt x="176" y="448"/>
                </a:lnTo>
                <a:close/>
              </a:path>
            </a:pathLst>
          </a:custGeom>
          <a:solidFill>
            <a:srgbClr val="92D050"/>
          </a:solidFill>
          <a:ln w="6350" cmpd="sng">
            <a:solidFill>
              <a:srgbClr val="000000"/>
            </a:solidFill>
            <a:round/>
            <a:headEnd/>
            <a:tailEnd/>
          </a:ln>
        </p:spPr>
        <p:txBody>
          <a:bodyPr/>
          <a:lstStyle/>
          <a:p>
            <a:endParaRPr lang="en-US" dirty="0"/>
          </a:p>
        </p:txBody>
      </p:sp>
      <p:sp>
        <p:nvSpPr>
          <p:cNvPr id="791582" name="Freeform 30"/>
          <p:cNvSpPr>
            <a:spLocks/>
          </p:cNvSpPr>
          <p:nvPr/>
        </p:nvSpPr>
        <p:spPr bwMode="auto">
          <a:xfrm>
            <a:off x="8185053" y="2478089"/>
            <a:ext cx="604838" cy="674687"/>
          </a:xfrm>
          <a:custGeom>
            <a:avLst/>
            <a:gdLst>
              <a:gd name="T0" fmla="*/ 96 w 336"/>
              <a:gd name="T1" fmla="*/ 64 h 376"/>
              <a:gd name="T2" fmla="*/ 104 w 336"/>
              <a:gd name="T3" fmla="*/ 56 h 376"/>
              <a:gd name="T4" fmla="*/ 136 w 336"/>
              <a:gd name="T5" fmla="*/ 72 h 376"/>
              <a:gd name="T6" fmla="*/ 144 w 336"/>
              <a:gd name="T7" fmla="*/ 72 h 376"/>
              <a:gd name="T8" fmla="*/ 152 w 336"/>
              <a:gd name="T9" fmla="*/ 64 h 376"/>
              <a:gd name="T10" fmla="*/ 160 w 336"/>
              <a:gd name="T11" fmla="*/ 72 h 376"/>
              <a:gd name="T12" fmla="*/ 136 w 336"/>
              <a:gd name="T13" fmla="*/ 80 h 376"/>
              <a:gd name="T14" fmla="*/ 144 w 336"/>
              <a:gd name="T15" fmla="*/ 80 h 376"/>
              <a:gd name="T16" fmla="*/ 160 w 336"/>
              <a:gd name="T17" fmla="*/ 72 h 376"/>
              <a:gd name="T18" fmla="*/ 160 w 336"/>
              <a:gd name="T19" fmla="*/ 72 h 376"/>
              <a:gd name="T20" fmla="*/ 176 w 336"/>
              <a:gd name="T21" fmla="*/ 80 h 376"/>
              <a:gd name="T22" fmla="*/ 200 w 336"/>
              <a:gd name="T23" fmla="*/ 72 h 376"/>
              <a:gd name="T24" fmla="*/ 208 w 336"/>
              <a:gd name="T25" fmla="*/ 64 h 376"/>
              <a:gd name="T26" fmla="*/ 224 w 336"/>
              <a:gd name="T27" fmla="*/ 64 h 376"/>
              <a:gd name="T28" fmla="*/ 280 w 336"/>
              <a:gd name="T29" fmla="*/ 8 h 376"/>
              <a:gd name="T30" fmla="*/ 312 w 336"/>
              <a:gd name="T31" fmla="*/ 0 h 376"/>
              <a:gd name="T32" fmla="*/ 336 w 336"/>
              <a:gd name="T33" fmla="*/ 136 h 376"/>
              <a:gd name="T34" fmla="*/ 328 w 336"/>
              <a:gd name="T35" fmla="*/ 136 h 376"/>
              <a:gd name="T36" fmla="*/ 336 w 336"/>
              <a:gd name="T37" fmla="*/ 152 h 376"/>
              <a:gd name="T38" fmla="*/ 328 w 336"/>
              <a:gd name="T39" fmla="*/ 176 h 376"/>
              <a:gd name="T40" fmla="*/ 328 w 336"/>
              <a:gd name="T41" fmla="*/ 216 h 376"/>
              <a:gd name="T42" fmla="*/ 328 w 336"/>
              <a:gd name="T43" fmla="*/ 240 h 376"/>
              <a:gd name="T44" fmla="*/ 304 w 336"/>
              <a:gd name="T45" fmla="*/ 264 h 376"/>
              <a:gd name="T46" fmla="*/ 288 w 336"/>
              <a:gd name="T47" fmla="*/ 272 h 376"/>
              <a:gd name="T48" fmla="*/ 288 w 336"/>
              <a:gd name="T49" fmla="*/ 272 h 376"/>
              <a:gd name="T50" fmla="*/ 272 w 336"/>
              <a:gd name="T51" fmla="*/ 288 h 376"/>
              <a:gd name="T52" fmla="*/ 264 w 336"/>
              <a:gd name="T53" fmla="*/ 312 h 376"/>
              <a:gd name="T54" fmla="*/ 264 w 336"/>
              <a:gd name="T55" fmla="*/ 328 h 376"/>
              <a:gd name="T56" fmla="*/ 256 w 336"/>
              <a:gd name="T57" fmla="*/ 312 h 376"/>
              <a:gd name="T58" fmla="*/ 240 w 336"/>
              <a:gd name="T59" fmla="*/ 328 h 376"/>
              <a:gd name="T60" fmla="*/ 240 w 336"/>
              <a:gd name="T61" fmla="*/ 344 h 376"/>
              <a:gd name="T62" fmla="*/ 240 w 336"/>
              <a:gd name="T63" fmla="*/ 360 h 376"/>
              <a:gd name="T64" fmla="*/ 224 w 336"/>
              <a:gd name="T65" fmla="*/ 376 h 376"/>
              <a:gd name="T66" fmla="*/ 208 w 336"/>
              <a:gd name="T67" fmla="*/ 376 h 376"/>
              <a:gd name="T68" fmla="*/ 192 w 336"/>
              <a:gd name="T69" fmla="*/ 368 h 376"/>
              <a:gd name="T70" fmla="*/ 192 w 336"/>
              <a:gd name="T71" fmla="*/ 368 h 376"/>
              <a:gd name="T72" fmla="*/ 184 w 336"/>
              <a:gd name="T73" fmla="*/ 352 h 376"/>
              <a:gd name="T74" fmla="*/ 168 w 336"/>
              <a:gd name="T75" fmla="*/ 368 h 376"/>
              <a:gd name="T76" fmla="*/ 144 w 336"/>
              <a:gd name="T77" fmla="*/ 368 h 376"/>
              <a:gd name="T78" fmla="*/ 136 w 336"/>
              <a:gd name="T79" fmla="*/ 360 h 376"/>
              <a:gd name="T80" fmla="*/ 128 w 336"/>
              <a:gd name="T81" fmla="*/ 368 h 376"/>
              <a:gd name="T82" fmla="*/ 120 w 336"/>
              <a:gd name="T83" fmla="*/ 368 h 376"/>
              <a:gd name="T84" fmla="*/ 104 w 336"/>
              <a:gd name="T85" fmla="*/ 360 h 376"/>
              <a:gd name="T86" fmla="*/ 80 w 336"/>
              <a:gd name="T87" fmla="*/ 360 h 376"/>
              <a:gd name="T88" fmla="*/ 80 w 336"/>
              <a:gd name="T89" fmla="*/ 352 h 376"/>
              <a:gd name="T90" fmla="*/ 48 w 336"/>
              <a:gd name="T91" fmla="*/ 336 h 376"/>
              <a:gd name="T92" fmla="*/ 32 w 336"/>
              <a:gd name="T93" fmla="*/ 336 h 376"/>
              <a:gd name="T94" fmla="*/ 0 w 336"/>
              <a:gd name="T95" fmla="*/ 8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6" h="376">
                <a:moveTo>
                  <a:pt x="96" y="64"/>
                </a:moveTo>
                <a:lnTo>
                  <a:pt x="96" y="64"/>
                </a:lnTo>
                <a:lnTo>
                  <a:pt x="104" y="64"/>
                </a:lnTo>
                <a:lnTo>
                  <a:pt x="104" y="56"/>
                </a:lnTo>
                <a:lnTo>
                  <a:pt x="128" y="56"/>
                </a:lnTo>
                <a:lnTo>
                  <a:pt x="136" y="72"/>
                </a:lnTo>
                <a:lnTo>
                  <a:pt x="136" y="72"/>
                </a:lnTo>
                <a:lnTo>
                  <a:pt x="144" y="72"/>
                </a:lnTo>
                <a:lnTo>
                  <a:pt x="152" y="64"/>
                </a:lnTo>
                <a:lnTo>
                  <a:pt x="152" y="64"/>
                </a:lnTo>
                <a:lnTo>
                  <a:pt x="160" y="72"/>
                </a:lnTo>
                <a:lnTo>
                  <a:pt x="160" y="72"/>
                </a:lnTo>
                <a:lnTo>
                  <a:pt x="144" y="72"/>
                </a:lnTo>
                <a:lnTo>
                  <a:pt x="136" y="80"/>
                </a:lnTo>
                <a:lnTo>
                  <a:pt x="136" y="80"/>
                </a:lnTo>
                <a:lnTo>
                  <a:pt x="144" y="80"/>
                </a:lnTo>
                <a:lnTo>
                  <a:pt x="152" y="80"/>
                </a:lnTo>
                <a:lnTo>
                  <a:pt x="160" y="72"/>
                </a:lnTo>
                <a:lnTo>
                  <a:pt x="160" y="72"/>
                </a:lnTo>
                <a:lnTo>
                  <a:pt x="160" y="72"/>
                </a:lnTo>
                <a:lnTo>
                  <a:pt x="168" y="80"/>
                </a:lnTo>
                <a:lnTo>
                  <a:pt x="176" y="80"/>
                </a:lnTo>
                <a:lnTo>
                  <a:pt x="192" y="72"/>
                </a:lnTo>
                <a:lnTo>
                  <a:pt x="200" y="72"/>
                </a:lnTo>
                <a:lnTo>
                  <a:pt x="208" y="64"/>
                </a:lnTo>
                <a:lnTo>
                  <a:pt x="208" y="64"/>
                </a:lnTo>
                <a:lnTo>
                  <a:pt x="224" y="64"/>
                </a:lnTo>
                <a:lnTo>
                  <a:pt x="224" y="64"/>
                </a:lnTo>
                <a:lnTo>
                  <a:pt x="240" y="48"/>
                </a:lnTo>
                <a:lnTo>
                  <a:pt x="280" y="8"/>
                </a:lnTo>
                <a:lnTo>
                  <a:pt x="312" y="0"/>
                </a:lnTo>
                <a:lnTo>
                  <a:pt x="312" y="0"/>
                </a:lnTo>
                <a:lnTo>
                  <a:pt x="336" y="136"/>
                </a:lnTo>
                <a:lnTo>
                  <a:pt x="336" y="136"/>
                </a:lnTo>
                <a:lnTo>
                  <a:pt x="328" y="136"/>
                </a:lnTo>
                <a:lnTo>
                  <a:pt x="328" y="136"/>
                </a:lnTo>
                <a:lnTo>
                  <a:pt x="328" y="144"/>
                </a:lnTo>
                <a:lnTo>
                  <a:pt x="336" y="152"/>
                </a:lnTo>
                <a:lnTo>
                  <a:pt x="336" y="176"/>
                </a:lnTo>
                <a:lnTo>
                  <a:pt x="328" y="176"/>
                </a:lnTo>
                <a:lnTo>
                  <a:pt x="328" y="176"/>
                </a:lnTo>
                <a:lnTo>
                  <a:pt x="328" y="216"/>
                </a:lnTo>
                <a:lnTo>
                  <a:pt x="328" y="224"/>
                </a:lnTo>
                <a:lnTo>
                  <a:pt x="328" y="240"/>
                </a:lnTo>
                <a:lnTo>
                  <a:pt x="312" y="256"/>
                </a:lnTo>
                <a:lnTo>
                  <a:pt x="304" y="264"/>
                </a:lnTo>
                <a:lnTo>
                  <a:pt x="296" y="272"/>
                </a:lnTo>
                <a:lnTo>
                  <a:pt x="288" y="272"/>
                </a:lnTo>
                <a:lnTo>
                  <a:pt x="288" y="272"/>
                </a:lnTo>
                <a:lnTo>
                  <a:pt x="288" y="272"/>
                </a:lnTo>
                <a:lnTo>
                  <a:pt x="288" y="272"/>
                </a:lnTo>
                <a:lnTo>
                  <a:pt x="272" y="288"/>
                </a:lnTo>
                <a:lnTo>
                  <a:pt x="272" y="288"/>
                </a:lnTo>
                <a:lnTo>
                  <a:pt x="264" y="312"/>
                </a:lnTo>
                <a:lnTo>
                  <a:pt x="264" y="312"/>
                </a:lnTo>
                <a:lnTo>
                  <a:pt x="264" y="328"/>
                </a:lnTo>
                <a:lnTo>
                  <a:pt x="256" y="328"/>
                </a:lnTo>
                <a:lnTo>
                  <a:pt x="256" y="312"/>
                </a:lnTo>
                <a:lnTo>
                  <a:pt x="240" y="312"/>
                </a:lnTo>
                <a:lnTo>
                  <a:pt x="240" y="328"/>
                </a:lnTo>
                <a:lnTo>
                  <a:pt x="240" y="336"/>
                </a:lnTo>
                <a:lnTo>
                  <a:pt x="240" y="344"/>
                </a:lnTo>
                <a:lnTo>
                  <a:pt x="240" y="360"/>
                </a:lnTo>
                <a:lnTo>
                  <a:pt x="240" y="360"/>
                </a:lnTo>
                <a:lnTo>
                  <a:pt x="232" y="368"/>
                </a:lnTo>
                <a:lnTo>
                  <a:pt x="224" y="376"/>
                </a:lnTo>
                <a:lnTo>
                  <a:pt x="216" y="376"/>
                </a:lnTo>
                <a:lnTo>
                  <a:pt x="208" y="376"/>
                </a:lnTo>
                <a:lnTo>
                  <a:pt x="200" y="368"/>
                </a:lnTo>
                <a:lnTo>
                  <a:pt x="192" y="368"/>
                </a:lnTo>
                <a:lnTo>
                  <a:pt x="192" y="368"/>
                </a:lnTo>
                <a:lnTo>
                  <a:pt x="192" y="368"/>
                </a:lnTo>
                <a:lnTo>
                  <a:pt x="192" y="360"/>
                </a:lnTo>
                <a:lnTo>
                  <a:pt x="184" y="352"/>
                </a:lnTo>
                <a:lnTo>
                  <a:pt x="176" y="352"/>
                </a:lnTo>
                <a:lnTo>
                  <a:pt x="168" y="368"/>
                </a:lnTo>
                <a:lnTo>
                  <a:pt x="160" y="368"/>
                </a:lnTo>
                <a:lnTo>
                  <a:pt x="144" y="368"/>
                </a:lnTo>
                <a:lnTo>
                  <a:pt x="144" y="368"/>
                </a:lnTo>
                <a:lnTo>
                  <a:pt x="136" y="360"/>
                </a:lnTo>
                <a:lnTo>
                  <a:pt x="128" y="360"/>
                </a:lnTo>
                <a:lnTo>
                  <a:pt x="128" y="368"/>
                </a:lnTo>
                <a:lnTo>
                  <a:pt x="128" y="368"/>
                </a:lnTo>
                <a:lnTo>
                  <a:pt x="120" y="368"/>
                </a:lnTo>
                <a:lnTo>
                  <a:pt x="120" y="368"/>
                </a:lnTo>
                <a:lnTo>
                  <a:pt x="104" y="360"/>
                </a:lnTo>
                <a:lnTo>
                  <a:pt x="104" y="360"/>
                </a:lnTo>
                <a:lnTo>
                  <a:pt x="80" y="360"/>
                </a:lnTo>
                <a:lnTo>
                  <a:pt x="80" y="360"/>
                </a:lnTo>
                <a:lnTo>
                  <a:pt x="80" y="352"/>
                </a:lnTo>
                <a:lnTo>
                  <a:pt x="72" y="336"/>
                </a:lnTo>
                <a:lnTo>
                  <a:pt x="48" y="336"/>
                </a:lnTo>
                <a:lnTo>
                  <a:pt x="32" y="336"/>
                </a:lnTo>
                <a:lnTo>
                  <a:pt x="32" y="336"/>
                </a:lnTo>
                <a:lnTo>
                  <a:pt x="0" y="80"/>
                </a:lnTo>
                <a:lnTo>
                  <a:pt x="0" y="80"/>
                </a:lnTo>
                <a:lnTo>
                  <a:pt x="96" y="64"/>
                </a:lnTo>
                <a:close/>
              </a:path>
            </a:pathLst>
          </a:custGeom>
          <a:solidFill>
            <a:srgbClr val="92D050"/>
          </a:solidFill>
          <a:ln w="6350" cmpd="sng">
            <a:solidFill>
              <a:srgbClr val="000000"/>
            </a:solidFill>
            <a:round/>
            <a:headEnd/>
            <a:tailEnd/>
          </a:ln>
        </p:spPr>
        <p:txBody>
          <a:bodyPr/>
          <a:lstStyle/>
          <a:p>
            <a:endParaRPr lang="en-US" dirty="0"/>
          </a:p>
        </p:txBody>
      </p:sp>
      <p:sp>
        <p:nvSpPr>
          <p:cNvPr id="791583" name="Freeform 31"/>
          <p:cNvSpPr>
            <a:spLocks/>
          </p:cNvSpPr>
          <p:nvPr/>
        </p:nvSpPr>
        <p:spPr bwMode="auto">
          <a:xfrm>
            <a:off x="8832754" y="1741489"/>
            <a:ext cx="879475" cy="777875"/>
          </a:xfrm>
          <a:custGeom>
            <a:avLst/>
            <a:gdLst>
              <a:gd name="T0" fmla="*/ 320 w 488"/>
              <a:gd name="T1" fmla="*/ 336 h 432"/>
              <a:gd name="T2" fmla="*/ 336 w 488"/>
              <a:gd name="T3" fmla="*/ 328 h 432"/>
              <a:gd name="T4" fmla="*/ 352 w 488"/>
              <a:gd name="T5" fmla="*/ 344 h 432"/>
              <a:gd name="T6" fmla="*/ 360 w 488"/>
              <a:gd name="T7" fmla="*/ 368 h 432"/>
              <a:gd name="T8" fmla="*/ 376 w 488"/>
              <a:gd name="T9" fmla="*/ 376 h 432"/>
              <a:gd name="T10" fmla="*/ 464 w 488"/>
              <a:gd name="T11" fmla="*/ 408 h 432"/>
              <a:gd name="T12" fmla="*/ 464 w 488"/>
              <a:gd name="T13" fmla="*/ 432 h 432"/>
              <a:gd name="T14" fmla="*/ 472 w 488"/>
              <a:gd name="T15" fmla="*/ 424 h 432"/>
              <a:gd name="T16" fmla="*/ 480 w 488"/>
              <a:gd name="T17" fmla="*/ 400 h 432"/>
              <a:gd name="T18" fmla="*/ 472 w 488"/>
              <a:gd name="T19" fmla="*/ 392 h 432"/>
              <a:gd name="T20" fmla="*/ 488 w 488"/>
              <a:gd name="T21" fmla="*/ 376 h 432"/>
              <a:gd name="T22" fmla="*/ 480 w 488"/>
              <a:gd name="T23" fmla="*/ 368 h 432"/>
              <a:gd name="T24" fmla="*/ 464 w 488"/>
              <a:gd name="T25" fmla="*/ 296 h 432"/>
              <a:gd name="T26" fmla="*/ 464 w 488"/>
              <a:gd name="T27" fmla="*/ 296 h 432"/>
              <a:gd name="T28" fmla="*/ 464 w 488"/>
              <a:gd name="T29" fmla="*/ 224 h 432"/>
              <a:gd name="T30" fmla="*/ 456 w 488"/>
              <a:gd name="T31" fmla="*/ 200 h 432"/>
              <a:gd name="T32" fmla="*/ 448 w 488"/>
              <a:gd name="T33" fmla="*/ 136 h 432"/>
              <a:gd name="T34" fmla="*/ 440 w 488"/>
              <a:gd name="T35" fmla="*/ 144 h 432"/>
              <a:gd name="T36" fmla="*/ 432 w 488"/>
              <a:gd name="T37" fmla="*/ 136 h 432"/>
              <a:gd name="T38" fmla="*/ 424 w 488"/>
              <a:gd name="T39" fmla="*/ 96 h 432"/>
              <a:gd name="T40" fmla="*/ 424 w 488"/>
              <a:gd name="T41" fmla="*/ 72 h 432"/>
              <a:gd name="T42" fmla="*/ 408 w 488"/>
              <a:gd name="T43" fmla="*/ 0 h 432"/>
              <a:gd name="T44" fmla="*/ 320 w 488"/>
              <a:gd name="T45" fmla="*/ 16 h 432"/>
              <a:gd name="T46" fmla="*/ 264 w 488"/>
              <a:gd name="T47" fmla="*/ 72 h 432"/>
              <a:gd name="T48" fmla="*/ 240 w 488"/>
              <a:gd name="T49" fmla="*/ 112 h 432"/>
              <a:gd name="T50" fmla="*/ 216 w 488"/>
              <a:gd name="T51" fmla="*/ 136 h 432"/>
              <a:gd name="T52" fmla="*/ 224 w 488"/>
              <a:gd name="T53" fmla="*/ 136 h 432"/>
              <a:gd name="T54" fmla="*/ 232 w 488"/>
              <a:gd name="T55" fmla="*/ 144 h 432"/>
              <a:gd name="T56" fmla="*/ 232 w 488"/>
              <a:gd name="T57" fmla="*/ 160 h 432"/>
              <a:gd name="T58" fmla="*/ 224 w 488"/>
              <a:gd name="T59" fmla="*/ 160 h 432"/>
              <a:gd name="T60" fmla="*/ 232 w 488"/>
              <a:gd name="T61" fmla="*/ 184 h 432"/>
              <a:gd name="T62" fmla="*/ 232 w 488"/>
              <a:gd name="T63" fmla="*/ 192 h 432"/>
              <a:gd name="T64" fmla="*/ 208 w 488"/>
              <a:gd name="T65" fmla="*/ 208 h 432"/>
              <a:gd name="T66" fmla="*/ 184 w 488"/>
              <a:gd name="T67" fmla="*/ 232 h 432"/>
              <a:gd name="T68" fmla="*/ 176 w 488"/>
              <a:gd name="T69" fmla="*/ 232 h 432"/>
              <a:gd name="T70" fmla="*/ 160 w 488"/>
              <a:gd name="T71" fmla="*/ 232 h 432"/>
              <a:gd name="T72" fmla="*/ 152 w 488"/>
              <a:gd name="T73" fmla="*/ 240 h 432"/>
              <a:gd name="T74" fmla="*/ 136 w 488"/>
              <a:gd name="T75" fmla="*/ 240 h 432"/>
              <a:gd name="T76" fmla="*/ 128 w 488"/>
              <a:gd name="T77" fmla="*/ 232 h 432"/>
              <a:gd name="T78" fmla="*/ 48 w 488"/>
              <a:gd name="T79" fmla="*/ 256 h 432"/>
              <a:gd name="T80" fmla="*/ 40 w 488"/>
              <a:gd name="T81" fmla="*/ 264 h 432"/>
              <a:gd name="T82" fmla="*/ 48 w 488"/>
              <a:gd name="T83" fmla="*/ 280 h 432"/>
              <a:gd name="T84" fmla="*/ 56 w 488"/>
              <a:gd name="T85" fmla="*/ 296 h 432"/>
              <a:gd name="T86" fmla="*/ 56 w 488"/>
              <a:gd name="T87" fmla="*/ 304 h 432"/>
              <a:gd name="T88" fmla="*/ 56 w 488"/>
              <a:gd name="T89" fmla="*/ 312 h 432"/>
              <a:gd name="T90" fmla="*/ 40 w 488"/>
              <a:gd name="T91" fmla="*/ 328 h 432"/>
              <a:gd name="T92" fmla="*/ 32 w 488"/>
              <a:gd name="T93" fmla="*/ 344 h 432"/>
              <a:gd name="T94" fmla="*/ 32 w 488"/>
              <a:gd name="T95" fmla="*/ 344 h 432"/>
              <a:gd name="T96" fmla="*/ 8 w 488"/>
              <a:gd name="T97" fmla="*/ 368 h 432"/>
              <a:gd name="T98" fmla="*/ 0 w 488"/>
              <a:gd name="T99" fmla="*/ 368 h 432"/>
              <a:gd name="T100" fmla="*/ 8 w 488"/>
              <a:gd name="T101" fmla="*/ 39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 h="432">
                <a:moveTo>
                  <a:pt x="112" y="376"/>
                </a:moveTo>
                <a:lnTo>
                  <a:pt x="320" y="336"/>
                </a:lnTo>
                <a:lnTo>
                  <a:pt x="328" y="328"/>
                </a:lnTo>
                <a:lnTo>
                  <a:pt x="336" y="328"/>
                </a:lnTo>
                <a:lnTo>
                  <a:pt x="344" y="344"/>
                </a:lnTo>
                <a:lnTo>
                  <a:pt x="352" y="344"/>
                </a:lnTo>
                <a:lnTo>
                  <a:pt x="360" y="352"/>
                </a:lnTo>
                <a:lnTo>
                  <a:pt x="360" y="368"/>
                </a:lnTo>
                <a:lnTo>
                  <a:pt x="368" y="376"/>
                </a:lnTo>
                <a:lnTo>
                  <a:pt x="376" y="376"/>
                </a:lnTo>
                <a:lnTo>
                  <a:pt x="392" y="384"/>
                </a:lnTo>
                <a:lnTo>
                  <a:pt x="464" y="408"/>
                </a:lnTo>
                <a:lnTo>
                  <a:pt x="464" y="408"/>
                </a:lnTo>
                <a:lnTo>
                  <a:pt x="464" y="432"/>
                </a:lnTo>
                <a:lnTo>
                  <a:pt x="464" y="432"/>
                </a:lnTo>
                <a:lnTo>
                  <a:pt x="472" y="424"/>
                </a:lnTo>
                <a:lnTo>
                  <a:pt x="472" y="424"/>
                </a:lnTo>
                <a:lnTo>
                  <a:pt x="480" y="400"/>
                </a:lnTo>
                <a:lnTo>
                  <a:pt x="480" y="400"/>
                </a:lnTo>
                <a:lnTo>
                  <a:pt x="472" y="392"/>
                </a:lnTo>
                <a:lnTo>
                  <a:pt x="472" y="392"/>
                </a:lnTo>
                <a:lnTo>
                  <a:pt x="488" y="376"/>
                </a:lnTo>
                <a:lnTo>
                  <a:pt x="488" y="376"/>
                </a:lnTo>
                <a:lnTo>
                  <a:pt x="480" y="368"/>
                </a:lnTo>
                <a:lnTo>
                  <a:pt x="480" y="368"/>
                </a:lnTo>
                <a:lnTo>
                  <a:pt x="464" y="296"/>
                </a:lnTo>
                <a:lnTo>
                  <a:pt x="464" y="296"/>
                </a:lnTo>
                <a:lnTo>
                  <a:pt x="464" y="296"/>
                </a:lnTo>
                <a:lnTo>
                  <a:pt x="464" y="296"/>
                </a:lnTo>
                <a:lnTo>
                  <a:pt x="464" y="224"/>
                </a:lnTo>
                <a:lnTo>
                  <a:pt x="464" y="224"/>
                </a:lnTo>
                <a:lnTo>
                  <a:pt x="456" y="200"/>
                </a:lnTo>
                <a:lnTo>
                  <a:pt x="448" y="152"/>
                </a:lnTo>
                <a:lnTo>
                  <a:pt x="448" y="136"/>
                </a:lnTo>
                <a:lnTo>
                  <a:pt x="440" y="136"/>
                </a:lnTo>
                <a:lnTo>
                  <a:pt x="440" y="144"/>
                </a:lnTo>
                <a:lnTo>
                  <a:pt x="440" y="144"/>
                </a:lnTo>
                <a:lnTo>
                  <a:pt x="432" y="136"/>
                </a:lnTo>
                <a:lnTo>
                  <a:pt x="432" y="136"/>
                </a:lnTo>
                <a:lnTo>
                  <a:pt x="424" y="96"/>
                </a:lnTo>
                <a:lnTo>
                  <a:pt x="424" y="72"/>
                </a:lnTo>
                <a:lnTo>
                  <a:pt x="424" y="72"/>
                </a:lnTo>
                <a:lnTo>
                  <a:pt x="416" y="56"/>
                </a:lnTo>
                <a:lnTo>
                  <a:pt x="408" y="0"/>
                </a:lnTo>
                <a:lnTo>
                  <a:pt x="408" y="0"/>
                </a:lnTo>
                <a:lnTo>
                  <a:pt x="320" y="16"/>
                </a:lnTo>
                <a:lnTo>
                  <a:pt x="296" y="24"/>
                </a:lnTo>
                <a:lnTo>
                  <a:pt x="264" y="72"/>
                </a:lnTo>
                <a:lnTo>
                  <a:pt x="248" y="96"/>
                </a:lnTo>
                <a:lnTo>
                  <a:pt x="240" y="112"/>
                </a:lnTo>
                <a:lnTo>
                  <a:pt x="216" y="136"/>
                </a:lnTo>
                <a:lnTo>
                  <a:pt x="216" y="136"/>
                </a:lnTo>
                <a:lnTo>
                  <a:pt x="224" y="136"/>
                </a:lnTo>
                <a:lnTo>
                  <a:pt x="224" y="136"/>
                </a:lnTo>
                <a:lnTo>
                  <a:pt x="232" y="144"/>
                </a:lnTo>
                <a:lnTo>
                  <a:pt x="232" y="144"/>
                </a:lnTo>
                <a:lnTo>
                  <a:pt x="232" y="160"/>
                </a:lnTo>
                <a:lnTo>
                  <a:pt x="232" y="160"/>
                </a:lnTo>
                <a:lnTo>
                  <a:pt x="224" y="160"/>
                </a:lnTo>
                <a:lnTo>
                  <a:pt x="224" y="160"/>
                </a:lnTo>
                <a:lnTo>
                  <a:pt x="232" y="168"/>
                </a:lnTo>
                <a:lnTo>
                  <a:pt x="232" y="184"/>
                </a:lnTo>
                <a:lnTo>
                  <a:pt x="232" y="192"/>
                </a:lnTo>
                <a:lnTo>
                  <a:pt x="232" y="192"/>
                </a:lnTo>
                <a:lnTo>
                  <a:pt x="224" y="192"/>
                </a:lnTo>
                <a:lnTo>
                  <a:pt x="208" y="208"/>
                </a:lnTo>
                <a:lnTo>
                  <a:pt x="200" y="224"/>
                </a:lnTo>
                <a:lnTo>
                  <a:pt x="184" y="232"/>
                </a:lnTo>
                <a:lnTo>
                  <a:pt x="184" y="232"/>
                </a:lnTo>
                <a:lnTo>
                  <a:pt x="176" y="232"/>
                </a:lnTo>
                <a:lnTo>
                  <a:pt x="168" y="232"/>
                </a:lnTo>
                <a:lnTo>
                  <a:pt x="160" y="232"/>
                </a:lnTo>
                <a:lnTo>
                  <a:pt x="152" y="240"/>
                </a:lnTo>
                <a:lnTo>
                  <a:pt x="152" y="240"/>
                </a:lnTo>
                <a:lnTo>
                  <a:pt x="136" y="240"/>
                </a:lnTo>
                <a:lnTo>
                  <a:pt x="136" y="240"/>
                </a:lnTo>
                <a:lnTo>
                  <a:pt x="128" y="232"/>
                </a:lnTo>
                <a:lnTo>
                  <a:pt x="128" y="232"/>
                </a:lnTo>
                <a:lnTo>
                  <a:pt x="80" y="232"/>
                </a:lnTo>
                <a:lnTo>
                  <a:pt x="48" y="256"/>
                </a:lnTo>
                <a:lnTo>
                  <a:pt x="40" y="264"/>
                </a:lnTo>
                <a:lnTo>
                  <a:pt x="40" y="264"/>
                </a:lnTo>
                <a:lnTo>
                  <a:pt x="40" y="272"/>
                </a:lnTo>
                <a:lnTo>
                  <a:pt x="48" y="280"/>
                </a:lnTo>
                <a:lnTo>
                  <a:pt x="56" y="288"/>
                </a:lnTo>
                <a:lnTo>
                  <a:pt x="56" y="296"/>
                </a:lnTo>
                <a:lnTo>
                  <a:pt x="56" y="296"/>
                </a:lnTo>
                <a:lnTo>
                  <a:pt x="56" y="304"/>
                </a:lnTo>
                <a:lnTo>
                  <a:pt x="56" y="312"/>
                </a:lnTo>
                <a:lnTo>
                  <a:pt x="56" y="312"/>
                </a:lnTo>
                <a:lnTo>
                  <a:pt x="48" y="320"/>
                </a:lnTo>
                <a:lnTo>
                  <a:pt x="40" y="328"/>
                </a:lnTo>
                <a:lnTo>
                  <a:pt x="32" y="344"/>
                </a:lnTo>
                <a:lnTo>
                  <a:pt x="32" y="344"/>
                </a:lnTo>
                <a:lnTo>
                  <a:pt x="32" y="344"/>
                </a:lnTo>
                <a:lnTo>
                  <a:pt x="32" y="344"/>
                </a:lnTo>
                <a:lnTo>
                  <a:pt x="24" y="352"/>
                </a:lnTo>
                <a:lnTo>
                  <a:pt x="8" y="368"/>
                </a:lnTo>
                <a:lnTo>
                  <a:pt x="0" y="368"/>
                </a:lnTo>
                <a:lnTo>
                  <a:pt x="0" y="368"/>
                </a:lnTo>
                <a:lnTo>
                  <a:pt x="8" y="392"/>
                </a:lnTo>
                <a:lnTo>
                  <a:pt x="8" y="392"/>
                </a:lnTo>
                <a:lnTo>
                  <a:pt x="112" y="376"/>
                </a:lnTo>
                <a:close/>
              </a:path>
            </a:pathLst>
          </a:custGeom>
          <a:solidFill>
            <a:srgbClr val="92D050"/>
          </a:solidFill>
          <a:ln w="6350" cmpd="sng">
            <a:solidFill>
              <a:srgbClr val="000000"/>
            </a:solidFill>
            <a:round/>
            <a:headEnd/>
            <a:tailEnd/>
          </a:ln>
        </p:spPr>
        <p:txBody>
          <a:bodyPr/>
          <a:lstStyle/>
          <a:p>
            <a:endParaRPr lang="en-US" dirty="0"/>
          </a:p>
        </p:txBody>
      </p:sp>
      <p:sp>
        <p:nvSpPr>
          <p:cNvPr id="791584" name="Freeform 32"/>
          <p:cNvSpPr>
            <a:spLocks/>
          </p:cNvSpPr>
          <p:nvPr/>
        </p:nvSpPr>
        <p:spPr bwMode="auto">
          <a:xfrm>
            <a:off x="7811991" y="2592389"/>
            <a:ext cx="431800" cy="777875"/>
          </a:xfrm>
          <a:custGeom>
            <a:avLst/>
            <a:gdLst>
              <a:gd name="T0" fmla="*/ 0 w 240"/>
              <a:gd name="T1" fmla="*/ 424 h 432"/>
              <a:gd name="T2" fmla="*/ 0 w 240"/>
              <a:gd name="T3" fmla="*/ 408 h 432"/>
              <a:gd name="T4" fmla="*/ 8 w 240"/>
              <a:gd name="T5" fmla="*/ 400 h 432"/>
              <a:gd name="T6" fmla="*/ 8 w 240"/>
              <a:gd name="T7" fmla="*/ 384 h 432"/>
              <a:gd name="T8" fmla="*/ 24 w 240"/>
              <a:gd name="T9" fmla="*/ 352 h 432"/>
              <a:gd name="T10" fmla="*/ 32 w 240"/>
              <a:gd name="T11" fmla="*/ 336 h 432"/>
              <a:gd name="T12" fmla="*/ 32 w 240"/>
              <a:gd name="T13" fmla="*/ 312 h 432"/>
              <a:gd name="T14" fmla="*/ 24 w 240"/>
              <a:gd name="T15" fmla="*/ 296 h 432"/>
              <a:gd name="T16" fmla="*/ 24 w 240"/>
              <a:gd name="T17" fmla="*/ 272 h 432"/>
              <a:gd name="T18" fmla="*/ 24 w 240"/>
              <a:gd name="T19" fmla="*/ 264 h 432"/>
              <a:gd name="T20" fmla="*/ 8 w 240"/>
              <a:gd name="T21" fmla="*/ 32 h 432"/>
              <a:gd name="T22" fmla="*/ 24 w 240"/>
              <a:gd name="T23" fmla="*/ 32 h 432"/>
              <a:gd name="T24" fmla="*/ 56 w 240"/>
              <a:gd name="T25" fmla="*/ 16 h 432"/>
              <a:gd name="T26" fmla="*/ 208 w 240"/>
              <a:gd name="T27" fmla="*/ 0 h 432"/>
              <a:gd name="T28" fmla="*/ 208 w 240"/>
              <a:gd name="T29" fmla="*/ 16 h 432"/>
              <a:gd name="T30" fmla="*/ 240 w 240"/>
              <a:gd name="T31" fmla="*/ 272 h 432"/>
              <a:gd name="T32" fmla="*/ 232 w 240"/>
              <a:gd name="T33" fmla="*/ 288 h 432"/>
              <a:gd name="T34" fmla="*/ 240 w 240"/>
              <a:gd name="T35" fmla="*/ 304 h 432"/>
              <a:gd name="T36" fmla="*/ 216 w 240"/>
              <a:gd name="T37" fmla="*/ 312 h 432"/>
              <a:gd name="T38" fmla="*/ 192 w 240"/>
              <a:gd name="T39" fmla="*/ 312 h 432"/>
              <a:gd name="T40" fmla="*/ 200 w 240"/>
              <a:gd name="T41" fmla="*/ 328 h 432"/>
              <a:gd name="T42" fmla="*/ 192 w 240"/>
              <a:gd name="T43" fmla="*/ 344 h 432"/>
              <a:gd name="T44" fmla="*/ 176 w 240"/>
              <a:gd name="T45" fmla="*/ 360 h 432"/>
              <a:gd name="T46" fmla="*/ 168 w 240"/>
              <a:gd name="T47" fmla="*/ 384 h 432"/>
              <a:gd name="T48" fmla="*/ 144 w 240"/>
              <a:gd name="T49" fmla="*/ 392 h 432"/>
              <a:gd name="T50" fmla="*/ 136 w 240"/>
              <a:gd name="T51" fmla="*/ 376 h 432"/>
              <a:gd name="T52" fmla="*/ 120 w 240"/>
              <a:gd name="T53" fmla="*/ 400 h 432"/>
              <a:gd name="T54" fmla="*/ 112 w 240"/>
              <a:gd name="T55" fmla="*/ 416 h 432"/>
              <a:gd name="T56" fmla="*/ 104 w 240"/>
              <a:gd name="T57" fmla="*/ 400 h 432"/>
              <a:gd name="T58" fmla="*/ 80 w 240"/>
              <a:gd name="T59" fmla="*/ 416 h 432"/>
              <a:gd name="T60" fmla="*/ 72 w 240"/>
              <a:gd name="T61" fmla="*/ 424 h 432"/>
              <a:gd name="T62" fmla="*/ 48 w 240"/>
              <a:gd name="T63" fmla="*/ 408 h 432"/>
              <a:gd name="T64" fmla="*/ 40 w 240"/>
              <a:gd name="T65" fmla="*/ 416 h 432"/>
              <a:gd name="T66" fmla="*/ 40 w 240"/>
              <a:gd name="T67" fmla="*/ 408 h 432"/>
              <a:gd name="T68" fmla="*/ 40 w 240"/>
              <a:gd name="T69" fmla="*/ 424 h 432"/>
              <a:gd name="T70" fmla="*/ 32 w 240"/>
              <a:gd name="T71" fmla="*/ 424 h 432"/>
              <a:gd name="T72" fmla="*/ 24 w 240"/>
              <a:gd name="T73" fmla="*/ 416 h 432"/>
              <a:gd name="T74" fmla="*/ 8 w 240"/>
              <a:gd name="T75" fmla="*/ 416 h 432"/>
              <a:gd name="T76" fmla="*/ 8 w 240"/>
              <a:gd name="T77" fmla="*/ 416 h 432"/>
              <a:gd name="T78" fmla="*/ 8 w 240"/>
              <a:gd name="T79" fmla="*/ 432 h 432"/>
              <a:gd name="T80" fmla="*/ 8 w 240"/>
              <a:gd name="T8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432">
                <a:moveTo>
                  <a:pt x="0" y="424"/>
                </a:moveTo>
                <a:lnTo>
                  <a:pt x="0" y="424"/>
                </a:lnTo>
                <a:lnTo>
                  <a:pt x="0" y="416"/>
                </a:lnTo>
                <a:lnTo>
                  <a:pt x="0" y="408"/>
                </a:lnTo>
                <a:lnTo>
                  <a:pt x="8" y="408"/>
                </a:lnTo>
                <a:lnTo>
                  <a:pt x="8" y="400"/>
                </a:lnTo>
                <a:lnTo>
                  <a:pt x="8" y="384"/>
                </a:lnTo>
                <a:lnTo>
                  <a:pt x="8" y="384"/>
                </a:lnTo>
                <a:lnTo>
                  <a:pt x="16" y="376"/>
                </a:lnTo>
                <a:lnTo>
                  <a:pt x="24" y="352"/>
                </a:lnTo>
                <a:lnTo>
                  <a:pt x="32" y="344"/>
                </a:lnTo>
                <a:lnTo>
                  <a:pt x="32" y="336"/>
                </a:lnTo>
                <a:lnTo>
                  <a:pt x="32" y="328"/>
                </a:lnTo>
                <a:lnTo>
                  <a:pt x="32" y="312"/>
                </a:lnTo>
                <a:lnTo>
                  <a:pt x="32" y="296"/>
                </a:lnTo>
                <a:lnTo>
                  <a:pt x="24" y="296"/>
                </a:lnTo>
                <a:lnTo>
                  <a:pt x="24" y="288"/>
                </a:lnTo>
                <a:lnTo>
                  <a:pt x="24" y="272"/>
                </a:lnTo>
                <a:lnTo>
                  <a:pt x="24" y="272"/>
                </a:lnTo>
                <a:lnTo>
                  <a:pt x="24" y="264"/>
                </a:lnTo>
                <a:lnTo>
                  <a:pt x="8" y="24"/>
                </a:lnTo>
                <a:lnTo>
                  <a:pt x="8" y="32"/>
                </a:lnTo>
                <a:lnTo>
                  <a:pt x="8" y="40"/>
                </a:lnTo>
                <a:lnTo>
                  <a:pt x="24" y="32"/>
                </a:lnTo>
                <a:lnTo>
                  <a:pt x="40" y="32"/>
                </a:lnTo>
                <a:lnTo>
                  <a:pt x="56" y="16"/>
                </a:lnTo>
                <a:lnTo>
                  <a:pt x="56" y="16"/>
                </a:lnTo>
                <a:lnTo>
                  <a:pt x="208" y="0"/>
                </a:lnTo>
                <a:lnTo>
                  <a:pt x="208" y="0"/>
                </a:lnTo>
                <a:lnTo>
                  <a:pt x="208" y="16"/>
                </a:lnTo>
                <a:lnTo>
                  <a:pt x="240" y="272"/>
                </a:lnTo>
                <a:lnTo>
                  <a:pt x="240" y="272"/>
                </a:lnTo>
                <a:lnTo>
                  <a:pt x="232" y="280"/>
                </a:lnTo>
                <a:lnTo>
                  <a:pt x="232" y="288"/>
                </a:lnTo>
                <a:lnTo>
                  <a:pt x="240" y="296"/>
                </a:lnTo>
                <a:lnTo>
                  <a:pt x="240" y="304"/>
                </a:lnTo>
                <a:lnTo>
                  <a:pt x="224" y="304"/>
                </a:lnTo>
                <a:lnTo>
                  <a:pt x="216" y="312"/>
                </a:lnTo>
                <a:lnTo>
                  <a:pt x="208" y="312"/>
                </a:lnTo>
                <a:lnTo>
                  <a:pt x="192" y="312"/>
                </a:lnTo>
                <a:lnTo>
                  <a:pt x="192" y="328"/>
                </a:lnTo>
                <a:lnTo>
                  <a:pt x="200" y="328"/>
                </a:lnTo>
                <a:lnTo>
                  <a:pt x="200" y="336"/>
                </a:lnTo>
                <a:lnTo>
                  <a:pt x="192" y="344"/>
                </a:lnTo>
                <a:lnTo>
                  <a:pt x="184" y="360"/>
                </a:lnTo>
                <a:lnTo>
                  <a:pt x="176" y="360"/>
                </a:lnTo>
                <a:lnTo>
                  <a:pt x="168" y="360"/>
                </a:lnTo>
                <a:lnTo>
                  <a:pt x="168" y="384"/>
                </a:lnTo>
                <a:lnTo>
                  <a:pt x="160" y="392"/>
                </a:lnTo>
                <a:lnTo>
                  <a:pt x="144" y="392"/>
                </a:lnTo>
                <a:lnTo>
                  <a:pt x="136" y="384"/>
                </a:lnTo>
                <a:lnTo>
                  <a:pt x="136" y="376"/>
                </a:lnTo>
                <a:lnTo>
                  <a:pt x="128" y="376"/>
                </a:lnTo>
                <a:lnTo>
                  <a:pt x="120" y="400"/>
                </a:lnTo>
                <a:lnTo>
                  <a:pt x="120" y="416"/>
                </a:lnTo>
                <a:lnTo>
                  <a:pt x="112" y="416"/>
                </a:lnTo>
                <a:lnTo>
                  <a:pt x="104" y="408"/>
                </a:lnTo>
                <a:lnTo>
                  <a:pt x="104" y="400"/>
                </a:lnTo>
                <a:lnTo>
                  <a:pt x="96" y="400"/>
                </a:lnTo>
                <a:lnTo>
                  <a:pt x="80" y="416"/>
                </a:lnTo>
                <a:lnTo>
                  <a:pt x="80" y="424"/>
                </a:lnTo>
                <a:lnTo>
                  <a:pt x="72" y="424"/>
                </a:lnTo>
                <a:lnTo>
                  <a:pt x="56" y="408"/>
                </a:lnTo>
                <a:lnTo>
                  <a:pt x="48" y="408"/>
                </a:lnTo>
                <a:lnTo>
                  <a:pt x="40" y="416"/>
                </a:lnTo>
                <a:lnTo>
                  <a:pt x="40" y="416"/>
                </a:lnTo>
                <a:lnTo>
                  <a:pt x="40" y="408"/>
                </a:lnTo>
                <a:lnTo>
                  <a:pt x="40" y="408"/>
                </a:lnTo>
                <a:lnTo>
                  <a:pt x="40" y="416"/>
                </a:lnTo>
                <a:lnTo>
                  <a:pt x="40" y="424"/>
                </a:lnTo>
                <a:lnTo>
                  <a:pt x="32" y="424"/>
                </a:lnTo>
                <a:lnTo>
                  <a:pt x="32" y="424"/>
                </a:lnTo>
                <a:lnTo>
                  <a:pt x="32" y="424"/>
                </a:lnTo>
                <a:lnTo>
                  <a:pt x="24" y="416"/>
                </a:lnTo>
                <a:lnTo>
                  <a:pt x="16" y="416"/>
                </a:lnTo>
                <a:lnTo>
                  <a:pt x="8" y="416"/>
                </a:lnTo>
                <a:lnTo>
                  <a:pt x="8" y="416"/>
                </a:lnTo>
                <a:lnTo>
                  <a:pt x="8" y="416"/>
                </a:lnTo>
                <a:lnTo>
                  <a:pt x="8" y="424"/>
                </a:lnTo>
                <a:lnTo>
                  <a:pt x="8" y="432"/>
                </a:lnTo>
                <a:lnTo>
                  <a:pt x="8" y="432"/>
                </a:lnTo>
                <a:lnTo>
                  <a:pt x="8" y="432"/>
                </a:lnTo>
                <a:lnTo>
                  <a:pt x="0" y="424"/>
                </a:lnTo>
                <a:close/>
              </a:path>
            </a:pathLst>
          </a:custGeom>
          <a:solidFill>
            <a:srgbClr val="92D050"/>
          </a:solidFill>
          <a:ln w="6350" cmpd="sng">
            <a:solidFill>
              <a:srgbClr val="000000"/>
            </a:solidFill>
            <a:round/>
            <a:headEnd/>
            <a:tailEnd/>
          </a:ln>
        </p:spPr>
        <p:txBody>
          <a:bodyPr/>
          <a:lstStyle/>
          <a:p>
            <a:endParaRPr lang="en-US" dirty="0"/>
          </a:p>
        </p:txBody>
      </p:sp>
      <p:sp>
        <p:nvSpPr>
          <p:cNvPr id="791585" name="Freeform 33"/>
          <p:cNvSpPr>
            <a:spLocks/>
          </p:cNvSpPr>
          <p:nvPr/>
        </p:nvSpPr>
        <p:spPr bwMode="auto">
          <a:xfrm>
            <a:off x="8747029" y="2333626"/>
            <a:ext cx="835025" cy="544513"/>
          </a:xfrm>
          <a:custGeom>
            <a:avLst/>
            <a:gdLst>
              <a:gd name="T0" fmla="*/ 120 w 464"/>
              <a:gd name="T1" fmla="*/ 288 h 304"/>
              <a:gd name="T2" fmla="*/ 400 w 464"/>
              <a:gd name="T3" fmla="*/ 240 h 304"/>
              <a:gd name="T4" fmla="*/ 400 w 464"/>
              <a:gd name="T5" fmla="*/ 240 h 304"/>
              <a:gd name="T6" fmla="*/ 400 w 464"/>
              <a:gd name="T7" fmla="*/ 216 h 304"/>
              <a:gd name="T8" fmla="*/ 416 w 464"/>
              <a:gd name="T9" fmla="*/ 216 h 304"/>
              <a:gd name="T10" fmla="*/ 424 w 464"/>
              <a:gd name="T11" fmla="*/ 224 h 304"/>
              <a:gd name="T12" fmla="*/ 424 w 464"/>
              <a:gd name="T13" fmla="*/ 224 h 304"/>
              <a:gd name="T14" fmla="*/ 440 w 464"/>
              <a:gd name="T15" fmla="*/ 208 h 304"/>
              <a:gd name="T16" fmla="*/ 440 w 464"/>
              <a:gd name="T17" fmla="*/ 208 h 304"/>
              <a:gd name="T18" fmla="*/ 440 w 464"/>
              <a:gd name="T19" fmla="*/ 200 h 304"/>
              <a:gd name="T20" fmla="*/ 456 w 464"/>
              <a:gd name="T21" fmla="*/ 184 h 304"/>
              <a:gd name="T22" fmla="*/ 464 w 464"/>
              <a:gd name="T23" fmla="*/ 176 h 304"/>
              <a:gd name="T24" fmla="*/ 464 w 464"/>
              <a:gd name="T25" fmla="*/ 176 h 304"/>
              <a:gd name="T26" fmla="*/ 464 w 464"/>
              <a:gd name="T27" fmla="*/ 168 h 304"/>
              <a:gd name="T28" fmla="*/ 464 w 464"/>
              <a:gd name="T29" fmla="*/ 168 h 304"/>
              <a:gd name="T30" fmla="*/ 432 w 464"/>
              <a:gd name="T31" fmla="*/ 144 h 304"/>
              <a:gd name="T32" fmla="*/ 416 w 464"/>
              <a:gd name="T33" fmla="*/ 136 h 304"/>
              <a:gd name="T34" fmla="*/ 416 w 464"/>
              <a:gd name="T35" fmla="*/ 120 h 304"/>
              <a:gd name="T36" fmla="*/ 424 w 464"/>
              <a:gd name="T37" fmla="*/ 120 h 304"/>
              <a:gd name="T38" fmla="*/ 424 w 464"/>
              <a:gd name="T39" fmla="*/ 112 h 304"/>
              <a:gd name="T40" fmla="*/ 424 w 464"/>
              <a:gd name="T41" fmla="*/ 112 h 304"/>
              <a:gd name="T42" fmla="*/ 416 w 464"/>
              <a:gd name="T43" fmla="*/ 96 h 304"/>
              <a:gd name="T44" fmla="*/ 416 w 464"/>
              <a:gd name="T45" fmla="*/ 96 h 304"/>
              <a:gd name="T46" fmla="*/ 432 w 464"/>
              <a:gd name="T47" fmla="*/ 80 h 304"/>
              <a:gd name="T48" fmla="*/ 432 w 464"/>
              <a:gd name="T49" fmla="*/ 80 h 304"/>
              <a:gd name="T50" fmla="*/ 432 w 464"/>
              <a:gd name="T51" fmla="*/ 64 h 304"/>
              <a:gd name="T52" fmla="*/ 440 w 464"/>
              <a:gd name="T53" fmla="*/ 56 h 304"/>
              <a:gd name="T54" fmla="*/ 440 w 464"/>
              <a:gd name="T55" fmla="*/ 56 h 304"/>
              <a:gd name="T56" fmla="*/ 424 w 464"/>
              <a:gd name="T57" fmla="*/ 48 h 304"/>
              <a:gd name="T58" fmla="*/ 416 w 464"/>
              <a:gd name="T59" fmla="*/ 48 h 304"/>
              <a:gd name="T60" fmla="*/ 408 w 464"/>
              <a:gd name="T61" fmla="*/ 40 h 304"/>
              <a:gd name="T62" fmla="*/ 408 w 464"/>
              <a:gd name="T63" fmla="*/ 24 h 304"/>
              <a:gd name="T64" fmla="*/ 400 w 464"/>
              <a:gd name="T65" fmla="*/ 16 h 304"/>
              <a:gd name="T66" fmla="*/ 392 w 464"/>
              <a:gd name="T67" fmla="*/ 16 h 304"/>
              <a:gd name="T68" fmla="*/ 384 w 464"/>
              <a:gd name="T69" fmla="*/ 0 h 304"/>
              <a:gd name="T70" fmla="*/ 376 w 464"/>
              <a:gd name="T71" fmla="*/ 0 h 304"/>
              <a:gd name="T72" fmla="*/ 328 w 464"/>
              <a:gd name="T73" fmla="*/ 8 h 304"/>
              <a:gd name="T74" fmla="*/ 216 w 464"/>
              <a:gd name="T75" fmla="*/ 32 h 304"/>
              <a:gd name="T76" fmla="*/ 96 w 464"/>
              <a:gd name="T77" fmla="*/ 56 h 304"/>
              <a:gd name="T78" fmla="*/ 56 w 464"/>
              <a:gd name="T79" fmla="*/ 64 h 304"/>
              <a:gd name="T80" fmla="*/ 56 w 464"/>
              <a:gd name="T81" fmla="*/ 64 h 304"/>
              <a:gd name="T82" fmla="*/ 48 w 464"/>
              <a:gd name="T83" fmla="*/ 40 h 304"/>
              <a:gd name="T84" fmla="*/ 48 w 464"/>
              <a:gd name="T85" fmla="*/ 40 h 304"/>
              <a:gd name="T86" fmla="*/ 40 w 464"/>
              <a:gd name="T87" fmla="*/ 48 h 304"/>
              <a:gd name="T88" fmla="*/ 16 w 464"/>
              <a:gd name="T89" fmla="*/ 72 h 304"/>
              <a:gd name="T90" fmla="*/ 0 w 464"/>
              <a:gd name="T91" fmla="*/ 80 h 304"/>
              <a:gd name="T92" fmla="*/ 0 w 464"/>
              <a:gd name="T93" fmla="*/ 80 h 304"/>
              <a:gd name="T94" fmla="*/ 24 w 464"/>
              <a:gd name="T95" fmla="*/ 216 h 304"/>
              <a:gd name="T96" fmla="*/ 40 w 464"/>
              <a:gd name="T97" fmla="*/ 304 h 304"/>
              <a:gd name="T98" fmla="*/ 40 w 464"/>
              <a:gd name="T99" fmla="*/ 304 h 304"/>
              <a:gd name="T100" fmla="*/ 120 w 464"/>
              <a:gd name="T101" fmla="*/ 28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4" h="304">
                <a:moveTo>
                  <a:pt x="120" y="288"/>
                </a:moveTo>
                <a:lnTo>
                  <a:pt x="400" y="240"/>
                </a:lnTo>
                <a:lnTo>
                  <a:pt x="400" y="240"/>
                </a:lnTo>
                <a:lnTo>
                  <a:pt x="400" y="216"/>
                </a:lnTo>
                <a:lnTo>
                  <a:pt x="416" y="216"/>
                </a:lnTo>
                <a:lnTo>
                  <a:pt x="424" y="224"/>
                </a:lnTo>
                <a:lnTo>
                  <a:pt x="424" y="224"/>
                </a:lnTo>
                <a:lnTo>
                  <a:pt x="440" y="208"/>
                </a:lnTo>
                <a:lnTo>
                  <a:pt x="440" y="208"/>
                </a:lnTo>
                <a:lnTo>
                  <a:pt x="440" y="200"/>
                </a:lnTo>
                <a:lnTo>
                  <a:pt x="456" y="184"/>
                </a:lnTo>
                <a:lnTo>
                  <a:pt x="464" y="176"/>
                </a:lnTo>
                <a:lnTo>
                  <a:pt x="464" y="176"/>
                </a:lnTo>
                <a:lnTo>
                  <a:pt x="464" y="168"/>
                </a:lnTo>
                <a:lnTo>
                  <a:pt x="464" y="168"/>
                </a:lnTo>
                <a:lnTo>
                  <a:pt x="432" y="144"/>
                </a:lnTo>
                <a:lnTo>
                  <a:pt x="416" y="136"/>
                </a:lnTo>
                <a:lnTo>
                  <a:pt x="416" y="120"/>
                </a:lnTo>
                <a:lnTo>
                  <a:pt x="424" y="120"/>
                </a:lnTo>
                <a:lnTo>
                  <a:pt x="424" y="112"/>
                </a:lnTo>
                <a:lnTo>
                  <a:pt x="424" y="112"/>
                </a:lnTo>
                <a:lnTo>
                  <a:pt x="416" y="96"/>
                </a:lnTo>
                <a:lnTo>
                  <a:pt x="416" y="96"/>
                </a:lnTo>
                <a:lnTo>
                  <a:pt x="432" y="80"/>
                </a:lnTo>
                <a:lnTo>
                  <a:pt x="432" y="80"/>
                </a:lnTo>
                <a:lnTo>
                  <a:pt x="432" y="64"/>
                </a:lnTo>
                <a:lnTo>
                  <a:pt x="440" y="56"/>
                </a:lnTo>
                <a:lnTo>
                  <a:pt x="440" y="56"/>
                </a:lnTo>
                <a:lnTo>
                  <a:pt x="424" y="48"/>
                </a:lnTo>
                <a:lnTo>
                  <a:pt x="416" y="48"/>
                </a:lnTo>
                <a:lnTo>
                  <a:pt x="408" y="40"/>
                </a:lnTo>
                <a:lnTo>
                  <a:pt x="408" y="24"/>
                </a:lnTo>
                <a:lnTo>
                  <a:pt x="400" y="16"/>
                </a:lnTo>
                <a:lnTo>
                  <a:pt x="392" y="16"/>
                </a:lnTo>
                <a:lnTo>
                  <a:pt x="384" y="0"/>
                </a:lnTo>
                <a:lnTo>
                  <a:pt x="376" y="0"/>
                </a:lnTo>
                <a:lnTo>
                  <a:pt x="328" y="8"/>
                </a:lnTo>
                <a:lnTo>
                  <a:pt x="216" y="32"/>
                </a:lnTo>
                <a:lnTo>
                  <a:pt x="96" y="56"/>
                </a:lnTo>
                <a:lnTo>
                  <a:pt x="56" y="64"/>
                </a:lnTo>
                <a:lnTo>
                  <a:pt x="56" y="64"/>
                </a:lnTo>
                <a:lnTo>
                  <a:pt x="48" y="40"/>
                </a:lnTo>
                <a:lnTo>
                  <a:pt x="48" y="40"/>
                </a:lnTo>
                <a:lnTo>
                  <a:pt x="40" y="48"/>
                </a:lnTo>
                <a:lnTo>
                  <a:pt x="16" y="72"/>
                </a:lnTo>
                <a:lnTo>
                  <a:pt x="0" y="80"/>
                </a:lnTo>
                <a:lnTo>
                  <a:pt x="0" y="80"/>
                </a:lnTo>
                <a:lnTo>
                  <a:pt x="24" y="216"/>
                </a:lnTo>
                <a:lnTo>
                  <a:pt x="40" y="304"/>
                </a:lnTo>
                <a:lnTo>
                  <a:pt x="40" y="304"/>
                </a:lnTo>
                <a:lnTo>
                  <a:pt x="120" y="288"/>
                </a:lnTo>
                <a:close/>
              </a:path>
            </a:pathLst>
          </a:custGeom>
          <a:solidFill>
            <a:srgbClr val="92D050"/>
          </a:solidFill>
          <a:ln w="6350" cmpd="sng">
            <a:solidFill>
              <a:srgbClr val="000000"/>
            </a:solidFill>
            <a:round/>
            <a:headEnd/>
            <a:tailEnd/>
          </a:ln>
        </p:spPr>
        <p:txBody>
          <a:bodyPr/>
          <a:lstStyle/>
          <a:p>
            <a:endParaRPr lang="en-US" dirty="0"/>
          </a:p>
        </p:txBody>
      </p:sp>
      <p:sp>
        <p:nvSpPr>
          <p:cNvPr id="791586" name="Freeform 34"/>
          <p:cNvSpPr>
            <a:spLocks/>
          </p:cNvSpPr>
          <p:nvPr/>
        </p:nvSpPr>
        <p:spPr bwMode="auto">
          <a:xfrm>
            <a:off x="9569353" y="1676401"/>
            <a:ext cx="230188" cy="461963"/>
          </a:xfrm>
          <a:custGeom>
            <a:avLst/>
            <a:gdLst>
              <a:gd name="T0" fmla="*/ 48 w 128"/>
              <a:gd name="T1" fmla="*/ 232 h 256"/>
              <a:gd name="T2" fmla="*/ 40 w 128"/>
              <a:gd name="T3" fmla="*/ 184 h 256"/>
              <a:gd name="T4" fmla="*/ 40 w 128"/>
              <a:gd name="T5" fmla="*/ 168 h 256"/>
              <a:gd name="T6" fmla="*/ 32 w 128"/>
              <a:gd name="T7" fmla="*/ 168 h 256"/>
              <a:gd name="T8" fmla="*/ 32 w 128"/>
              <a:gd name="T9" fmla="*/ 176 h 256"/>
              <a:gd name="T10" fmla="*/ 32 w 128"/>
              <a:gd name="T11" fmla="*/ 176 h 256"/>
              <a:gd name="T12" fmla="*/ 24 w 128"/>
              <a:gd name="T13" fmla="*/ 168 h 256"/>
              <a:gd name="T14" fmla="*/ 24 w 128"/>
              <a:gd name="T15" fmla="*/ 168 h 256"/>
              <a:gd name="T16" fmla="*/ 16 w 128"/>
              <a:gd name="T17" fmla="*/ 128 h 256"/>
              <a:gd name="T18" fmla="*/ 16 w 128"/>
              <a:gd name="T19" fmla="*/ 104 h 256"/>
              <a:gd name="T20" fmla="*/ 16 w 128"/>
              <a:gd name="T21" fmla="*/ 104 h 256"/>
              <a:gd name="T22" fmla="*/ 8 w 128"/>
              <a:gd name="T23" fmla="*/ 88 h 256"/>
              <a:gd name="T24" fmla="*/ 0 w 128"/>
              <a:gd name="T25" fmla="*/ 32 h 256"/>
              <a:gd name="T26" fmla="*/ 0 w 128"/>
              <a:gd name="T27" fmla="*/ 32 h 256"/>
              <a:gd name="T28" fmla="*/ 128 w 128"/>
              <a:gd name="T29" fmla="*/ 0 h 256"/>
              <a:gd name="T30" fmla="*/ 128 w 128"/>
              <a:gd name="T31" fmla="*/ 0 h 256"/>
              <a:gd name="T32" fmla="*/ 128 w 128"/>
              <a:gd name="T33" fmla="*/ 8 h 256"/>
              <a:gd name="T34" fmla="*/ 128 w 128"/>
              <a:gd name="T35" fmla="*/ 8 h 256"/>
              <a:gd name="T36" fmla="*/ 128 w 128"/>
              <a:gd name="T37" fmla="*/ 16 h 256"/>
              <a:gd name="T38" fmla="*/ 120 w 128"/>
              <a:gd name="T39" fmla="*/ 24 h 256"/>
              <a:gd name="T40" fmla="*/ 120 w 128"/>
              <a:gd name="T41" fmla="*/ 24 h 256"/>
              <a:gd name="T42" fmla="*/ 128 w 128"/>
              <a:gd name="T43" fmla="*/ 32 h 256"/>
              <a:gd name="T44" fmla="*/ 128 w 128"/>
              <a:gd name="T45" fmla="*/ 56 h 256"/>
              <a:gd name="T46" fmla="*/ 128 w 128"/>
              <a:gd name="T47" fmla="*/ 64 h 256"/>
              <a:gd name="T48" fmla="*/ 112 w 128"/>
              <a:gd name="T49" fmla="*/ 72 h 256"/>
              <a:gd name="T50" fmla="*/ 112 w 128"/>
              <a:gd name="T51" fmla="*/ 72 h 256"/>
              <a:gd name="T52" fmla="*/ 112 w 128"/>
              <a:gd name="T53" fmla="*/ 72 h 256"/>
              <a:gd name="T54" fmla="*/ 112 w 128"/>
              <a:gd name="T55" fmla="*/ 72 h 256"/>
              <a:gd name="T56" fmla="*/ 104 w 128"/>
              <a:gd name="T57" fmla="*/ 80 h 256"/>
              <a:gd name="T58" fmla="*/ 104 w 128"/>
              <a:gd name="T59" fmla="*/ 80 h 256"/>
              <a:gd name="T60" fmla="*/ 112 w 128"/>
              <a:gd name="T61" fmla="*/ 88 h 256"/>
              <a:gd name="T62" fmla="*/ 112 w 128"/>
              <a:gd name="T63" fmla="*/ 104 h 256"/>
              <a:gd name="T64" fmla="*/ 112 w 128"/>
              <a:gd name="T65" fmla="*/ 128 h 256"/>
              <a:gd name="T66" fmla="*/ 104 w 128"/>
              <a:gd name="T67" fmla="*/ 136 h 256"/>
              <a:gd name="T68" fmla="*/ 104 w 128"/>
              <a:gd name="T69" fmla="*/ 144 h 256"/>
              <a:gd name="T70" fmla="*/ 104 w 128"/>
              <a:gd name="T71" fmla="*/ 152 h 256"/>
              <a:gd name="T72" fmla="*/ 96 w 128"/>
              <a:gd name="T73" fmla="*/ 160 h 256"/>
              <a:gd name="T74" fmla="*/ 96 w 128"/>
              <a:gd name="T75" fmla="*/ 176 h 256"/>
              <a:gd name="T76" fmla="*/ 104 w 128"/>
              <a:gd name="T77" fmla="*/ 184 h 256"/>
              <a:gd name="T78" fmla="*/ 104 w 128"/>
              <a:gd name="T79" fmla="*/ 192 h 256"/>
              <a:gd name="T80" fmla="*/ 112 w 128"/>
              <a:gd name="T81" fmla="*/ 208 h 256"/>
              <a:gd name="T82" fmla="*/ 112 w 128"/>
              <a:gd name="T83" fmla="*/ 216 h 256"/>
              <a:gd name="T84" fmla="*/ 104 w 128"/>
              <a:gd name="T85" fmla="*/ 224 h 256"/>
              <a:gd name="T86" fmla="*/ 104 w 128"/>
              <a:gd name="T87" fmla="*/ 240 h 256"/>
              <a:gd name="T88" fmla="*/ 112 w 128"/>
              <a:gd name="T89" fmla="*/ 240 h 256"/>
              <a:gd name="T90" fmla="*/ 112 w 128"/>
              <a:gd name="T91" fmla="*/ 240 h 256"/>
              <a:gd name="T92" fmla="*/ 56 w 128"/>
              <a:gd name="T93" fmla="*/ 256 h 256"/>
              <a:gd name="T94" fmla="*/ 56 w 128"/>
              <a:gd name="T95" fmla="*/ 256 h 256"/>
              <a:gd name="T96" fmla="*/ 48 w 128"/>
              <a:gd name="T97" fmla="*/ 2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256">
                <a:moveTo>
                  <a:pt x="48" y="232"/>
                </a:moveTo>
                <a:lnTo>
                  <a:pt x="40" y="184"/>
                </a:lnTo>
                <a:lnTo>
                  <a:pt x="40" y="168"/>
                </a:lnTo>
                <a:lnTo>
                  <a:pt x="32" y="168"/>
                </a:lnTo>
                <a:lnTo>
                  <a:pt x="32" y="176"/>
                </a:lnTo>
                <a:lnTo>
                  <a:pt x="32" y="176"/>
                </a:lnTo>
                <a:lnTo>
                  <a:pt x="24" y="168"/>
                </a:lnTo>
                <a:lnTo>
                  <a:pt x="24" y="168"/>
                </a:lnTo>
                <a:lnTo>
                  <a:pt x="16" y="128"/>
                </a:lnTo>
                <a:lnTo>
                  <a:pt x="16" y="104"/>
                </a:lnTo>
                <a:lnTo>
                  <a:pt x="16" y="104"/>
                </a:lnTo>
                <a:lnTo>
                  <a:pt x="8" y="88"/>
                </a:lnTo>
                <a:lnTo>
                  <a:pt x="0" y="32"/>
                </a:lnTo>
                <a:lnTo>
                  <a:pt x="0" y="32"/>
                </a:lnTo>
                <a:lnTo>
                  <a:pt x="128" y="0"/>
                </a:lnTo>
                <a:lnTo>
                  <a:pt x="128" y="0"/>
                </a:lnTo>
                <a:lnTo>
                  <a:pt x="128" y="8"/>
                </a:lnTo>
                <a:lnTo>
                  <a:pt x="128" y="8"/>
                </a:lnTo>
                <a:lnTo>
                  <a:pt x="128" y="16"/>
                </a:lnTo>
                <a:lnTo>
                  <a:pt x="120" y="24"/>
                </a:lnTo>
                <a:lnTo>
                  <a:pt x="120" y="24"/>
                </a:lnTo>
                <a:lnTo>
                  <a:pt x="128" y="32"/>
                </a:lnTo>
                <a:lnTo>
                  <a:pt x="128" y="56"/>
                </a:lnTo>
                <a:lnTo>
                  <a:pt x="128" y="64"/>
                </a:lnTo>
                <a:lnTo>
                  <a:pt x="112" y="72"/>
                </a:lnTo>
                <a:lnTo>
                  <a:pt x="112" y="72"/>
                </a:lnTo>
                <a:lnTo>
                  <a:pt x="112" y="72"/>
                </a:lnTo>
                <a:lnTo>
                  <a:pt x="112" y="72"/>
                </a:lnTo>
                <a:lnTo>
                  <a:pt x="104" y="80"/>
                </a:lnTo>
                <a:lnTo>
                  <a:pt x="104" y="80"/>
                </a:lnTo>
                <a:lnTo>
                  <a:pt x="112" y="88"/>
                </a:lnTo>
                <a:lnTo>
                  <a:pt x="112" y="104"/>
                </a:lnTo>
                <a:lnTo>
                  <a:pt x="112" y="128"/>
                </a:lnTo>
                <a:lnTo>
                  <a:pt x="104" y="136"/>
                </a:lnTo>
                <a:lnTo>
                  <a:pt x="104" y="144"/>
                </a:lnTo>
                <a:lnTo>
                  <a:pt x="104" y="152"/>
                </a:lnTo>
                <a:lnTo>
                  <a:pt x="96" y="160"/>
                </a:lnTo>
                <a:lnTo>
                  <a:pt x="96" y="176"/>
                </a:lnTo>
                <a:lnTo>
                  <a:pt x="104" y="184"/>
                </a:lnTo>
                <a:lnTo>
                  <a:pt x="104" y="192"/>
                </a:lnTo>
                <a:lnTo>
                  <a:pt x="112" y="208"/>
                </a:lnTo>
                <a:lnTo>
                  <a:pt x="112" y="216"/>
                </a:lnTo>
                <a:lnTo>
                  <a:pt x="104" y="224"/>
                </a:lnTo>
                <a:lnTo>
                  <a:pt x="104" y="240"/>
                </a:lnTo>
                <a:lnTo>
                  <a:pt x="112" y="240"/>
                </a:lnTo>
                <a:lnTo>
                  <a:pt x="112" y="240"/>
                </a:lnTo>
                <a:lnTo>
                  <a:pt x="56" y="256"/>
                </a:lnTo>
                <a:lnTo>
                  <a:pt x="56" y="256"/>
                </a:lnTo>
                <a:lnTo>
                  <a:pt x="48" y="232"/>
                </a:lnTo>
                <a:close/>
              </a:path>
            </a:pathLst>
          </a:custGeom>
          <a:solidFill>
            <a:srgbClr val="92D050"/>
          </a:solidFill>
          <a:ln w="6350" cmpd="sng">
            <a:solidFill>
              <a:srgbClr val="000000"/>
            </a:solidFill>
            <a:round/>
            <a:headEnd/>
            <a:tailEnd/>
          </a:ln>
        </p:spPr>
        <p:txBody>
          <a:bodyPr/>
          <a:lstStyle/>
          <a:p>
            <a:endParaRPr lang="en-US" dirty="0"/>
          </a:p>
        </p:txBody>
      </p:sp>
      <p:sp>
        <p:nvSpPr>
          <p:cNvPr id="791587" name="Freeform 35"/>
          <p:cNvSpPr>
            <a:spLocks/>
          </p:cNvSpPr>
          <p:nvPr/>
        </p:nvSpPr>
        <p:spPr bwMode="auto">
          <a:xfrm>
            <a:off x="7164292" y="1325564"/>
            <a:ext cx="992187" cy="460375"/>
          </a:xfrm>
          <a:custGeom>
            <a:avLst/>
            <a:gdLst>
              <a:gd name="T0" fmla="*/ 520 w 552"/>
              <a:gd name="T1" fmla="*/ 232 h 256"/>
              <a:gd name="T2" fmla="*/ 496 w 552"/>
              <a:gd name="T3" fmla="*/ 232 h 256"/>
              <a:gd name="T4" fmla="*/ 496 w 552"/>
              <a:gd name="T5" fmla="*/ 200 h 256"/>
              <a:gd name="T6" fmla="*/ 432 w 552"/>
              <a:gd name="T7" fmla="*/ 216 h 256"/>
              <a:gd name="T8" fmla="*/ 384 w 552"/>
              <a:gd name="T9" fmla="*/ 248 h 256"/>
              <a:gd name="T10" fmla="*/ 368 w 552"/>
              <a:gd name="T11" fmla="*/ 248 h 256"/>
              <a:gd name="T12" fmla="*/ 360 w 552"/>
              <a:gd name="T13" fmla="*/ 240 h 256"/>
              <a:gd name="T14" fmla="*/ 336 w 552"/>
              <a:gd name="T15" fmla="*/ 248 h 256"/>
              <a:gd name="T16" fmla="*/ 320 w 552"/>
              <a:gd name="T17" fmla="*/ 232 h 256"/>
              <a:gd name="T18" fmla="*/ 272 w 552"/>
              <a:gd name="T19" fmla="*/ 216 h 256"/>
              <a:gd name="T20" fmla="*/ 272 w 552"/>
              <a:gd name="T21" fmla="*/ 208 h 256"/>
              <a:gd name="T22" fmla="*/ 256 w 552"/>
              <a:gd name="T23" fmla="*/ 224 h 256"/>
              <a:gd name="T24" fmla="*/ 248 w 552"/>
              <a:gd name="T25" fmla="*/ 200 h 256"/>
              <a:gd name="T26" fmla="*/ 256 w 552"/>
              <a:gd name="T27" fmla="*/ 192 h 256"/>
              <a:gd name="T28" fmla="*/ 256 w 552"/>
              <a:gd name="T29" fmla="*/ 192 h 256"/>
              <a:gd name="T30" fmla="*/ 264 w 552"/>
              <a:gd name="T31" fmla="*/ 192 h 256"/>
              <a:gd name="T32" fmla="*/ 288 w 552"/>
              <a:gd name="T33" fmla="*/ 168 h 256"/>
              <a:gd name="T34" fmla="*/ 296 w 552"/>
              <a:gd name="T35" fmla="*/ 160 h 256"/>
              <a:gd name="T36" fmla="*/ 272 w 552"/>
              <a:gd name="T37" fmla="*/ 152 h 256"/>
              <a:gd name="T38" fmla="*/ 232 w 552"/>
              <a:gd name="T39" fmla="*/ 176 h 256"/>
              <a:gd name="T40" fmla="*/ 192 w 552"/>
              <a:gd name="T41" fmla="*/ 224 h 256"/>
              <a:gd name="T42" fmla="*/ 160 w 552"/>
              <a:gd name="T43" fmla="*/ 232 h 256"/>
              <a:gd name="T44" fmla="*/ 120 w 552"/>
              <a:gd name="T45" fmla="*/ 256 h 256"/>
              <a:gd name="T46" fmla="*/ 88 w 552"/>
              <a:gd name="T47" fmla="*/ 256 h 256"/>
              <a:gd name="T48" fmla="*/ 88 w 552"/>
              <a:gd name="T49" fmla="*/ 248 h 256"/>
              <a:gd name="T50" fmla="*/ 96 w 552"/>
              <a:gd name="T51" fmla="*/ 224 h 256"/>
              <a:gd name="T52" fmla="*/ 56 w 552"/>
              <a:gd name="T53" fmla="*/ 232 h 256"/>
              <a:gd name="T54" fmla="*/ 32 w 552"/>
              <a:gd name="T55" fmla="*/ 240 h 256"/>
              <a:gd name="T56" fmla="*/ 0 w 552"/>
              <a:gd name="T57" fmla="*/ 240 h 256"/>
              <a:gd name="T58" fmla="*/ 72 w 552"/>
              <a:gd name="T59" fmla="*/ 160 h 256"/>
              <a:gd name="T60" fmla="*/ 168 w 552"/>
              <a:gd name="T61" fmla="*/ 104 h 256"/>
              <a:gd name="T62" fmla="*/ 192 w 552"/>
              <a:gd name="T63" fmla="*/ 64 h 256"/>
              <a:gd name="T64" fmla="*/ 216 w 552"/>
              <a:gd name="T65" fmla="*/ 56 h 256"/>
              <a:gd name="T66" fmla="*/ 216 w 552"/>
              <a:gd name="T67" fmla="*/ 72 h 256"/>
              <a:gd name="T68" fmla="*/ 240 w 552"/>
              <a:gd name="T69" fmla="*/ 32 h 256"/>
              <a:gd name="T70" fmla="*/ 240 w 552"/>
              <a:gd name="T71" fmla="*/ 48 h 256"/>
              <a:gd name="T72" fmla="*/ 256 w 552"/>
              <a:gd name="T73" fmla="*/ 32 h 256"/>
              <a:gd name="T74" fmla="*/ 248 w 552"/>
              <a:gd name="T75" fmla="*/ 8 h 256"/>
              <a:gd name="T76" fmla="*/ 280 w 552"/>
              <a:gd name="T77" fmla="*/ 8 h 256"/>
              <a:gd name="T78" fmla="*/ 352 w 552"/>
              <a:gd name="T79" fmla="*/ 8 h 256"/>
              <a:gd name="T80" fmla="*/ 392 w 552"/>
              <a:gd name="T81" fmla="*/ 64 h 256"/>
              <a:gd name="T82" fmla="*/ 472 w 552"/>
              <a:gd name="T83" fmla="*/ 80 h 256"/>
              <a:gd name="T84" fmla="*/ 488 w 552"/>
              <a:gd name="T85" fmla="*/ 80 h 256"/>
              <a:gd name="T86" fmla="*/ 504 w 552"/>
              <a:gd name="T87" fmla="*/ 136 h 256"/>
              <a:gd name="T88" fmla="*/ 504 w 552"/>
              <a:gd name="T89" fmla="*/ 184 h 256"/>
              <a:gd name="T90" fmla="*/ 536 w 552"/>
              <a:gd name="T91" fmla="*/ 184 h 256"/>
              <a:gd name="T92" fmla="*/ 536 w 552"/>
              <a:gd name="T93" fmla="*/ 200 h 256"/>
              <a:gd name="T94" fmla="*/ 536 w 552"/>
              <a:gd name="T95" fmla="*/ 224 h 256"/>
              <a:gd name="T96" fmla="*/ 536 w 552"/>
              <a:gd name="T97" fmla="*/ 2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2" h="256">
                <a:moveTo>
                  <a:pt x="536" y="232"/>
                </a:moveTo>
                <a:lnTo>
                  <a:pt x="528" y="232"/>
                </a:lnTo>
                <a:lnTo>
                  <a:pt x="520" y="232"/>
                </a:lnTo>
                <a:lnTo>
                  <a:pt x="520" y="232"/>
                </a:lnTo>
                <a:lnTo>
                  <a:pt x="512" y="232"/>
                </a:lnTo>
                <a:lnTo>
                  <a:pt x="512" y="232"/>
                </a:lnTo>
                <a:lnTo>
                  <a:pt x="496" y="232"/>
                </a:lnTo>
                <a:lnTo>
                  <a:pt x="496" y="232"/>
                </a:lnTo>
                <a:lnTo>
                  <a:pt x="496" y="224"/>
                </a:lnTo>
                <a:lnTo>
                  <a:pt x="496" y="208"/>
                </a:lnTo>
                <a:lnTo>
                  <a:pt x="496" y="208"/>
                </a:lnTo>
                <a:lnTo>
                  <a:pt x="496" y="200"/>
                </a:lnTo>
                <a:lnTo>
                  <a:pt x="496" y="200"/>
                </a:lnTo>
                <a:lnTo>
                  <a:pt x="480" y="208"/>
                </a:lnTo>
                <a:lnTo>
                  <a:pt x="464" y="216"/>
                </a:lnTo>
                <a:lnTo>
                  <a:pt x="432" y="216"/>
                </a:lnTo>
                <a:lnTo>
                  <a:pt x="416" y="216"/>
                </a:lnTo>
                <a:lnTo>
                  <a:pt x="416" y="216"/>
                </a:lnTo>
                <a:lnTo>
                  <a:pt x="384" y="248"/>
                </a:lnTo>
                <a:lnTo>
                  <a:pt x="384" y="248"/>
                </a:lnTo>
                <a:lnTo>
                  <a:pt x="384" y="248"/>
                </a:lnTo>
                <a:lnTo>
                  <a:pt x="384" y="248"/>
                </a:lnTo>
                <a:lnTo>
                  <a:pt x="376" y="248"/>
                </a:lnTo>
                <a:lnTo>
                  <a:pt x="368" y="248"/>
                </a:lnTo>
                <a:lnTo>
                  <a:pt x="368" y="248"/>
                </a:lnTo>
                <a:lnTo>
                  <a:pt x="368" y="248"/>
                </a:lnTo>
                <a:lnTo>
                  <a:pt x="368" y="240"/>
                </a:lnTo>
                <a:lnTo>
                  <a:pt x="360" y="240"/>
                </a:lnTo>
                <a:lnTo>
                  <a:pt x="352" y="240"/>
                </a:lnTo>
                <a:lnTo>
                  <a:pt x="352" y="248"/>
                </a:lnTo>
                <a:lnTo>
                  <a:pt x="352" y="248"/>
                </a:lnTo>
                <a:lnTo>
                  <a:pt x="336" y="248"/>
                </a:lnTo>
                <a:lnTo>
                  <a:pt x="336" y="248"/>
                </a:lnTo>
                <a:lnTo>
                  <a:pt x="328" y="240"/>
                </a:lnTo>
                <a:lnTo>
                  <a:pt x="328" y="232"/>
                </a:lnTo>
                <a:lnTo>
                  <a:pt x="320" y="232"/>
                </a:lnTo>
                <a:lnTo>
                  <a:pt x="304" y="208"/>
                </a:lnTo>
                <a:lnTo>
                  <a:pt x="288" y="208"/>
                </a:lnTo>
                <a:lnTo>
                  <a:pt x="272" y="216"/>
                </a:lnTo>
                <a:lnTo>
                  <a:pt x="272" y="216"/>
                </a:lnTo>
                <a:lnTo>
                  <a:pt x="272" y="216"/>
                </a:lnTo>
                <a:lnTo>
                  <a:pt x="272" y="208"/>
                </a:lnTo>
                <a:lnTo>
                  <a:pt x="272" y="208"/>
                </a:lnTo>
                <a:lnTo>
                  <a:pt x="272" y="208"/>
                </a:lnTo>
                <a:lnTo>
                  <a:pt x="264" y="208"/>
                </a:lnTo>
                <a:lnTo>
                  <a:pt x="256" y="224"/>
                </a:lnTo>
                <a:lnTo>
                  <a:pt x="256" y="224"/>
                </a:lnTo>
                <a:lnTo>
                  <a:pt x="256" y="224"/>
                </a:lnTo>
                <a:lnTo>
                  <a:pt x="256" y="200"/>
                </a:lnTo>
                <a:lnTo>
                  <a:pt x="256" y="208"/>
                </a:lnTo>
                <a:lnTo>
                  <a:pt x="248" y="208"/>
                </a:lnTo>
                <a:lnTo>
                  <a:pt x="248" y="200"/>
                </a:lnTo>
                <a:lnTo>
                  <a:pt x="248" y="200"/>
                </a:lnTo>
                <a:lnTo>
                  <a:pt x="248" y="192"/>
                </a:lnTo>
                <a:lnTo>
                  <a:pt x="256" y="192"/>
                </a:lnTo>
                <a:lnTo>
                  <a:pt x="256" y="192"/>
                </a:lnTo>
                <a:lnTo>
                  <a:pt x="256" y="192"/>
                </a:lnTo>
                <a:lnTo>
                  <a:pt x="256" y="192"/>
                </a:lnTo>
                <a:lnTo>
                  <a:pt x="256" y="192"/>
                </a:lnTo>
                <a:lnTo>
                  <a:pt x="256" y="192"/>
                </a:lnTo>
                <a:lnTo>
                  <a:pt x="256" y="200"/>
                </a:lnTo>
                <a:lnTo>
                  <a:pt x="256" y="200"/>
                </a:lnTo>
                <a:lnTo>
                  <a:pt x="256" y="200"/>
                </a:lnTo>
                <a:lnTo>
                  <a:pt x="264" y="192"/>
                </a:lnTo>
                <a:lnTo>
                  <a:pt x="264" y="184"/>
                </a:lnTo>
                <a:lnTo>
                  <a:pt x="272" y="184"/>
                </a:lnTo>
                <a:lnTo>
                  <a:pt x="272" y="184"/>
                </a:lnTo>
                <a:lnTo>
                  <a:pt x="288" y="168"/>
                </a:lnTo>
                <a:lnTo>
                  <a:pt x="288" y="160"/>
                </a:lnTo>
                <a:lnTo>
                  <a:pt x="288" y="160"/>
                </a:lnTo>
                <a:lnTo>
                  <a:pt x="288" y="160"/>
                </a:lnTo>
                <a:lnTo>
                  <a:pt x="296" y="160"/>
                </a:lnTo>
                <a:lnTo>
                  <a:pt x="296" y="160"/>
                </a:lnTo>
                <a:lnTo>
                  <a:pt x="304" y="152"/>
                </a:lnTo>
                <a:lnTo>
                  <a:pt x="296" y="152"/>
                </a:lnTo>
                <a:lnTo>
                  <a:pt x="272" y="152"/>
                </a:lnTo>
                <a:lnTo>
                  <a:pt x="248" y="168"/>
                </a:lnTo>
                <a:lnTo>
                  <a:pt x="240" y="176"/>
                </a:lnTo>
                <a:lnTo>
                  <a:pt x="240" y="176"/>
                </a:lnTo>
                <a:lnTo>
                  <a:pt x="232" y="176"/>
                </a:lnTo>
                <a:lnTo>
                  <a:pt x="216" y="208"/>
                </a:lnTo>
                <a:lnTo>
                  <a:pt x="216" y="208"/>
                </a:lnTo>
                <a:lnTo>
                  <a:pt x="200" y="216"/>
                </a:lnTo>
                <a:lnTo>
                  <a:pt x="192" y="224"/>
                </a:lnTo>
                <a:lnTo>
                  <a:pt x="184" y="224"/>
                </a:lnTo>
                <a:lnTo>
                  <a:pt x="176" y="224"/>
                </a:lnTo>
                <a:lnTo>
                  <a:pt x="160" y="232"/>
                </a:lnTo>
                <a:lnTo>
                  <a:pt x="160" y="232"/>
                </a:lnTo>
                <a:lnTo>
                  <a:pt x="152" y="240"/>
                </a:lnTo>
                <a:lnTo>
                  <a:pt x="128" y="248"/>
                </a:lnTo>
                <a:lnTo>
                  <a:pt x="120" y="256"/>
                </a:lnTo>
                <a:lnTo>
                  <a:pt x="120" y="256"/>
                </a:lnTo>
                <a:lnTo>
                  <a:pt x="104" y="248"/>
                </a:lnTo>
                <a:lnTo>
                  <a:pt x="104" y="248"/>
                </a:lnTo>
                <a:lnTo>
                  <a:pt x="96" y="248"/>
                </a:lnTo>
                <a:lnTo>
                  <a:pt x="88" y="256"/>
                </a:lnTo>
                <a:lnTo>
                  <a:pt x="88" y="256"/>
                </a:lnTo>
                <a:lnTo>
                  <a:pt x="88" y="256"/>
                </a:lnTo>
                <a:lnTo>
                  <a:pt x="88" y="256"/>
                </a:lnTo>
                <a:lnTo>
                  <a:pt x="88" y="248"/>
                </a:lnTo>
                <a:lnTo>
                  <a:pt x="88" y="240"/>
                </a:lnTo>
                <a:lnTo>
                  <a:pt x="88" y="232"/>
                </a:lnTo>
                <a:lnTo>
                  <a:pt x="96" y="224"/>
                </a:lnTo>
                <a:lnTo>
                  <a:pt x="96" y="224"/>
                </a:lnTo>
                <a:lnTo>
                  <a:pt x="88" y="216"/>
                </a:lnTo>
                <a:lnTo>
                  <a:pt x="88" y="216"/>
                </a:lnTo>
                <a:lnTo>
                  <a:pt x="80" y="224"/>
                </a:lnTo>
                <a:lnTo>
                  <a:pt x="56" y="232"/>
                </a:lnTo>
                <a:lnTo>
                  <a:pt x="48" y="240"/>
                </a:lnTo>
                <a:lnTo>
                  <a:pt x="48" y="240"/>
                </a:lnTo>
                <a:lnTo>
                  <a:pt x="40" y="240"/>
                </a:lnTo>
                <a:lnTo>
                  <a:pt x="32" y="240"/>
                </a:lnTo>
                <a:lnTo>
                  <a:pt x="24" y="248"/>
                </a:lnTo>
                <a:lnTo>
                  <a:pt x="16" y="248"/>
                </a:lnTo>
                <a:lnTo>
                  <a:pt x="8" y="248"/>
                </a:lnTo>
                <a:lnTo>
                  <a:pt x="0" y="240"/>
                </a:lnTo>
                <a:lnTo>
                  <a:pt x="0" y="240"/>
                </a:lnTo>
                <a:lnTo>
                  <a:pt x="24" y="216"/>
                </a:lnTo>
                <a:lnTo>
                  <a:pt x="64" y="176"/>
                </a:lnTo>
                <a:lnTo>
                  <a:pt x="72" y="160"/>
                </a:lnTo>
                <a:lnTo>
                  <a:pt x="104" y="136"/>
                </a:lnTo>
                <a:lnTo>
                  <a:pt x="136" y="136"/>
                </a:lnTo>
                <a:lnTo>
                  <a:pt x="160" y="120"/>
                </a:lnTo>
                <a:lnTo>
                  <a:pt x="168" y="104"/>
                </a:lnTo>
                <a:lnTo>
                  <a:pt x="176" y="104"/>
                </a:lnTo>
                <a:lnTo>
                  <a:pt x="184" y="96"/>
                </a:lnTo>
                <a:lnTo>
                  <a:pt x="192" y="72"/>
                </a:lnTo>
                <a:lnTo>
                  <a:pt x="192" y="64"/>
                </a:lnTo>
                <a:lnTo>
                  <a:pt x="192" y="64"/>
                </a:lnTo>
                <a:lnTo>
                  <a:pt x="192" y="64"/>
                </a:lnTo>
                <a:lnTo>
                  <a:pt x="200" y="56"/>
                </a:lnTo>
                <a:lnTo>
                  <a:pt x="216" y="56"/>
                </a:lnTo>
                <a:lnTo>
                  <a:pt x="224" y="48"/>
                </a:lnTo>
                <a:lnTo>
                  <a:pt x="224" y="48"/>
                </a:lnTo>
                <a:lnTo>
                  <a:pt x="216" y="56"/>
                </a:lnTo>
                <a:lnTo>
                  <a:pt x="216" y="72"/>
                </a:lnTo>
                <a:lnTo>
                  <a:pt x="216" y="72"/>
                </a:lnTo>
                <a:lnTo>
                  <a:pt x="224" y="72"/>
                </a:lnTo>
                <a:lnTo>
                  <a:pt x="232" y="40"/>
                </a:lnTo>
                <a:lnTo>
                  <a:pt x="240" y="32"/>
                </a:lnTo>
                <a:lnTo>
                  <a:pt x="240" y="24"/>
                </a:lnTo>
                <a:lnTo>
                  <a:pt x="240" y="24"/>
                </a:lnTo>
                <a:lnTo>
                  <a:pt x="248" y="32"/>
                </a:lnTo>
                <a:lnTo>
                  <a:pt x="240" y="48"/>
                </a:lnTo>
                <a:lnTo>
                  <a:pt x="240" y="56"/>
                </a:lnTo>
                <a:lnTo>
                  <a:pt x="240" y="56"/>
                </a:lnTo>
                <a:lnTo>
                  <a:pt x="248" y="48"/>
                </a:lnTo>
                <a:lnTo>
                  <a:pt x="256" y="32"/>
                </a:lnTo>
                <a:lnTo>
                  <a:pt x="264" y="32"/>
                </a:lnTo>
                <a:lnTo>
                  <a:pt x="264" y="32"/>
                </a:lnTo>
                <a:lnTo>
                  <a:pt x="248" y="8"/>
                </a:lnTo>
                <a:lnTo>
                  <a:pt x="248" y="8"/>
                </a:lnTo>
                <a:lnTo>
                  <a:pt x="256" y="0"/>
                </a:lnTo>
                <a:lnTo>
                  <a:pt x="264" y="0"/>
                </a:lnTo>
                <a:lnTo>
                  <a:pt x="264" y="0"/>
                </a:lnTo>
                <a:lnTo>
                  <a:pt x="280" y="8"/>
                </a:lnTo>
                <a:lnTo>
                  <a:pt x="312" y="16"/>
                </a:lnTo>
                <a:lnTo>
                  <a:pt x="336" y="16"/>
                </a:lnTo>
                <a:lnTo>
                  <a:pt x="352" y="16"/>
                </a:lnTo>
                <a:lnTo>
                  <a:pt x="352" y="8"/>
                </a:lnTo>
                <a:lnTo>
                  <a:pt x="368" y="16"/>
                </a:lnTo>
                <a:lnTo>
                  <a:pt x="376" y="16"/>
                </a:lnTo>
                <a:lnTo>
                  <a:pt x="384" y="24"/>
                </a:lnTo>
                <a:lnTo>
                  <a:pt x="392" y="64"/>
                </a:lnTo>
                <a:lnTo>
                  <a:pt x="424" y="88"/>
                </a:lnTo>
                <a:lnTo>
                  <a:pt x="448" y="88"/>
                </a:lnTo>
                <a:lnTo>
                  <a:pt x="456" y="88"/>
                </a:lnTo>
                <a:lnTo>
                  <a:pt x="472" y="80"/>
                </a:lnTo>
                <a:lnTo>
                  <a:pt x="480" y="80"/>
                </a:lnTo>
                <a:lnTo>
                  <a:pt x="488" y="80"/>
                </a:lnTo>
                <a:lnTo>
                  <a:pt x="488" y="80"/>
                </a:lnTo>
                <a:lnTo>
                  <a:pt x="488" y="80"/>
                </a:lnTo>
                <a:lnTo>
                  <a:pt x="488" y="104"/>
                </a:lnTo>
                <a:lnTo>
                  <a:pt x="488" y="120"/>
                </a:lnTo>
                <a:lnTo>
                  <a:pt x="488" y="128"/>
                </a:lnTo>
                <a:lnTo>
                  <a:pt x="504" y="136"/>
                </a:lnTo>
                <a:lnTo>
                  <a:pt x="512" y="144"/>
                </a:lnTo>
                <a:lnTo>
                  <a:pt x="512" y="152"/>
                </a:lnTo>
                <a:lnTo>
                  <a:pt x="504" y="168"/>
                </a:lnTo>
                <a:lnTo>
                  <a:pt x="504" y="184"/>
                </a:lnTo>
                <a:lnTo>
                  <a:pt x="520" y="184"/>
                </a:lnTo>
                <a:lnTo>
                  <a:pt x="520" y="184"/>
                </a:lnTo>
                <a:lnTo>
                  <a:pt x="528" y="184"/>
                </a:lnTo>
                <a:lnTo>
                  <a:pt x="536" y="184"/>
                </a:lnTo>
                <a:lnTo>
                  <a:pt x="536" y="184"/>
                </a:lnTo>
                <a:lnTo>
                  <a:pt x="528" y="192"/>
                </a:lnTo>
                <a:lnTo>
                  <a:pt x="528" y="192"/>
                </a:lnTo>
                <a:lnTo>
                  <a:pt x="536" y="200"/>
                </a:lnTo>
                <a:lnTo>
                  <a:pt x="536" y="208"/>
                </a:lnTo>
                <a:lnTo>
                  <a:pt x="528" y="216"/>
                </a:lnTo>
                <a:lnTo>
                  <a:pt x="528" y="224"/>
                </a:lnTo>
                <a:lnTo>
                  <a:pt x="536" y="224"/>
                </a:lnTo>
                <a:lnTo>
                  <a:pt x="552" y="216"/>
                </a:lnTo>
                <a:lnTo>
                  <a:pt x="552" y="216"/>
                </a:lnTo>
                <a:lnTo>
                  <a:pt x="552" y="216"/>
                </a:lnTo>
                <a:lnTo>
                  <a:pt x="536" y="232"/>
                </a:lnTo>
                <a:close/>
              </a:path>
            </a:pathLst>
          </a:custGeom>
          <a:solidFill>
            <a:srgbClr val="3366CC"/>
          </a:solidFill>
          <a:ln w="6350" cmpd="sng">
            <a:solidFill>
              <a:srgbClr val="000000"/>
            </a:solidFill>
            <a:round/>
            <a:headEnd/>
            <a:tailEnd/>
          </a:ln>
        </p:spPr>
        <p:txBody>
          <a:bodyPr/>
          <a:lstStyle/>
          <a:p>
            <a:endParaRPr lang="en-US" dirty="0"/>
          </a:p>
        </p:txBody>
      </p:sp>
      <p:sp>
        <p:nvSpPr>
          <p:cNvPr id="791588" name="Freeform 36"/>
          <p:cNvSpPr>
            <a:spLocks/>
          </p:cNvSpPr>
          <p:nvPr/>
        </p:nvSpPr>
        <p:spPr bwMode="auto">
          <a:xfrm>
            <a:off x="7710392" y="1819276"/>
            <a:ext cx="390525" cy="849313"/>
          </a:xfrm>
          <a:custGeom>
            <a:avLst/>
            <a:gdLst>
              <a:gd name="T0" fmla="*/ 216 w 216"/>
              <a:gd name="T1" fmla="*/ 32 h 472"/>
              <a:gd name="T2" fmla="*/ 208 w 216"/>
              <a:gd name="T3" fmla="*/ 40 h 472"/>
              <a:gd name="T4" fmla="*/ 200 w 216"/>
              <a:gd name="T5" fmla="*/ 56 h 472"/>
              <a:gd name="T6" fmla="*/ 208 w 216"/>
              <a:gd name="T7" fmla="*/ 64 h 472"/>
              <a:gd name="T8" fmla="*/ 200 w 216"/>
              <a:gd name="T9" fmla="*/ 72 h 472"/>
              <a:gd name="T10" fmla="*/ 184 w 216"/>
              <a:gd name="T11" fmla="*/ 120 h 472"/>
              <a:gd name="T12" fmla="*/ 176 w 216"/>
              <a:gd name="T13" fmla="*/ 136 h 472"/>
              <a:gd name="T14" fmla="*/ 168 w 216"/>
              <a:gd name="T15" fmla="*/ 136 h 472"/>
              <a:gd name="T16" fmla="*/ 168 w 216"/>
              <a:gd name="T17" fmla="*/ 104 h 472"/>
              <a:gd name="T18" fmla="*/ 168 w 216"/>
              <a:gd name="T19" fmla="*/ 96 h 472"/>
              <a:gd name="T20" fmla="*/ 152 w 216"/>
              <a:gd name="T21" fmla="*/ 120 h 472"/>
              <a:gd name="T22" fmla="*/ 144 w 216"/>
              <a:gd name="T23" fmla="*/ 120 h 472"/>
              <a:gd name="T24" fmla="*/ 136 w 216"/>
              <a:gd name="T25" fmla="*/ 128 h 472"/>
              <a:gd name="T26" fmla="*/ 128 w 216"/>
              <a:gd name="T27" fmla="*/ 144 h 472"/>
              <a:gd name="T28" fmla="*/ 128 w 216"/>
              <a:gd name="T29" fmla="*/ 160 h 472"/>
              <a:gd name="T30" fmla="*/ 112 w 216"/>
              <a:gd name="T31" fmla="*/ 216 h 472"/>
              <a:gd name="T32" fmla="*/ 120 w 216"/>
              <a:gd name="T33" fmla="*/ 240 h 472"/>
              <a:gd name="T34" fmla="*/ 112 w 216"/>
              <a:gd name="T35" fmla="*/ 256 h 472"/>
              <a:gd name="T36" fmla="*/ 152 w 216"/>
              <a:gd name="T37" fmla="*/ 328 h 472"/>
              <a:gd name="T38" fmla="*/ 136 w 216"/>
              <a:gd name="T39" fmla="*/ 408 h 472"/>
              <a:gd name="T40" fmla="*/ 128 w 216"/>
              <a:gd name="T41" fmla="*/ 432 h 472"/>
              <a:gd name="T42" fmla="*/ 80 w 216"/>
              <a:gd name="T43" fmla="*/ 472 h 472"/>
              <a:gd name="T44" fmla="*/ 64 w 216"/>
              <a:gd name="T45" fmla="*/ 456 h 472"/>
              <a:gd name="T46" fmla="*/ 48 w 216"/>
              <a:gd name="T47" fmla="*/ 440 h 472"/>
              <a:gd name="T48" fmla="*/ 48 w 216"/>
              <a:gd name="T49" fmla="*/ 424 h 472"/>
              <a:gd name="T50" fmla="*/ 32 w 216"/>
              <a:gd name="T51" fmla="*/ 392 h 472"/>
              <a:gd name="T52" fmla="*/ 32 w 216"/>
              <a:gd name="T53" fmla="*/ 360 h 472"/>
              <a:gd name="T54" fmla="*/ 24 w 216"/>
              <a:gd name="T55" fmla="*/ 344 h 472"/>
              <a:gd name="T56" fmla="*/ 32 w 216"/>
              <a:gd name="T57" fmla="*/ 272 h 472"/>
              <a:gd name="T58" fmla="*/ 32 w 216"/>
              <a:gd name="T59" fmla="*/ 248 h 472"/>
              <a:gd name="T60" fmla="*/ 40 w 216"/>
              <a:gd name="T61" fmla="*/ 208 h 472"/>
              <a:gd name="T62" fmla="*/ 40 w 216"/>
              <a:gd name="T63" fmla="*/ 176 h 472"/>
              <a:gd name="T64" fmla="*/ 56 w 216"/>
              <a:gd name="T65" fmla="*/ 136 h 472"/>
              <a:gd name="T66" fmla="*/ 64 w 216"/>
              <a:gd name="T67" fmla="*/ 112 h 472"/>
              <a:gd name="T68" fmla="*/ 64 w 216"/>
              <a:gd name="T69" fmla="*/ 96 h 472"/>
              <a:gd name="T70" fmla="*/ 64 w 216"/>
              <a:gd name="T71" fmla="*/ 96 h 472"/>
              <a:gd name="T72" fmla="*/ 40 w 216"/>
              <a:gd name="T73" fmla="*/ 136 h 472"/>
              <a:gd name="T74" fmla="*/ 24 w 216"/>
              <a:gd name="T75" fmla="*/ 136 h 472"/>
              <a:gd name="T76" fmla="*/ 8 w 216"/>
              <a:gd name="T77" fmla="*/ 176 h 472"/>
              <a:gd name="T78" fmla="*/ 0 w 216"/>
              <a:gd name="T79" fmla="*/ 160 h 472"/>
              <a:gd name="T80" fmla="*/ 8 w 216"/>
              <a:gd name="T81" fmla="*/ 136 h 472"/>
              <a:gd name="T82" fmla="*/ 24 w 216"/>
              <a:gd name="T83" fmla="*/ 120 h 472"/>
              <a:gd name="T84" fmla="*/ 32 w 216"/>
              <a:gd name="T85" fmla="*/ 104 h 472"/>
              <a:gd name="T86" fmla="*/ 32 w 216"/>
              <a:gd name="T87" fmla="*/ 104 h 472"/>
              <a:gd name="T88" fmla="*/ 56 w 216"/>
              <a:gd name="T89" fmla="*/ 56 h 472"/>
              <a:gd name="T90" fmla="*/ 64 w 216"/>
              <a:gd name="T91" fmla="*/ 32 h 472"/>
              <a:gd name="T92" fmla="*/ 64 w 216"/>
              <a:gd name="T93" fmla="*/ 48 h 472"/>
              <a:gd name="T94" fmla="*/ 80 w 216"/>
              <a:gd name="T95" fmla="*/ 40 h 472"/>
              <a:gd name="T96" fmla="*/ 80 w 216"/>
              <a:gd name="T97" fmla="*/ 40 h 472"/>
              <a:gd name="T98" fmla="*/ 88 w 216"/>
              <a:gd name="T99" fmla="*/ 32 h 472"/>
              <a:gd name="T100" fmla="*/ 88 w 216"/>
              <a:gd name="T101" fmla="*/ 40 h 472"/>
              <a:gd name="T102" fmla="*/ 88 w 216"/>
              <a:gd name="T103" fmla="*/ 56 h 472"/>
              <a:gd name="T104" fmla="*/ 104 w 216"/>
              <a:gd name="T105" fmla="*/ 40 h 472"/>
              <a:gd name="T106" fmla="*/ 104 w 216"/>
              <a:gd name="T107" fmla="*/ 32 h 472"/>
              <a:gd name="T108" fmla="*/ 120 w 216"/>
              <a:gd name="T109" fmla="*/ 16 h 472"/>
              <a:gd name="T110" fmla="*/ 136 w 216"/>
              <a:gd name="T111" fmla="*/ 16 h 472"/>
              <a:gd name="T112" fmla="*/ 152 w 216"/>
              <a:gd name="T113" fmla="*/ 16 h 472"/>
              <a:gd name="T114" fmla="*/ 192 w 216"/>
              <a:gd name="T115" fmla="*/ 0 h 472"/>
              <a:gd name="T116" fmla="*/ 208 w 216"/>
              <a:gd name="T117" fmla="*/ 16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472">
                <a:moveTo>
                  <a:pt x="216" y="24"/>
                </a:moveTo>
                <a:lnTo>
                  <a:pt x="216" y="32"/>
                </a:lnTo>
                <a:lnTo>
                  <a:pt x="216" y="32"/>
                </a:lnTo>
                <a:lnTo>
                  <a:pt x="208" y="32"/>
                </a:lnTo>
                <a:lnTo>
                  <a:pt x="208" y="32"/>
                </a:lnTo>
                <a:lnTo>
                  <a:pt x="208" y="40"/>
                </a:lnTo>
                <a:lnTo>
                  <a:pt x="208" y="40"/>
                </a:lnTo>
                <a:lnTo>
                  <a:pt x="200" y="40"/>
                </a:lnTo>
                <a:lnTo>
                  <a:pt x="200" y="56"/>
                </a:lnTo>
                <a:lnTo>
                  <a:pt x="200" y="56"/>
                </a:lnTo>
                <a:lnTo>
                  <a:pt x="208" y="64"/>
                </a:lnTo>
                <a:lnTo>
                  <a:pt x="208" y="64"/>
                </a:lnTo>
                <a:lnTo>
                  <a:pt x="208" y="72"/>
                </a:lnTo>
                <a:lnTo>
                  <a:pt x="208" y="72"/>
                </a:lnTo>
                <a:lnTo>
                  <a:pt x="200" y="72"/>
                </a:lnTo>
                <a:lnTo>
                  <a:pt x="184" y="80"/>
                </a:lnTo>
                <a:lnTo>
                  <a:pt x="184" y="96"/>
                </a:lnTo>
                <a:lnTo>
                  <a:pt x="184" y="120"/>
                </a:lnTo>
                <a:lnTo>
                  <a:pt x="184" y="128"/>
                </a:lnTo>
                <a:lnTo>
                  <a:pt x="176" y="136"/>
                </a:lnTo>
                <a:lnTo>
                  <a:pt x="176" y="136"/>
                </a:lnTo>
                <a:lnTo>
                  <a:pt x="168" y="136"/>
                </a:lnTo>
                <a:lnTo>
                  <a:pt x="168" y="136"/>
                </a:lnTo>
                <a:lnTo>
                  <a:pt x="168" y="136"/>
                </a:lnTo>
                <a:lnTo>
                  <a:pt x="168" y="128"/>
                </a:lnTo>
                <a:lnTo>
                  <a:pt x="168" y="104"/>
                </a:lnTo>
                <a:lnTo>
                  <a:pt x="168" y="104"/>
                </a:lnTo>
                <a:lnTo>
                  <a:pt x="168" y="104"/>
                </a:lnTo>
                <a:lnTo>
                  <a:pt x="168" y="96"/>
                </a:lnTo>
                <a:lnTo>
                  <a:pt x="168" y="96"/>
                </a:lnTo>
                <a:lnTo>
                  <a:pt x="160" y="104"/>
                </a:lnTo>
                <a:lnTo>
                  <a:pt x="152" y="120"/>
                </a:lnTo>
                <a:lnTo>
                  <a:pt x="152" y="120"/>
                </a:lnTo>
                <a:lnTo>
                  <a:pt x="152" y="120"/>
                </a:lnTo>
                <a:lnTo>
                  <a:pt x="144" y="120"/>
                </a:lnTo>
                <a:lnTo>
                  <a:pt x="144" y="120"/>
                </a:lnTo>
                <a:lnTo>
                  <a:pt x="144" y="120"/>
                </a:lnTo>
                <a:lnTo>
                  <a:pt x="136" y="128"/>
                </a:lnTo>
                <a:lnTo>
                  <a:pt x="136" y="128"/>
                </a:lnTo>
                <a:lnTo>
                  <a:pt x="136" y="128"/>
                </a:lnTo>
                <a:lnTo>
                  <a:pt x="136" y="144"/>
                </a:lnTo>
                <a:lnTo>
                  <a:pt x="128" y="144"/>
                </a:lnTo>
                <a:lnTo>
                  <a:pt x="128" y="152"/>
                </a:lnTo>
                <a:lnTo>
                  <a:pt x="128" y="160"/>
                </a:lnTo>
                <a:lnTo>
                  <a:pt x="128" y="160"/>
                </a:lnTo>
                <a:lnTo>
                  <a:pt x="128" y="176"/>
                </a:lnTo>
                <a:lnTo>
                  <a:pt x="120" y="208"/>
                </a:lnTo>
                <a:lnTo>
                  <a:pt x="112" y="216"/>
                </a:lnTo>
                <a:lnTo>
                  <a:pt x="112" y="216"/>
                </a:lnTo>
                <a:lnTo>
                  <a:pt x="120" y="232"/>
                </a:lnTo>
                <a:lnTo>
                  <a:pt x="120" y="240"/>
                </a:lnTo>
                <a:lnTo>
                  <a:pt x="120" y="248"/>
                </a:lnTo>
                <a:lnTo>
                  <a:pt x="112" y="248"/>
                </a:lnTo>
                <a:lnTo>
                  <a:pt x="112" y="256"/>
                </a:lnTo>
                <a:lnTo>
                  <a:pt x="128" y="296"/>
                </a:lnTo>
                <a:lnTo>
                  <a:pt x="144" y="304"/>
                </a:lnTo>
                <a:lnTo>
                  <a:pt x="152" y="328"/>
                </a:lnTo>
                <a:lnTo>
                  <a:pt x="152" y="368"/>
                </a:lnTo>
                <a:lnTo>
                  <a:pt x="144" y="392"/>
                </a:lnTo>
                <a:lnTo>
                  <a:pt x="136" y="408"/>
                </a:lnTo>
                <a:lnTo>
                  <a:pt x="128" y="424"/>
                </a:lnTo>
                <a:lnTo>
                  <a:pt x="128" y="432"/>
                </a:lnTo>
                <a:lnTo>
                  <a:pt x="128" y="432"/>
                </a:lnTo>
                <a:lnTo>
                  <a:pt x="120" y="448"/>
                </a:lnTo>
                <a:lnTo>
                  <a:pt x="104" y="456"/>
                </a:lnTo>
                <a:lnTo>
                  <a:pt x="80" y="472"/>
                </a:lnTo>
                <a:lnTo>
                  <a:pt x="72" y="472"/>
                </a:lnTo>
                <a:lnTo>
                  <a:pt x="64" y="464"/>
                </a:lnTo>
                <a:lnTo>
                  <a:pt x="64" y="456"/>
                </a:lnTo>
                <a:lnTo>
                  <a:pt x="64" y="456"/>
                </a:lnTo>
                <a:lnTo>
                  <a:pt x="56" y="456"/>
                </a:lnTo>
                <a:lnTo>
                  <a:pt x="48" y="440"/>
                </a:lnTo>
                <a:lnTo>
                  <a:pt x="48" y="432"/>
                </a:lnTo>
                <a:lnTo>
                  <a:pt x="48" y="424"/>
                </a:lnTo>
                <a:lnTo>
                  <a:pt x="48" y="424"/>
                </a:lnTo>
                <a:lnTo>
                  <a:pt x="32" y="416"/>
                </a:lnTo>
                <a:lnTo>
                  <a:pt x="32" y="400"/>
                </a:lnTo>
                <a:lnTo>
                  <a:pt x="32" y="392"/>
                </a:lnTo>
                <a:lnTo>
                  <a:pt x="32" y="384"/>
                </a:lnTo>
                <a:lnTo>
                  <a:pt x="32" y="376"/>
                </a:lnTo>
                <a:lnTo>
                  <a:pt x="32" y="360"/>
                </a:lnTo>
                <a:lnTo>
                  <a:pt x="32" y="352"/>
                </a:lnTo>
                <a:lnTo>
                  <a:pt x="32" y="352"/>
                </a:lnTo>
                <a:lnTo>
                  <a:pt x="24" y="344"/>
                </a:lnTo>
                <a:lnTo>
                  <a:pt x="24" y="328"/>
                </a:lnTo>
                <a:lnTo>
                  <a:pt x="24" y="288"/>
                </a:lnTo>
                <a:lnTo>
                  <a:pt x="32" y="272"/>
                </a:lnTo>
                <a:lnTo>
                  <a:pt x="32" y="264"/>
                </a:lnTo>
                <a:lnTo>
                  <a:pt x="32" y="264"/>
                </a:lnTo>
                <a:lnTo>
                  <a:pt x="32" y="248"/>
                </a:lnTo>
                <a:lnTo>
                  <a:pt x="24" y="232"/>
                </a:lnTo>
                <a:lnTo>
                  <a:pt x="32" y="216"/>
                </a:lnTo>
                <a:lnTo>
                  <a:pt x="40" y="208"/>
                </a:lnTo>
                <a:lnTo>
                  <a:pt x="40" y="208"/>
                </a:lnTo>
                <a:lnTo>
                  <a:pt x="40" y="200"/>
                </a:lnTo>
                <a:lnTo>
                  <a:pt x="40" y="176"/>
                </a:lnTo>
                <a:lnTo>
                  <a:pt x="48" y="152"/>
                </a:lnTo>
                <a:lnTo>
                  <a:pt x="56" y="136"/>
                </a:lnTo>
                <a:lnTo>
                  <a:pt x="56" y="136"/>
                </a:lnTo>
                <a:lnTo>
                  <a:pt x="56" y="128"/>
                </a:lnTo>
                <a:lnTo>
                  <a:pt x="64" y="120"/>
                </a:lnTo>
                <a:lnTo>
                  <a:pt x="64" y="112"/>
                </a:lnTo>
                <a:lnTo>
                  <a:pt x="64" y="104"/>
                </a:lnTo>
                <a:lnTo>
                  <a:pt x="64" y="104"/>
                </a:lnTo>
                <a:lnTo>
                  <a:pt x="64" y="96"/>
                </a:lnTo>
                <a:lnTo>
                  <a:pt x="64" y="96"/>
                </a:lnTo>
                <a:lnTo>
                  <a:pt x="64" y="96"/>
                </a:lnTo>
                <a:lnTo>
                  <a:pt x="64" y="96"/>
                </a:lnTo>
                <a:lnTo>
                  <a:pt x="48" y="104"/>
                </a:lnTo>
                <a:lnTo>
                  <a:pt x="40" y="120"/>
                </a:lnTo>
                <a:lnTo>
                  <a:pt x="40" y="136"/>
                </a:lnTo>
                <a:lnTo>
                  <a:pt x="48" y="136"/>
                </a:lnTo>
                <a:lnTo>
                  <a:pt x="40" y="136"/>
                </a:lnTo>
                <a:lnTo>
                  <a:pt x="24" y="136"/>
                </a:lnTo>
                <a:lnTo>
                  <a:pt x="24" y="152"/>
                </a:lnTo>
                <a:lnTo>
                  <a:pt x="16" y="168"/>
                </a:lnTo>
                <a:lnTo>
                  <a:pt x="8" y="176"/>
                </a:lnTo>
                <a:lnTo>
                  <a:pt x="0" y="176"/>
                </a:lnTo>
                <a:lnTo>
                  <a:pt x="0" y="176"/>
                </a:lnTo>
                <a:lnTo>
                  <a:pt x="0" y="160"/>
                </a:lnTo>
                <a:lnTo>
                  <a:pt x="8" y="152"/>
                </a:lnTo>
                <a:lnTo>
                  <a:pt x="8" y="144"/>
                </a:lnTo>
                <a:lnTo>
                  <a:pt x="8" y="136"/>
                </a:lnTo>
                <a:lnTo>
                  <a:pt x="16" y="128"/>
                </a:lnTo>
                <a:lnTo>
                  <a:pt x="24" y="120"/>
                </a:lnTo>
                <a:lnTo>
                  <a:pt x="24" y="120"/>
                </a:lnTo>
                <a:lnTo>
                  <a:pt x="24" y="120"/>
                </a:lnTo>
                <a:lnTo>
                  <a:pt x="32" y="104"/>
                </a:lnTo>
                <a:lnTo>
                  <a:pt x="32" y="104"/>
                </a:lnTo>
                <a:lnTo>
                  <a:pt x="32" y="104"/>
                </a:lnTo>
                <a:lnTo>
                  <a:pt x="32" y="104"/>
                </a:lnTo>
                <a:lnTo>
                  <a:pt x="32" y="104"/>
                </a:lnTo>
                <a:lnTo>
                  <a:pt x="48" y="72"/>
                </a:lnTo>
                <a:lnTo>
                  <a:pt x="56" y="56"/>
                </a:lnTo>
                <a:lnTo>
                  <a:pt x="56" y="56"/>
                </a:lnTo>
                <a:lnTo>
                  <a:pt x="56" y="32"/>
                </a:lnTo>
                <a:lnTo>
                  <a:pt x="64" y="32"/>
                </a:lnTo>
                <a:lnTo>
                  <a:pt x="64" y="32"/>
                </a:lnTo>
                <a:lnTo>
                  <a:pt x="64" y="32"/>
                </a:lnTo>
                <a:lnTo>
                  <a:pt x="64" y="40"/>
                </a:lnTo>
                <a:lnTo>
                  <a:pt x="64" y="48"/>
                </a:lnTo>
                <a:lnTo>
                  <a:pt x="64" y="56"/>
                </a:lnTo>
                <a:lnTo>
                  <a:pt x="64" y="56"/>
                </a:lnTo>
                <a:lnTo>
                  <a:pt x="80" y="40"/>
                </a:lnTo>
                <a:lnTo>
                  <a:pt x="80" y="40"/>
                </a:lnTo>
                <a:lnTo>
                  <a:pt x="80" y="40"/>
                </a:lnTo>
                <a:lnTo>
                  <a:pt x="80" y="40"/>
                </a:lnTo>
                <a:lnTo>
                  <a:pt x="88" y="32"/>
                </a:lnTo>
                <a:lnTo>
                  <a:pt x="88" y="32"/>
                </a:lnTo>
                <a:lnTo>
                  <a:pt x="88" y="32"/>
                </a:lnTo>
                <a:lnTo>
                  <a:pt x="96" y="32"/>
                </a:lnTo>
                <a:lnTo>
                  <a:pt x="96" y="32"/>
                </a:lnTo>
                <a:lnTo>
                  <a:pt x="88" y="40"/>
                </a:lnTo>
                <a:lnTo>
                  <a:pt x="88" y="48"/>
                </a:lnTo>
                <a:lnTo>
                  <a:pt x="88" y="56"/>
                </a:lnTo>
                <a:lnTo>
                  <a:pt x="88" y="56"/>
                </a:lnTo>
                <a:lnTo>
                  <a:pt x="88" y="56"/>
                </a:lnTo>
                <a:lnTo>
                  <a:pt x="96" y="48"/>
                </a:lnTo>
                <a:lnTo>
                  <a:pt x="104" y="40"/>
                </a:lnTo>
                <a:lnTo>
                  <a:pt x="112" y="32"/>
                </a:lnTo>
                <a:lnTo>
                  <a:pt x="112" y="32"/>
                </a:lnTo>
                <a:lnTo>
                  <a:pt x="104" y="32"/>
                </a:lnTo>
                <a:lnTo>
                  <a:pt x="104" y="24"/>
                </a:lnTo>
                <a:lnTo>
                  <a:pt x="112" y="16"/>
                </a:lnTo>
                <a:lnTo>
                  <a:pt x="120" y="16"/>
                </a:lnTo>
                <a:lnTo>
                  <a:pt x="136" y="16"/>
                </a:lnTo>
                <a:lnTo>
                  <a:pt x="136" y="16"/>
                </a:lnTo>
                <a:lnTo>
                  <a:pt x="136" y="16"/>
                </a:lnTo>
                <a:lnTo>
                  <a:pt x="136" y="16"/>
                </a:lnTo>
                <a:lnTo>
                  <a:pt x="152" y="16"/>
                </a:lnTo>
                <a:lnTo>
                  <a:pt x="152" y="16"/>
                </a:lnTo>
                <a:lnTo>
                  <a:pt x="160" y="0"/>
                </a:lnTo>
                <a:lnTo>
                  <a:pt x="160" y="0"/>
                </a:lnTo>
                <a:lnTo>
                  <a:pt x="192" y="0"/>
                </a:lnTo>
                <a:lnTo>
                  <a:pt x="192" y="0"/>
                </a:lnTo>
                <a:lnTo>
                  <a:pt x="200" y="8"/>
                </a:lnTo>
                <a:lnTo>
                  <a:pt x="208" y="16"/>
                </a:lnTo>
                <a:lnTo>
                  <a:pt x="216" y="24"/>
                </a:lnTo>
                <a:close/>
              </a:path>
            </a:pathLst>
          </a:custGeom>
          <a:solidFill>
            <a:srgbClr val="3366CC"/>
          </a:solidFill>
          <a:ln w="6350" cmpd="sng">
            <a:solidFill>
              <a:srgbClr val="000000"/>
            </a:solidFill>
            <a:round/>
            <a:headEnd/>
            <a:tailEnd/>
          </a:ln>
        </p:spPr>
        <p:txBody>
          <a:bodyPr/>
          <a:lstStyle/>
          <a:p>
            <a:endParaRPr lang="en-US" dirty="0"/>
          </a:p>
        </p:txBody>
      </p:sp>
      <p:sp>
        <p:nvSpPr>
          <p:cNvPr id="791589" name="Freeform 37"/>
          <p:cNvSpPr>
            <a:spLocks/>
          </p:cNvSpPr>
          <p:nvPr/>
        </p:nvSpPr>
        <p:spPr bwMode="auto">
          <a:xfrm>
            <a:off x="8364441" y="1930401"/>
            <a:ext cx="906462" cy="690563"/>
          </a:xfrm>
          <a:custGeom>
            <a:avLst/>
            <a:gdLst>
              <a:gd name="T0" fmla="*/ 56 w 504"/>
              <a:gd name="T1" fmla="*/ 272 h 384"/>
              <a:gd name="T2" fmla="*/ 48 w 504"/>
              <a:gd name="T3" fmla="*/ 296 h 384"/>
              <a:gd name="T4" fmla="*/ 24 w 504"/>
              <a:gd name="T5" fmla="*/ 320 h 384"/>
              <a:gd name="T6" fmla="*/ 32 w 504"/>
              <a:gd name="T7" fmla="*/ 328 h 384"/>
              <a:gd name="T8" fmla="*/ 48 w 504"/>
              <a:gd name="T9" fmla="*/ 328 h 384"/>
              <a:gd name="T10" fmla="*/ 72 w 504"/>
              <a:gd name="T11" fmla="*/ 328 h 384"/>
              <a:gd name="T12" fmla="*/ 112 w 504"/>
              <a:gd name="T13" fmla="*/ 288 h 384"/>
              <a:gd name="T14" fmla="*/ 152 w 504"/>
              <a:gd name="T15" fmla="*/ 240 h 384"/>
              <a:gd name="T16" fmla="*/ 200 w 504"/>
              <a:gd name="T17" fmla="*/ 248 h 384"/>
              <a:gd name="T18" fmla="*/ 216 w 504"/>
              <a:gd name="T19" fmla="*/ 232 h 384"/>
              <a:gd name="T20" fmla="*/ 256 w 504"/>
              <a:gd name="T21" fmla="*/ 208 h 384"/>
              <a:gd name="T22" fmla="*/ 312 w 504"/>
              <a:gd name="T23" fmla="*/ 192 h 384"/>
              <a:gd name="T24" fmla="*/ 296 w 504"/>
              <a:gd name="T25" fmla="*/ 160 h 384"/>
              <a:gd name="T26" fmla="*/ 288 w 504"/>
              <a:gd name="T27" fmla="*/ 168 h 384"/>
              <a:gd name="T28" fmla="*/ 248 w 504"/>
              <a:gd name="T29" fmla="*/ 160 h 384"/>
              <a:gd name="T30" fmla="*/ 264 w 504"/>
              <a:gd name="T31" fmla="*/ 128 h 384"/>
              <a:gd name="T32" fmla="*/ 320 w 504"/>
              <a:gd name="T33" fmla="*/ 88 h 384"/>
              <a:gd name="T34" fmla="*/ 400 w 504"/>
              <a:gd name="T35" fmla="*/ 64 h 384"/>
              <a:gd name="T36" fmla="*/ 416 w 504"/>
              <a:gd name="T37" fmla="*/ 64 h 384"/>
              <a:gd name="T38" fmla="*/ 432 w 504"/>
              <a:gd name="T39" fmla="*/ 72 h 384"/>
              <a:gd name="T40" fmla="*/ 440 w 504"/>
              <a:gd name="T41" fmla="*/ 48 h 384"/>
              <a:gd name="T42" fmla="*/ 424 w 504"/>
              <a:gd name="T43" fmla="*/ 56 h 384"/>
              <a:gd name="T44" fmla="*/ 416 w 504"/>
              <a:gd name="T45" fmla="*/ 48 h 384"/>
              <a:gd name="T46" fmla="*/ 400 w 504"/>
              <a:gd name="T47" fmla="*/ 48 h 384"/>
              <a:gd name="T48" fmla="*/ 432 w 504"/>
              <a:gd name="T49" fmla="*/ 32 h 384"/>
              <a:gd name="T50" fmla="*/ 448 w 504"/>
              <a:gd name="T51" fmla="*/ 32 h 384"/>
              <a:gd name="T52" fmla="*/ 488 w 504"/>
              <a:gd name="T53" fmla="*/ 8 h 384"/>
              <a:gd name="T54" fmla="*/ 504 w 504"/>
              <a:gd name="T55" fmla="*/ 8 h 384"/>
              <a:gd name="T56" fmla="*/ 480 w 504"/>
              <a:gd name="T57" fmla="*/ 32 h 384"/>
              <a:gd name="T58" fmla="*/ 496 w 504"/>
              <a:gd name="T59" fmla="*/ 40 h 384"/>
              <a:gd name="T60" fmla="*/ 496 w 504"/>
              <a:gd name="T61" fmla="*/ 56 h 384"/>
              <a:gd name="T62" fmla="*/ 496 w 504"/>
              <a:gd name="T63" fmla="*/ 64 h 384"/>
              <a:gd name="T64" fmla="*/ 496 w 504"/>
              <a:gd name="T65" fmla="*/ 88 h 384"/>
              <a:gd name="T66" fmla="*/ 464 w 504"/>
              <a:gd name="T67" fmla="*/ 120 h 384"/>
              <a:gd name="T68" fmla="*/ 440 w 504"/>
              <a:gd name="T69" fmla="*/ 128 h 384"/>
              <a:gd name="T70" fmla="*/ 416 w 504"/>
              <a:gd name="T71" fmla="*/ 136 h 384"/>
              <a:gd name="T72" fmla="*/ 400 w 504"/>
              <a:gd name="T73" fmla="*/ 136 h 384"/>
              <a:gd name="T74" fmla="*/ 344 w 504"/>
              <a:gd name="T75" fmla="*/ 128 h 384"/>
              <a:gd name="T76" fmla="*/ 304 w 504"/>
              <a:gd name="T77" fmla="*/ 160 h 384"/>
              <a:gd name="T78" fmla="*/ 320 w 504"/>
              <a:gd name="T79" fmla="*/ 184 h 384"/>
              <a:gd name="T80" fmla="*/ 320 w 504"/>
              <a:gd name="T81" fmla="*/ 200 h 384"/>
              <a:gd name="T82" fmla="*/ 312 w 504"/>
              <a:gd name="T83" fmla="*/ 216 h 384"/>
              <a:gd name="T84" fmla="*/ 296 w 504"/>
              <a:gd name="T85" fmla="*/ 240 h 384"/>
              <a:gd name="T86" fmla="*/ 288 w 504"/>
              <a:gd name="T87" fmla="*/ 248 h 384"/>
              <a:gd name="T88" fmla="*/ 232 w 504"/>
              <a:gd name="T89" fmla="*/ 296 h 384"/>
              <a:gd name="T90" fmla="*/ 184 w 504"/>
              <a:gd name="T91" fmla="*/ 312 h 384"/>
              <a:gd name="T92" fmla="*/ 128 w 504"/>
              <a:gd name="T93" fmla="*/ 368 h 384"/>
              <a:gd name="T94" fmla="*/ 104 w 504"/>
              <a:gd name="T95" fmla="*/ 368 h 384"/>
              <a:gd name="T96" fmla="*/ 72 w 504"/>
              <a:gd name="T97" fmla="*/ 384 h 384"/>
              <a:gd name="T98" fmla="*/ 48 w 504"/>
              <a:gd name="T99" fmla="*/ 384 h 384"/>
              <a:gd name="T100" fmla="*/ 48 w 504"/>
              <a:gd name="T101" fmla="*/ 376 h 384"/>
              <a:gd name="T102" fmla="*/ 56 w 504"/>
              <a:gd name="T103" fmla="*/ 368 h 384"/>
              <a:gd name="T104" fmla="*/ 40 w 504"/>
              <a:gd name="T105" fmla="*/ 376 h 384"/>
              <a:gd name="T106" fmla="*/ 8 w 504"/>
              <a:gd name="T107" fmla="*/ 360 h 384"/>
              <a:gd name="T108" fmla="*/ 0 w 504"/>
              <a:gd name="T109" fmla="*/ 368 h 384"/>
              <a:gd name="T110" fmla="*/ 0 w 504"/>
              <a:gd name="T111" fmla="*/ 352 h 384"/>
              <a:gd name="T112" fmla="*/ 16 w 504"/>
              <a:gd name="T113" fmla="*/ 328 h 384"/>
              <a:gd name="T114" fmla="*/ 24 w 504"/>
              <a:gd name="T115" fmla="*/ 296 h 384"/>
              <a:gd name="T116" fmla="*/ 40 w 504"/>
              <a:gd name="T117" fmla="*/ 288 h 384"/>
              <a:gd name="T118" fmla="*/ 40 w 504"/>
              <a:gd name="T119" fmla="*/ 272 h 384"/>
              <a:gd name="T120" fmla="*/ 48 w 504"/>
              <a:gd name="T121" fmla="*/ 256 h 384"/>
              <a:gd name="T122" fmla="*/ 56 w 504"/>
              <a:gd name="T123" fmla="*/ 264 h 384"/>
              <a:gd name="T124" fmla="*/ 56 w 504"/>
              <a:gd name="T125" fmla="*/ 25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4" h="384">
                <a:moveTo>
                  <a:pt x="64" y="256"/>
                </a:moveTo>
                <a:lnTo>
                  <a:pt x="56" y="264"/>
                </a:lnTo>
                <a:lnTo>
                  <a:pt x="56" y="272"/>
                </a:lnTo>
                <a:lnTo>
                  <a:pt x="72" y="272"/>
                </a:lnTo>
                <a:lnTo>
                  <a:pt x="72" y="288"/>
                </a:lnTo>
                <a:lnTo>
                  <a:pt x="48" y="296"/>
                </a:lnTo>
                <a:lnTo>
                  <a:pt x="32" y="296"/>
                </a:lnTo>
                <a:lnTo>
                  <a:pt x="24" y="304"/>
                </a:lnTo>
                <a:lnTo>
                  <a:pt x="24" y="320"/>
                </a:lnTo>
                <a:lnTo>
                  <a:pt x="24" y="320"/>
                </a:lnTo>
                <a:lnTo>
                  <a:pt x="24" y="320"/>
                </a:lnTo>
                <a:lnTo>
                  <a:pt x="32" y="328"/>
                </a:lnTo>
                <a:lnTo>
                  <a:pt x="40" y="328"/>
                </a:lnTo>
                <a:lnTo>
                  <a:pt x="48" y="328"/>
                </a:lnTo>
                <a:lnTo>
                  <a:pt x="48" y="328"/>
                </a:lnTo>
                <a:lnTo>
                  <a:pt x="48" y="320"/>
                </a:lnTo>
                <a:lnTo>
                  <a:pt x="72" y="328"/>
                </a:lnTo>
                <a:lnTo>
                  <a:pt x="72" y="328"/>
                </a:lnTo>
                <a:lnTo>
                  <a:pt x="72" y="312"/>
                </a:lnTo>
                <a:lnTo>
                  <a:pt x="104" y="296"/>
                </a:lnTo>
                <a:lnTo>
                  <a:pt x="112" y="288"/>
                </a:lnTo>
                <a:lnTo>
                  <a:pt x="112" y="288"/>
                </a:lnTo>
                <a:lnTo>
                  <a:pt x="120" y="264"/>
                </a:lnTo>
                <a:lnTo>
                  <a:pt x="152" y="240"/>
                </a:lnTo>
                <a:lnTo>
                  <a:pt x="184" y="240"/>
                </a:lnTo>
                <a:lnTo>
                  <a:pt x="192" y="240"/>
                </a:lnTo>
                <a:lnTo>
                  <a:pt x="200" y="248"/>
                </a:lnTo>
                <a:lnTo>
                  <a:pt x="240" y="240"/>
                </a:lnTo>
                <a:lnTo>
                  <a:pt x="240" y="240"/>
                </a:lnTo>
                <a:lnTo>
                  <a:pt x="216" y="232"/>
                </a:lnTo>
                <a:lnTo>
                  <a:pt x="216" y="232"/>
                </a:lnTo>
                <a:lnTo>
                  <a:pt x="216" y="224"/>
                </a:lnTo>
                <a:lnTo>
                  <a:pt x="256" y="208"/>
                </a:lnTo>
                <a:lnTo>
                  <a:pt x="272" y="200"/>
                </a:lnTo>
                <a:lnTo>
                  <a:pt x="312" y="192"/>
                </a:lnTo>
                <a:lnTo>
                  <a:pt x="312" y="192"/>
                </a:lnTo>
                <a:lnTo>
                  <a:pt x="304" y="176"/>
                </a:lnTo>
                <a:lnTo>
                  <a:pt x="296" y="168"/>
                </a:lnTo>
                <a:lnTo>
                  <a:pt x="296" y="160"/>
                </a:lnTo>
                <a:lnTo>
                  <a:pt x="296" y="160"/>
                </a:lnTo>
                <a:lnTo>
                  <a:pt x="296" y="160"/>
                </a:lnTo>
                <a:lnTo>
                  <a:pt x="288" y="168"/>
                </a:lnTo>
                <a:lnTo>
                  <a:pt x="264" y="168"/>
                </a:lnTo>
                <a:lnTo>
                  <a:pt x="256" y="160"/>
                </a:lnTo>
                <a:lnTo>
                  <a:pt x="248" y="160"/>
                </a:lnTo>
                <a:lnTo>
                  <a:pt x="248" y="160"/>
                </a:lnTo>
                <a:lnTo>
                  <a:pt x="264" y="128"/>
                </a:lnTo>
                <a:lnTo>
                  <a:pt x="264" y="128"/>
                </a:lnTo>
                <a:lnTo>
                  <a:pt x="288" y="104"/>
                </a:lnTo>
                <a:lnTo>
                  <a:pt x="288" y="104"/>
                </a:lnTo>
                <a:lnTo>
                  <a:pt x="320" y="88"/>
                </a:lnTo>
                <a:lnTo>
                  <a:pt x="392" y="64"/>
                </a:lnTo>
                <a:lnTo>
                  <a:pt x="392" y="64"/>
                </a:lnTo>
                <a:lnTo>
                  <a:pt x="400" y="64"/>
                </a:lnTo>
                <a:lnTo>
                  <a:pt x="408" y="64"/>
                </a:lnTo>
                <a:lnTo>
                  <a:pt x="416" y="64"/>
                </a:lnTo>
                <a:lnTo>
                  <a:pt x="416" y="64"/>
                </a:lnTo>
                <a:lnTo>
                  <a:pt x="424" y="72"/>
                </a:lnTo>
                <a:lnTo>
                  <a:pt x="432" y="72"/>
                </a:lnTo>
                <a:lnTo>
                  <a:pt x="432" y="72"/>
                </a:lnTo>
                <a:lnTo>
                  <a:pt x="448" y="56"/>
                </a:lnTo>
                <a:lnTo>
                  <a:pt x="448" y="56"/>
                </a:lnTo>
                <a:lnTo>
                  <a:pt x="440" y="48"/>
                </a:lnTo>
                <a:lnTo>
                  <a:pt x="440" y="48"/>
                </a:lnTo>
                <a:lnTo>
                  <a:pt x="424" y="56"/>
                </a:lnTo>
                <a:lnTo>
                  <a:pt x="424" y="56"/>
                </a:lnTo>
                <a:lnTo>
                  <a:pt x="424" y="48"/>
                </a:lnTo>
                <a:lnTo>
                  <a:pt x="424" y="48"/>
                </a:lnTo>
                <a:lnTo>
                  <a:pt x="416" y="48"/>
                </a:lnTo>
                <a:lnTo>
                  <a:pt x="416" y="48"/>
                </a:lnTo>
                <a:lnTo>
                  <a:pt x="400" y="48"/>
                </a:lnTo>
                <a:lnTo>
                  <a:pt x="400" y="48"/>
                </a:lnTo>
                <a:lnTo>
                  <a:pt x="408" y="40"/>
                </a:lnTo>
                <a:lnTo>
                  <a:pt x="432" y="32"/>
                </a:lnTo>
                <a:lnTo>
                  <a:pt x="432" y="32"/>
                </a:lnTo>
                <a:lnTo>
                  <a:pt x="432" y="48"/>
                </a:lnTo>
                <a:lnTo>
                  <a:pt x="432" y="48"/>
                </a:lnTo>
                <a:lnTo>
                  <a:pt x="448" y="32"/>
                </a:lnTo>
                <a:lnTo>
                  <a:pt x="464" y="24"/>
                </a:lnTo>
                <a:lnTo>
                  <a:pt x="472" y="24"/>
                </a:lnTo>
                <a:lnTo>
                  <a:pt x="488" y="8"/>
                </a:lnTo>
                <a:lnTo>
                  <a:pt x="496" y="0"/>
                </a:lnTo>
                <a:lnTo>
                  <a:pt x="496" y="0"/>
                </a:lnTo>
                <a:lnTo>
                  <a:pt x="504" y="8"/>
                </a:lnTo>
                <a:lnTo>
                  <a:pt x="504" y="8"/>
                </a:lnTo>
                <a:lnTo>
                  <a:pt x="480" y="32"/>
                </a:lnTo>
                <a:lnTo>
                  <a:pt x="480" y="32"/>
                </a:lnTo>
                <a:lnTo>
                  <a:pt x="488" y="32"/>
                </a:lnTo>
                <a:lnTo>
                  <a:pt x="488" y="32"/>
                </a:lnTo>
                <a:lnTo>
                  <a:pt x="496" y="40"/>
                </a:lnTo>
                <a:lnTo>
                  <a:pt x="496" y="40"/>
                </a:lnTo>
                <a:lnTo>
                  <a:pt x="496" y="56"/>
                </a:lnTo>
                <a:lnTo>
                  <a:pt x="496" y="56"/>
                </a:lnTo>
                <a:lnTo>
                  <a:pt x="488" y="56"/>
                </a:lnTo>
                <a:lnTo>
                  <a:pt x="488" y="56"/>
                </a:lnTo>
                <a:lnTo>
                  <a:pt x="496" y="64"/>
                </a:lnTo>
                <a:lnTo>
                  <a:pt x="496" y="80"/>
                </a:lnTo>
                <a:lnTo>
                  <a:pt x="496" y="88"/>
                </a:lnTo>
                <a:lnTo>
                  <a:pt x="496" y="88"/>
                </a:lnTo>
                <a:lnTo>
                  <a:pt x="488" y="88"/>
                </a:lnTo>
                <a:lnTo>
                  <a:pt x="472" y="104"/>
                </a:lnTo>
                <a:lnTo>
                  <a:pt x="464" y="120"/>
                </a:lnTo>
                <a:lnTo>
                  <a:pt x="448" y="128"/>
                </a:lnTo>
                <a:lnTo>
                  <a:pt x="448" y="128"/>
                </a:lnTo>
                <a:lnTo>
                  <a:pt x="440" y="128"/>
                </a:lnTo>
                <a:lnTo>
                  <a:pt x="432" y="128"/>
                </a:lnTo>
                <a:lnTo>
                  <a:pt x="424" y="128"/>
                </a:lnTo>
                <a:lnTo>
                  <a:pt x="416" y="136"/>
                </a:lnTo>
                <a:lnTo>
                  <a:pt x="416" y="136"/>
                </a:lnTo>
                <a:lnTo>
                  <a:pt x="400" y="136"/>
                </a:lnTo>
                <a:lnTo>
                  <a:pt x="400" y="136"/>
                </a:lnTo>
                <a:lnTo>
                  <a:pt x="392" y="128"/>
                </a:lnTo>
                <a:lnTo>
                  <a:pt x="392" y="128"/>
                </a:lnTo>
                <a:lnTo>
                  <a:pt x="344" y="128"/>
                </a:lnTo>
                <a:lnTo>
                  <a:pt x="312" y="152"/>
                </a:lnTo>
                <a:lnTo>
                  <a:pt x="304" y="160"/>
                </a:lnTo>
                <a:lnTo>
                  <a:pt x="304" y="160"/>
                </a:lnTo>
                <a:lnTo>
                  <a:pt x="304" y="168"/>
                </a:lnTo>
                <a:lnTo>
                  <a:pt x="312" y="176"/>
                </a:lnTo>
                <a:lnTo>
                  <a:pt x="320" y="184"/>
                </a:lnTo>
                <a:lnTo>
                  <a:pt x="320" y="192"/>
                </a:lnTo>
                <a:lnTo>
                  <a:pt x="320" y="192"/>
                </a:lnTo>
                <a:lnTo>
                  <a:pt x="320" y="200"/>
                </a:lnTo>
                <a:lnTo>
                  <a:pt x="320" y="208"/>
                </a:lnTo>
                <a:lnTo>
                  <a:pt x="320" y="208"/>
                </a:lnTo>
                <a:lnTo>
                  <a:pt x="312" y="216"/>
                </a:lnTo>
                <a:lnTo>
                  <a:pt x="304" y="224"/>
                </a:lnTo>
                <a:lnTo>
                  <a:pt x="296" y="240"/>
                </a:lnTo>
                <a:lnTo>
                  <a:pt x="296" y="240"/>
                </a:lnTo>
                <a:lnTo>
                  <a:pt x="296" y="240"/>
                </a:lnTo>
                <a:lnTo>
                  <a:pt x="296" y="240"/>
                </a:lnTo>
                <a:lnTo>
                  <a:pt x="288" y="248"/>
                </a:lnTo>
                <a:lnTo>
                  <a:pt x="272" y="264"/>
                </a:lnTo>
                <a:lnTo>
                  <a:pt x="256" y="272"/>
                </a:lnTo>
                <a:lnTo>
                  <a:pt x="232" y="296"/>
                </a:lnTo>
                <a:lnTo>
                  <a:pt x="216" y="304"/>
                </a:lnTo>
                <a:lnTo>
                  <a:pt x="216" y="304"/>
                </a:lnTo>
                <a:lnTo>
                  <a:pt x="184" y="312"/>
                </a:lnTo>
                <a:lnTo>
                  <a:pt x="144" y="352"/>
                </a:lnTo>
                <a:lnTo>
                  <a:pt x="128" y="368"/>
                </a:lnTo>
                <a:lnTo>
                  <a:pt x="128" y="368"/>
                </a:lnTo>
                <a:lnTo>
                  <a:pt x="112" y="368"/>
                </a:lnTo>
                <a:lnTo>
                  <a:pt x="112" y="368"/>
                </a:lnTo>
                <a:lnTo>
                  <a:pt x="104" y="368"/>
                </a:lnTo>
                <a:lnTo>
                  <a:pt x="96" y="376"/>
                </a:lnTo>
                <a:lnTo>
                  <a:pt x="80" y="384"/>
                </a:lnTo>
                <a:lnTo>
                  <a:pt x="72" y="384"/>
                </a:lnTo>
                <a:lnTo>
                  <a:pt x="64" y="376"/>
                </a:lnTo>
                <a:lnTo>
                  <a:pt x="56" y="384"/>
                </a:lnTo>
                <a:lnTo>
                  <a:pt x="48" y="384"/>
                </a:lnTo>
                <a:lnTo>
                  <a:pt x="40" y="384"/>
                </a:lnTo>
                <a:lnTo>
                  <a:pt x="40" y="384"/>
                </a:lnTo>
                <a:lnTo>
                  <a:pt x="48" y="376"/>
                </a:lnTo>
                <a:lnTo>
                  <a:pt x="64" y="376"/>
                </a:lnTo>
                <a:lnTo>
                  <a:pt x="64" y="376"/>
                </a:lnTo>
                <a:lnTo>
                  <a:pt x="56" y="368"/>
                </a:lnTo>
                <a:lnTo>
                  <a:pt x="56" y="368"/>
                </a:lnTo>
                <a:lnTo>
                  <a:pt x="48" y="376"/>
                </a:lnTo>
                <a:lnTo>
                  <a:pt x="40" y="376"/>
                </a:lnTo>
                <a:lnTo>
                  <a:pt x="40" y="376"/>
                </a:lnTo>
                <a:lnTo>
                  <a:pt x="32" y="360"/>
                </a:lnTo>
                <a:lnTo>
                  <a:pt x="8" y="360"/>
                </a:lnTo>
                <a:lnTo>
                  <a:pt x="8" y="360"/>
                </a:lnTo>
                <a:lnTo>
                  <a:pt x="8" y="360"/>
                </a:lnTo>
                <a:lnTo>
                  <a:pt x="0" y="368"/>
                </a:lnTo>
                <a:lnTo>
                  <a:pt x="0" y="368"/>
                </a:lnTo>
                <a:lnTo>
                  <a:pt x="0" y="360"/>
                </a:lnTo>
                <a:lnTo>
                  <a:pt x="0" y="352"/>
                </a:lnTo>
                <a:lnTo>
                  <a:pt x="16" y="336"/>
                </a:lnTo>
                <a:lnTo>
                  <a:pt x="16" y="328"/>
                </a:lnTo>
                <a:lnTo>
                  <a:pt x="16" y="328"/>
                </a:lnTo>
                <a:lnTo>
                  <a:pt x="16" y="320"/>
                </a:lnTo>
                <a:lnTo>
                  <a:pt x="16" y="304"/>
                </a:lnTo>
                <a:lnTo>
                  <a:pt x="24" y="296"/>
                </a:lnTo>
                <a:lnTo>
                  <a:pt x="32" y="296"/>
                </a:lnTo>
                <a:lnTo>
                  <a:pt x="40" y="288"/>
                </a:lnTo>
                <a:lnTo>
                  <a:pt x="40" y="288"/>
                </a:lnTo>
                <a:lnTo>
                  <a:pt x="40" y="280"/>
                </a:lnTo>
                <a:lnTo>
                  <a:pt x="40" y="272"/>
                </a:lnTo>
                <a:lnTo>
                  <a:pt x="40" y="272"/>
                </a:lnTo>
                <a:lnTo>
                  <a:pt x="40" y="264"/>
                </a:lnTo>
                <a:lnTo>
                  <a:pt x="40" y="256"/>
                </a:lnTo>
                <a:lnTo>
                  <a:pt x="48" y="256"/>
                </a:lnTo>
                <a:lnTo>
                  <a:pt x="48" y="256"/>
                </a:lnTo>
                <a:lnTo>
                  <a:pt x="48" y="256"/>
                </a:lnTo>
                <a:lnTo>
                  <a:pt x="56" y="264"/>
                </a:lnTo>
                <a:lnTo>
                  <a:pt x="56" y="264"/>
                </a:lnTo>
                <a:lnTo>
                  <a:pt x="56" y="256"/>
                </a:lnTo>
                <a:lnTo>
                  <a:pt x="56" y="256"/>
                </a:lnTo>
                <a:lnTo>
                  <a:pt x="64" y="256"/>
                </a:lnTo>
                <a:lnTo>
                  <a:pt x="64" y="256"/>
                </a:lnTo>
                <a:close/>
              </a:path>
            </a:pathLst>
          </a:custGeom>
          <a:solidFill>
            <a:srgbClr val="3366CC"/>
          </a:solidFill>
          <a:ln w="6350" cmpd="sng">
            <a:solidFill>
              <a:srgbClr val="000000"/>
            </a:solidFill>
            <a:round/>
            <a:headEnd/>
            <a:tailEnd/>
          </a:ln>
        </p:spPr>
        <p:txBody>
          <a:bodyPr/>
          <a:lstStyle/>
          <a:p>
            <a:endParaRPr lang="en-US" dirty="0"/>
          </a:p>
        </p:txBody>
      </p:sp>
      <p:sp>
        <p:nvSpPr>
          <p:cNvPr id="791590" name="Freeform 38"/>
          <p:cNvSpPr>
            <a:spLocks/>
          </p:cNvSpPr>
          <p:nvPr/>
        </p:nvSpPr>
        <p:spPr bwMode="auto">
          <a:xfrm>
            <a:off x="8094566" y="1714501"/>
            <a:ext cx="690562" cy="676275"/>
          </a:xfrm>
          <a:custGeom>
            <a:avLst/>
            <a:gdLst>
              <a:gd name="T0" fmla="*/ 208 w 384"/>
              <a:gd name="T1" fmla="*/ 344 h 376"/>
              <a:gd name="T2" fmla="*/ 168 w 384"/>
              <a:gd name="T3" fmla="*/ 240 h 376"/>
              <a:gd name="T4" fmla="*/ 144 w 384"/>
              <a:gd name="T5" fmla="*/ 248 h 376"/>
              <a:gd name="T6" fmla="*/ 136 w 384"/>
              <a:gd name="T7" fmla="*/ 264 h 376"/>
              <a:gd name="T8" fmla="*/ 120 w 384"/>
              <a:gd name="T9" fmla="*/ 280 h 376"/>
              <a:gd name="T10" fmla="*/ 120 w 384"/>
              <a:gd name="T11" fmla="*/ 296 h 376"/>
              <a:gd name="T12" fmla="*/ 96 w 384"/>
              <a:gd name="T13" fmla="*/ 288 h 376"/>
              <a:gd name="T14" fmla="*/ 96 w 384"/>
              <a:gd name="T15" fmla="*/ 256 h 376"/>
              <a:gd name="T16" fmla="*/ 112 w 384"/>
              <a:gd name="T17" fmla="*/ 248 h 376"/>
              <a:gd name="T18" fmla="*/ 120 w 384"/>
              <a:gd name="T19" fmla="*/ 224 h 376"/>
              <a:gd name="T20" fmla="*/ 128 w 384"/>
              <a:gd name="T21" fmla="*/ 208 h 376"/>
              <a:gd name="T22" fmla="*/ 120 w 384"/>
              <a:gd name="T23" fmla="*/ 160 h 376"/>
              <a:gd name="T24" fmla="*/ 112 w 384"/>
              <a:gd name="T25" fmla="*/ 144 h 376"/>
              <a:gd name="T26" fmla="*/ 120 w 384"/>
              <a:gd name="T27" fmla="*/ 144 h 376"/>
              <a:gd name="T28" fmla="*/ 104 w 384"/>
              <a:gd name="T29" fmla="*/ 120 h 376"/>
              <a:gd name="T30" fmla="*/ 80 w 384"/>
              <a:gd name="T31" fmla="*/ 112 h 376"/>
              <a:gd name="T32" fmla="*/ 64 w 384"/>
              <a:gd name="T33" fmla="*/ 104 h 376"/>
              <a:gd name="T34" fmla="*/ 48 w 384"/>
              <a:gd name="T35" fmla="*/ 96 h 376"/>
              <a:gd name="T36" fmla="*/ 16 w 384"/>
              <a:gd name="T37" fmla="*/ 80 h 376"/>
              <a:gd name="T38" fmla="*/ 8 w 384"/>
              <a:gd name="T39" fmla="*/ 80 h 376"/>
              <a:gd name="T40" fmla="*/ 0 w 384"/>
              <a:gd name="T41" fmla="*/ 72 h 376"/>
              <a:gd name="T42" fmla="*/ 8 w 384"/>
              <a:gd name="T43" fmla="*/ 80 h 376"/>
              <a:gd name="T44" fmla="*/ 8 w 384"/>
              <a:gd name="T45" fmla="*/ 64 h 376"/>
              <a:gd name="T46" fmla="*/ 16 w 384"/>
              <a:gd name="T47" fmla="*/ 56 h 376"/>
              <a:gd name="T48" fmla="*/ 16 w 384"/>
              <a:gd name="T49" fmla="*/ 64 h 376"/>
              <a:gd name="T50" fmla="*/ 40 w 384"/>
              <a:gd name="T51" fmla="*/ 56 h 376"/>
              <a:gd name="T52" fmla="*/ 64 w 384"/>
              <a:gd name="T53" fmla="*/ 48 h 376"/>
              <a:gd name="T54" fmla="*/ 64 w 384"/>
              <a:gd name="T55" fmla="*/ 48 h 376"/>
              <a:gd name="T56" fmla="*/ 40 w 384"/>
              <a:gd name="T57" fmla="*/ 40 h 376"/>
              <a:gd name="T58" fmla="*/ 40 w 384"/>
              <a:gd name="T59" fmla="*/ 8 h 376"/>
              <a:gd name="T60" fmla="*/ 24 w 384"/>
              <a:gd name="T61" fmla="*/ 16 h 376"/>
              <a:gd name="T62" fmla="*/ 40 w 384"/>
              <a:gd name="T63" fmla="*/ 0 h 376"/>
              <a:gd name="T64" fmla="*/ 56 w 384"/>
              <a:gd name="T65" fmla="*/ 16 h 376"/>
              <a:gd name="T66" fmla="*/ 80 w 384"/>
              <a:gd name="T67" fmla="*/ 24 h 376"/>
              <a:gd name="T68" fmla="*/ 176 w 384"/>
              <a:gd name="T69" fmla="*/ 24 h 376"/>
              <a:gd name="T70" fmla="*/ 224 w 384"/>
              <a:gd name="T71" fmla="*/ 24 h 376"/>
              <a:gd name="T72" fmla="*/ 272 w 384"/>
              <a:gd name="T73" fmla="*/ 24 h 376"/>
              <a:gd name="T74" fmla="*/ 288 w 384"/>
              <a:gd name="T75" fmla="*/ 16 h 376"/>
              <a:gd name="T76" fmla="*/ 288 w 384"/>
              <a:gd name="T77" fmla="*/ 32 h 376"/>
              <a:gd name="T78" fmla="*/ 336 w 384"/>
              <a:gd name="T79" fmla="*/ 72 h 376"/>
              <a:gd name="T80" fmla="*/ 352 w 384"/>
              <a:gd name="T81" fmla="*/ 80 h 376"/>
              <a:gd name="T82" fmla="*/ 352 w 384"/>
              <a:gd name="T83" fmla="*/ 104 h 376"/>
              <a:gd name="T84" fmla="*/ 384 w 384"/>
              <a:gd name="T85" fmla="*/ 128 h 376"/>
              <a:gd name="T86" fmla="*/ 368 w 384"/>
              <a:gd name="T87" fmla="*/ 128 h 376"/>
              <a:gd name="T88" fmla="*/ 368 w 384"/>
              <a:gd name="T89" fmla="*/ 144 h 376"/>
              <a:gd name="T90" fmla="*/ 328 w 384"/>
              <a:gd name="T91" fmla="*/ 168 h 376"/>
              <a:gd name="T92" fmla="*/ 304 w 384"/>
              <a:gd name="T93" fmla="*/ 160 h 376"/>
              <a:gd name="T94" fmla="*/ 280 w 384"/>
              <a:gd name="T95" fmla="*/ 136 h 376"/>
              <a:gd name="T96" fmla="*/ 264 w 384"/>
              <a:gd name="T97" fmla="*/ 112 h 376"/>
              <a:gd name="T98" fmla="*/ 240 w 384"/>
              <a:gd name="T99" fmla="*/ 104 h 376"/>
              <a:gd name="T100" fmla="*/ 232 w 384"/>
              <a:gd name="T101" fmla="*/ 112 h 376"/>
              <a:gd name="T102" fmla="*/ 256 w 384"/>
              <a:gd name="T103" fmla="*/ 128 h 376"/>
              <a:gd name="T104" fmla="*/ 264 w 384"/>
              <a:gd name="T105" fmla="*/ 144 h 376"/>
              <a:gd name="T106" fmla="*/ 256 w 384"/>
              <a:gd name="T107" fmla="*/ 192 h 376"/>
              <a:gd name="T108" fmla="*/ 256 w 384"/>
              <a:gd name="T109" fmla="*/ 208 h 376"/>
              <a:gd name="T110" fmla="*/ 248 w 384"/>
              <a:gd name="T111" fmla="*/ 232 h 376"/>
              <a:gd name="T112" fmla="*/ 256 w 384"/>
              <a:gd name="T113" fmla="*/ 304 h 376"/>
              <a:gd name="T114" fmla="*/ 216 w 384"/>
              <a:gd name="T115" fmla="*/ 336 h 376"/>
              <a:gd name="T116" fmla="*/ 216 w 384"/>
              <a:gd name="T1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4" h="376">
                <a:moveTo>
                  <a:pt x="208" y="376"/>
                </a:moveTo>
                <a:lnTo>
                  <a:pt x="208" y="344"/>
                </a:lnTo>
                <a:lnTo>
                  <a:pt x="208" y="344"/>
                </a:lnTo>
                <a:lnTo>
                  <a:pt x="200" y="280"/>
                </a:lnTo>
                <a:lnTo>
                  <a:pt x="176" y="240"/>
                </a:lnTo>
                <a:lnTo>
                  <a:pt x="168" y="240"/>
                </a:lnTo>
                <a:lnTo>
                  <a:pt x="160" y="240"/>
                </a:lnTo>
                <a:lnTo>
                  <a:pt x="152" y="248"/>
                </a:lnTo>
                <a:lnTo>
                  <a:pt x="144" y="248"/>
                </a:lnTo>
                <a:lnTo>
                  <a:pt x="144" y="248"/>
                </a:lnTo>
                <a:lnTo>
                  <a:pt x="136" y="256"/>
                </a:lnTo>
                <a:lnTo>
                  <a:pt x="136" y="264"/>
                </a:lnTo>
                <a:lnTo>
                  <a:pt x="136" y="264"/>
                </a:lnTo>
                <a:lnTo>
                  <a:pt x="128" y="280"/>
                </a:lnTo>
                <a:lnTo>
                  <a:pt x="120" y="280"/>
                </a:lnTo>
                <a:lnTo>
                  <a:pt x="120" y="280"/>
                </a:lnTo>
                <a:lnTo>
                  <a:pt x="120" y="288"/>
                </a:lnTo>
                <a:lnTo>
                  <a:pt x="120" y="296"/>
                </a:lnTo>
                <a:lnTo>
                  <a:pt x="112" y="296"/>
                </a:lnTo>
                <a:lnTo>
                  <a:pt x="104" y="288"/>
                </a:lnTo>
                <a:lnTo>
                  <a:pt x="96" y="288"/>
                </a:lnTo>
                <a:lnTo>
                  <a:pt x="96" y="272"/>
                </a:lnTo>
                <a:lnTo>
                  <a:pt x="96" y="272"/>
                </a:lnTo>
                <a:lnTo>
                  <a:pt x="96" y="256"/>
                </a:lnTo>
                <a:lnTo>
                  <a:pt x="104" y="256"/>
                </a:lnTo>
                <a:lnTo>
                  <a:pt x="104" y="256"/>
                </a:lnTo>
                <a:lnTo>
                  <a:pt x="112" y="248"/>
                </a:lnTo>
                <a:lnTo>
                  <a:pt x="112" y="248"/>
                </a:lnTo>
                <a:lnTo>
                  <a:pt x="120" y="224"/>
                </a:lnTo>
                <a:lnTo>
                  <a:pt x="120" y="224"/>
                </a:lnTo>
                <a:lnTo>
                  <a:pt x="128" y="216"/>
                </a:lnTo>
                <a:lnTo>
                  <a:pt x="128" y="216"/>
                </a:lnTo>
                <a:lnTo>
                  <a:pt x="128" y="208"/>
                </a:lnTo>
                <a:lnTo>
                  <a:pt x="128" y="184"/>
                </a:lnTo>
                <a:lnTo>
                  <a:pt x="128" y="176"/>
                </a:lnTo>
                <a:lnTo>
                  <a:pt x="120" y="160"/>
                </a:lnTo>
                <a:lnTo>
                  <a:pt x="112" y="152"/>
                </a:lnTo>
                <a:lnTo>
                  <a:pt x="112" y="144"/>
                </a:lnTo>
                <a:lnTo>
                  <a:pt x="112" y="144"/>
                </a:lnTo>
                <a:lnTo>
                  <a:pt x="120" y="144"/>
                </a:lnTo>
                <a:lnTo>
                  <a:pt x="120" y="144"/>
                </a:lnTo>
                <a:lnTo>
                  <a:pt x="120" y="144"/>
                </a:lnTo>
                <a:lnTo>
                  <a:pt x="128" y="144"/>
                </a:lnTo>
                <a:lnTo>
                  <a:pt x="120" y="136"/>
                </a:lnTo>
                <a:lnTo>
                  <a:pt x="104" y="120"/>
                </a:lnTo>
                <a:lnTo>
                  <a:pt x="104" y="120"/>
                </a:lnTo>
                <a:lnTo>
                  <a:pt x="96" y="120"/>
                </a:lnTo>
                <a:lnTo>
                  <a:pt x="80" y="112"/>
                </a:lnTo>
                <a:lnTo>
                  <a:pt x="72" y="104"/>
                </a:lnTo>
                <a:lnTo>
                  <a:pt x="72" y="104"/>
                </a:lnTo>
                <a:lnTo>
                  <a:pt x="64" y="104"/>
                </a:lnTo>
                <a:lnTo>
                  <a:pt x="64" y="104"/>
                </a:lnTo>
                <a:lnTo>
                  <a:pt x="48" y="96"/>
                </a:lnTo>
                <a:lnTo>
                  <a:pt x="48" y="96"/>
                </a:lnTo>
                <a:lnTo>
                  <a:pt x="32" y="88"/>
                </a:lnTo>
                <a:lnTo>
                  <a:pt x="32" y="88"/>
                </a:lnTo>
                <a:lnTo>
                  <a:pt x="16" y="80"/>
                </a:lnTo>
                <a:lnTo>
                  <a:pt x="16" y="80"/>
                </a:lnTo>
                <a:lnTo>
                  <a:pt x="8" y="80"/>
                </a:lnTo>
                <a:lnTo>
                  <a:pt x="8" y="80"/>
                </a:lnTo>
                <a:lnTo>
                  <a:pt x="0" y="72"/>
                </a:lnTo>
                <a:lnTo>
                  <a:pt x="0" y="72"/>
                </a:lnTo>
                <a:lnTo>
                  <a:pt x="0" y="72"/>
                </a:lnTo>
                <a:lnTo>
                  <a:pt x="0" y="72"/>
                </a:lnTo>
                <a:lnTo>
                  <a:pt x="8" y="72"/>
                </a:lnTo>
                <a:lnTo>
                  <a:pt x="8" y="80"/>
                </a:lnTo>
                <a:lnTo>
                  <a:pt x="16" y="80"/>
                </a:lnTo>
                <a:lnTo>
                  <a:pt x="16" y="80"/>
                </a:lnTo>
                <a:lnTo>
                  <a:pt x="8" y="64"/>
                </a:lnTo>
                <a:lnTo>
                  <a:pt x="8" y="64"/>
                </a:lnTo>
                <a:lnTo>
                  <a:pt x="8" y="64"/>
                </a:lnTo>
                <a:lnTo>
                  <a:pt x="16" y="56"/>
                </a:lnTo>
                <a:lnTo>
                  <a:pt x="16" y="56"/>
                </a:lnTo>
                <a:lnTo>
                  <a:pt x="16" y="56"/>
                </a:lnTo>
                <a:lnTo>
                  <a:pt x="16" y="64"/>
                </a:lnTo>
                <a:lnTo>
                  <a:pt x="24" y="64"/>
                </a:lnTo>
                <a:lnTo>
                  <a:pt x="32" y="56"/>
                </a:lnTo>
                <a:lnTo>
                  <a:pt x="40" y="56"/>
                </a:lnTo>
                <a:lnTo>
                  <a:pt x="64" y="56"/>
                </a:lnTo>
                <a:lnTo>
                  <a:pt x="64" y="56"/>
                </a:lnTo>
                <a:lnTo>
                  <a:pt x="64" y="48"/>
                </a:lnTo>
                <a:lnTo>
                  <a:pt x="64" y="48"/>
                </a:lnTo>
                <a:lnTo>
                  <a:pt x="64" y="48"/>
                </a:lnTo>
                <a:lnTo>
                  <a:pt x="64" y="48"/>
                </a:lnTo>
                <a:lnTo>
                  <a:pt x="56" y="40"/>
                </a:lnTo>
                <a:lnTo>
                  <a:pt x="56" y="40"/>
                </a:lnTo>
                <a:lnTo>
                  <a:pt x="40" y="40"/>
                </a:lnTo>
                <a:lnTo>
                  <a:pt x="40" y="40"/>
                </a:lnTo>
                <a:lnTo>
                  <a:pt x="40" y="32"/>
                </a:lnTo>
                <a:lnTo>
                  <a:pt x="40" y="8"/>
                </a:lnTo>
                <a:lnTo>
                  <a:pt x="32" y="8"/>
                </a:lnTo>
                <a:lnTo>
                  <a:pt x="24" y="16"/>
                </a:lnTo>
                <a:lnTo>
                  <a:pt x="24" y="16"/>
                </a:lnTo>
                <a:lnTo>
                  <a:pt x="32" y="8"/>
                </a:lnTo>
                <a:lnTo>
                  <a:pt x="40" y="0"/>
                </a:lnTo>
                <a:lnTo>
                  <a:pt x="40" y="0"/>
                </a:lnTo>
                <a:lnTo>
                  <a:pt x="48" y="0"/>
                </a:lnTo>
                <a:lnTo>
                  <a:pt x="48" y="0"/>
                </a:lnTo>
                <a:lnTo>
                  <a:pt x="56" y="16"/>
                </a:lnTo>
                <a:lnTo>
                  <a:pt x="56" y="16"/>
                </a:lnTo>
                <a:lnTo>
                  <a:pt x="56" y="24"/>
                </a:lnTo>
                <a:lnTo>
                  <a:pt x="80" y="24"/>
                </a:lnTo>
                <a:lnTo>
                  <a:pt x="128" y="24"/>
                </a:lnTo>
                <a:lnTo>
                  <a:pt x="160" y="24"/>
                </a:lnTo>
                <a:lnTo>
                  <a:pt x="176" y="24"/>
                </a:lnTo>
                <a:lnTo>
                  <a:pt x="176" y="24"/>
                </a:lnTo>
                <a:lnTo>
                  <a:pt x="224" y="24"/>
                </a:lnTo>
                <a:lnTo>
                  <a:pt x="224" y="24"/>
                </a:lnTo>
                <a:lnTo>
                  <a:pt x="232" y="32"/>
                </a:lnTo>
                <a:lnTo>
                  <a:pt x="232" y="32"/>
                </a:lnTo>
                <a:lnTo>
                  <a:pt x="272" y="24"/>
                </a:lnTo>
                <a:lnTo>
                  <a:pt x="272" y="24"/>
                </a:lnTo>
                <a:lnTo>
                  <a:pt x="280" y="16"/>
                </a:lnTo>
                <a:lnTo>
                  <a:pt x="288" y="16"/>
                </a:lnTo>
                <a:lnTo>
                  <a:pt x="288" y="24"/>
                </a:lnTo>
                <a:lnTo>
                  <a:pt x="288" y="32"/>
                </a:lnTo>
                <a:lnTo>
                  <a:pt x="288" y="32"/>
                </a:lnTo>
                <a:lnTo>
                  <a:pt x="336" y="80"/>
                </a:lnTo>
                <a:lnTo>
                  <a:pt x="336" y="80"/>
                </a:lnTo>
                <a:lnTo>
                  <a:pt x="336" y="72"/>
                </a:lnTo>
                <a:lnTo>
                  <a:pt x="336" y="72"/>
                </a:lnTo>
                <a:lnTo>
                  <a:pt x="352" y="80"/>
                </a:lnTo>
                <a:lnTo>
                  <a:pt x="352" y="80"/>
                </a:lnTo>
                <a:lnTo>
                  <a:pt x="344" y="88"/>
                </a:lnTo>
                <a:lnTo>
                  <a:pt x="344" y="88"/>
                </a:lnTo>
                <a:lnTo>
                  <a:pt x="352" y="104"/>
                </a:lnTo>
                <a:lnTo>
                  <a:pt x="352" y="104"/>
                </a:lnTo>
                <a:lnTo>
                  <a:pt x="368" y="120"/>
                </a:lnTo>
                <a:lnTo>
                  <a:pt x="384" y="128"/>
                </a:lnTo>
                <a:lnTo>
                  <a:pt x="384" y="136"/>
                </a:lnTo>
                <a:lnTo>
                  <a:pt x="376" y="136"/>
                </a:lnTo>
                <a:lnTo>
                  <a:pt x="368" y="128"/>
                </a:lnTo>
                <a:lnTo>
                  <a:pt x="352" y="128"/>
                </a:lnTo>
                <a:lnTo>
                  <a:pt x="352" y="136"/>
                </a:lnTo>
                <a:lnTo>
                  <a:pt x="368" y="144"/>
                </a:lnTo>
                <a:lnTo>
                  <a:pt x="368" y="152"/>
                </a:lnTo>
                <a:lnTo>
                  <a:pt x="344" y="168"/>
                </a:lnTo>
                <a:lnTo>
                  <a:pt x="328" y="168"/>
                </a:lnTo>
                <a:lnTo>
                  <a:pt x="320" y="152"/>
                </a:lnTo>
                <a:lnTo>
                  <a:pt x="304" y="152"/>
                </a:lnTo>
                <a:lnTo>
                  <a:pt x="304" y="160"/>
                </a:lnTo>
                <a:lnTo>
                  <a:pt x="296" y="168"/>
                </a:lnTo>
                <a:lnTo>
                  <a:pt x="296" y="168"/>
                </a:lnTo>
                <a:lnTo>
                  <a:pt x="280" y="136"/>
                </a:lnTo>
                <a:lnTo>
                  <a:pt x="280" y="136"/>
                </a:lnTo>
                <a:lnTo>
                  <a:pt x="272" y="128"/>
                </a:lnTo>
                <a:lnTo>
                  <a:pt x="264" y="112"/>
                </a:lnTo>
                <a:lnTo>
                  <a:pt x="264" y="104"/>
                </a:lnTo>
                <a:lnTo>
                  <a:pt x="264" y="104"/>
                </a:lnTo>
                <a:lnTo>
                  <a:pt x="240" y="104"/>
                </a:lnTo>
                <a:lnTo>
                  <a:pt x="240" y="104"/>
                </a:lnTo>
                <a:lnTo>
                  <a:pt x="232" y="112"/>
                </a:lnTo>
                <a:lnTo>
                  <a:pt x="232" y="112"/>
                </a:lnTo>
                <a:lnTo>
                  <a:pt x="240" y="112"/>
                </a:lnTo>
                <a:lnTo>
                  <a:pt x="240" y="112"/>
                </a:lnTo>
                <a:lnTo>
                  <a:pt x="256" y="128"/>
                </a:lnTo>
                <a:lnTo>
                  <a:pt x="256" y="128"/>
                </a:lnTo>
                <a:lnTo>
                  <a:pt x="264" y="144"/>
                </a:lnTo>
                <a:lnTo>
                  <a:pt x="264" y="144"/>
                </a:lnTo>
                <a:lnTo>
                  <a:pt x="272" y="152"/>
                </a:lnTo>
                <a:lnTo>
                  <a:pt x="272" y="176"/>
                </a:lnTo>
                <a:lnTo>
                  <a:pt x="256" y="192"/>
                </a:lnTo>
                <a:lnTo>
                  <a:pt x="256" y="200"/>
                </a:lnTo>
                <a:lnTo>
                  <a:pt x="256" y="200"/>
                </a:lnTo>
                <a:lnTo>
                  <a:pt x="256" y="208"/>
                </a:lnTo>
                <a:lnTo>
                  <a:pt x="248" y="216"/>
                </a:lnTo>
                <a:lnTo>
                  <a:pt x="248" y="224"/>
                </a:lnTo>
                <a:lnTo>
                  <a:pt x="248" y="232"/>
                </a:lnTo>
                <a:lnTo>
                  <a:pt x="248" y="232"/>
                </a:lnTo>
                <a:lnTo>
                  <a:pt x="256" y="272"/>
                </a:lnTo>
                <a:lnTo>
                  <a:pt x="256" y="304"/>
                </a:lnTo>
                <a:lnTo>
                  <a:pt x="256" y="304"/>
                </a:lnTo>
                <a:lnTo>
                  <a:pt x="216" y="336"/>
                </a:lnTo>
                <a:lnTo>
                  <a:pt x="216" y="336"/>
                </a:lnTo>
                <a:lnTo>
                  <a:pt x="216" y="352"/>
                </a:lnTo>
                <a:lnTo>
                  <a:pt x="216" y="376"/>
                </a:lnTo>
                <a:lnTo>
                  <a:pt x="216" y="376"/>
                </a:lnTo>
                <a:lnTo>
                  <a:pt x="208" y="376"/>
                </a:lnTo>
                <a:close/>
              </a:path>
            </a:pathLst>
          </a:custGeom>
          <a:solidFill>
            <a:srgbClr val="3366CC"/>
          </a:solidFill>
          <a:ln w="6350" cmpd="sng">
            <a:solidFill>
              <a:srgbClr val="000000"/>
            </a:solidFill>
            <a:round/>
            <a:headEnd/>
            <a:tailEnd/>
          </a:ln>
        </p:spPr>
        <p:txBody>
          <a:bodyPr/>
          <a:lstStyle/>
          <a:p>
            <a:endParaRPr lang="en-US" dirty="0"/>
          </a:p>
        </p:txBody>
      </p:sp>
      <p:sp>
        <p:nvSpPr>
          <p:cNvPr id="791591" name="Freeform 39"/>
          <p:cNvSpPr>
            <a:spLocks/>
          </p:cNvSpPr>
          <p:nvPr/>
        </p:nvSpPr>
        <p:spPr bwMode="auto">
          <a:xfrm>
            <a:off x="7623079" y="3082926"/>
            <a:ext cx="1052513" cy="531813"/>
          </a:xfrm>
          <a:custGeom>
            <a:avLst/>
            <a:gdLst>
              <a:gd name="T0" fmla="*/ 504 w 584"/>
              <a:gd name="T1" fmla="*/ 32 h 296"/>
              <a:gd name="T2" fmla="*/ 504 w 584"/>
              <a:gd name="T3" fmla="*/ 24 h 296"/>
              <a:gd name="T4" fmla="*/ 480 w 584"/>
              <a:gd name="T5" fmla="*/ 32 h 296"/>
              <a:gd name="T6" fmla="*/ 456 w 584"/>
              <a:gd name="T7" fmla="*/ 32 h 296"/>
              <a:gd name="T8" fmla="*/ 440 w 584"/>
              <a:gd name="T9" fmla="*/ 32 h 296"/>
              <a:gd name="T10" fmla="*/ 432 w 584"/>
              <a:gd name="T11" fmla="*/ 32 h 296"/>
              <a:gd name="T12" fmla="*/ 392 w 584"/>
              <a:gd name="T13" fmla="*/ 24 h 296"/>
              <a:gd name="T14" fmla="*/ 384 w 584"/>
              <a:gd name="T15" fmla="*/ 0 h 296"/>
              <a:gd name="T16" fmla="*/ 344 w 584"/>
              <a:gd name="T17" fmla="*/ 0 h 296"/>
              <a:gd name="T18" fmla="*/ 344 w 584"/>
              <a:gd name="T19" fmla="*/ 24 h 296"/>
              <a:gd name="T20" fmla="*/ 320 w 584"/>
              <a:gd name="T21" fmla="*/ 40 h 296"/>
              <a:gd name="T22" fmla="*/ 296 w 584"/>
              <a:gd name="T23" fmla="*/ 56 h 296"/>
              <a:gd name="T24" fmla="*/ 296 w 584"/>
              <a:gd name="T25" fmla="*/ 72 h 296"/>
              <a:gd name="T26" fmla="*/ 272 w 584"/>
              <a:gd name="T27" fmla="*/ 88 h 296"/>
              <a:gd name="T28" fmla="*/ 248 w 584"/>
              <a:gd name="T29" fmla="*/ 120 h 296"/>
              <a:gd name="T30" fmla="*/ 232 w 584"/>
              <a:gd name="T31" fmla="*/ 104 h 296"/>
              <a:gd name="T32" fmla="*/ 216 w 584"/>
              <a:gd name="T33" fmla="*/ 144 h 296"/>
              <a:gd name="T34" fmla="*/ 200 w 584"/>
              <a:gd name="T35" fmla="*/ 128 h 296"/>
              <a:gd name="T36" fmla="*/ 176 w 584"/>
              <a:gd name="T37" fmla="*/ 152 h 296"/>
              <a:gd name="T38" fmla="*/ 144 w 584"/>
              <a:gd name="T39" fmla="*/ 144 h 296"/>
              <a:gd name="T40" fmla="*/ 144 w 584"/>
              <a:gd name="T41" fmla="*/ 136 h 296"/>
              <a:gd name="T42" fmla="*/ 136 w 584"/>
              <a:gd name="T43" fmla="*/ 152 h 296"/>
              <a:gd name="T44" fmla="*/ 128 w 584"/>
              <a:gd name="T45" fmla="*/ 144 h 296"/>
              <a:gd name="T46" fmla="*/ 112 w 584"/>
              <a:gd name="T47" fmla="*/ 144 h 296"/>
              <a:gd name="T48" fmla="*/ 112 w 584"/>
              <a:gd name="T49" fmla="*/ 152 h 296"/>
              <a:gd name="T50" fmla="*/ 104 w 584"/>
              <a:gd name="T51" fmla="*/ 160 h 296"/>
              <a:gd name="T52" fmla="*/ 104 w 584"/>
              <a:gd name="T53" fmla="*/ 168 h 296"/>
              <a:gd name="T54" fmla="*/ 104 w 584"/>
              <a:gd name="T55" fmla="*/ 184 h 296"/>
              <a:gd name="T56" fmla="*/ 88 w 584"/>
              <a:gd name="T57" fmla="*/ 192 h 296"/>
              <a:gd name="T58" fmla="*/ 80 w 584"/>
              <a:gd name="T59" fmla="*/ 224 h 296"/>
              <a:gd name="T60" fmla="*/ 72 w 584"/>
              <a:gd name="T61" fmla="*/ 232 h 296"/>
              <a:gd name="T62" fmla="*/ 24 w 584"/>
              <a:gd name="T63" fmla="*/ 232 h 296"/>
              <a:gd name="T64" fmla="*/ 24 w 584"/>
              <a:gd name="T65" fmla="*/ 248 h 296"/>
              <a:gd name="T66" fmla="*/ 32 w 584"/>
              <a:gd name="T67" fmla="*/ 256 h 296"/>
              <a:gd name="T68" fmla="*/ 24 w 584"/>
              <a:gd name="T69" fmla="*/ 288 h 296"/>
              <a:gd name="T70" fmla="*/ 16 w 584"/>
              <a:gd name="T71" fmla="*/ 288 h 296"/>
              <a:gd name="T72" fmla="*/ 120 w 584"/>
              <a:gd name="T73" fmla="*/ 288 h 296"/>
              <a:gd name="T74" fmla="*/ 112 w 584"/>
              <a:gd name="T75" fmla="*/ 272 h 296"/>
              <a:gd name="T76" fmla="*/ 144 w 584"/>
              <a:gd name="T77" fmla="*/ 272 h 296"/>
              <a:gd name="T78" fmla="*/ 496 w 584"/>
              <a:gd name="T79" fmla="*/ 224 h 296"/>
              <a:gd name="T80" fmla="*/ 520 w 584"/>
              <a:gd name="T81" fmla="*/ 208 h 296"/>
              <a:gd name="T82" fmla="*/ 542 w 584"/>
              <a:gd name="T83" fmla="*/ 172 h 296"/>
              <a:gd name="T84" fmla="*/ 568 w 584"/>
              <a:gd name="T85" fmla="*/ 144 h 296"/>
              <a:gd name="T86" fmla="*/ 584 w 584"/>
              <a:gd name="T87" fmla="*/ 128 h 296"/>
              <a:gd name="T88" fmla="*/ 568 w 584"/>
              <a:gd name="T89" fmla="*/ 120 h 296"/>
              <a:gd name="T90" fmla="*/ 552 w 584"/>
              <a:gd name="T91" fmla="*/ 112 h 296"/>
              <a:gd name="T92" fmla="*/ 528 w 584"/>
              <a:gd name="T93" fmla="*/ 72 h 296"/>
              <a:gd name="T94" fmla="*/ 520 w 584"/>
              <a:gd name="T95" fmla="*/ 48 h 296"/>
              <a:gd name="T96" fmla="*/ 520 w 584"/>
              <a:gd name="T97" fmla="*/ 4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4" h="296">
                <a:moveTo>
                  <a:pt x="520" y="40"/>
                </a:moveTo>
                <a:lnTo>
                  <a:pt x="512" y="32"/>
                </a:lnTo>
                <a:lnTo>
                  <a:pt x="504" y="32"/>
                </a:lnTo>
                <a:lnTo>
                  <a:pt x="504" y="32"/>
                </a:lnTo>
                <a:lnTo>
                  <a:pt x="504" y="32"/>
                </a:lnTo>
                <a:lnTo>
                  <a:pt x="504" y="24"/>
                </a:lnTo>
                <a:lnTo>
                  <a:pt x="496" y="16"/>
                </a:lnTo>
                <a:lnTo>
                  <a:pt x="488" y="16"/>
                </a:lnTo>
                <a:lnTo>
                  <a:pt x="480" y="32"/>
                </a:lnTo>
                <a:lnTo>
                  <a:pt x="472" y="32"/>
                </a:lnTo>
                <a:lnTo>
                  <a:pt x="456" y="32"/>
                </a:lnTo>
                <a:lnTo>
                  <a:pt x="456" y="32"/>
                </a:lnTo>
                <a:lnTo>
                  <a:pt x="448" y="24"/>
                </a:lnTo>
                <a:lnTo>
                  <a:pt x="440" y="24"/>
                </a:lnTo>
                <a:lnTo>
                  <a:pt x="440" y="32"/>
                </a:lnTo>
                <a:lnTo>
                  <a:pt x="440" y="32"/>
                </a:lnTo>
                <a:lnTo>
                  <a:pt x="432" y="32"/>
                </a:lnTo>
                <a:lnTo>
                  <a:pt x="432" y="32"/>
                </a:lnTo>
                <a:lnTo>
                  <a:pt x="416" y="24"/>
                </a:lnTo>
                <a:lnTo>
                  <a:pt x="416" y="24"/>
                </a:lnTo>
                <a:lnTo>
                  <a:pt x="392" y="24"/>
                </a:lnTo>
                <a:lnTo>
                  <a:pt x="392" y="24"/>
                </a:lnTo>
                <a:lnTo>
                  <a:pt x="392" y="16"/>
                </a:lnTo>
                <a:lnTo>
                  <a:pt x="384" y="0"/>
                </a:lnTo>
                <a:lnTo>
                  <a:pt x="360" y="0"/>
                </a:lnTo>
                <a:lnTo>
                  <a:pt x="344" y="0"/>
                </a:lnTo>
                <a:lnTo>
                  <a:pt x="344" y="0"/>
                </a:lnTo>
                <a:lnTo>
                  <a:pt x="336" y="8"/>
                </a:lnTo>
                <a:lnTo>
                  <a:pt x="336" y="16"/>
                </a:lnTo>
                <a:lnTo>
                  <a:pt x="344" y="24"/>
                </a:lnTo>
                <a:lnTo>
                  <a:pt x="344" y="32"/>
                </a:lnTo>
                <a:lnTo>
                  <a:pt x="328" y="32"/>
                </a:lnTo>
                <a:lnTo>
                  <a:pt x="320" y="40"/>
                </a:lnTo>
                <a:lnTo>
                  <a:pt x="312" y="40"/>
                </a:lnTo>
                <a:lnTo>
                  <a:pt x="296" y="40"/>
                </a:lnTo>
                <a:lnTo>
                  <a:pt x="296" y="56"/>
                </a:lnTo>
                <a:lnTo>
                  <a:pt x="304" y="56"/>
                </a:lnTo>
                <a:lnTo>
                  <a:pt x="304" y="64"/>
                </a:lnTo>
                <a:lnTo>
                  <a:pt x="296" y="72"/>
                </a:lnTo>
                <a:lnTo>
                  <a:pt x="288" y="88"/>
                </a:lnTo>
                <a:lnTo>
                  <a:pt x="280" y="88"/>
                </a:lnTo>
                <a:lnTo>
                  <a:pt x="272" y="88"/>
                </a:lnTo>
                <a:lnTo>
                  <a:pt x="272" y="112"/>
                </a:lnTo>
                <a:lnTo>
                  <a:pt x="264" y="120"/>
                </a:lnTo>
                <a:lnTo>
                  <a:pt x="248" y="120"/>
                </a:lnTo>
                <a:lnTo>
                  <a:pt x="240" y="112"/>
                </a:lnTo>
                <a:lnTo>
                  <a:pt x="240" y="104"/>
                </a:lnTo>
                <a:lnTo>
                  <a:pt x="232" y="104"/>
                </a:lnTo>
                <a:lnTo>
                  <a:pt x="224" y="128"/>
                </a:lnTo>
                <a:lnTo>
                  <a:pt x="224" y="144"/>
                </a:lnTo>
                <a:lnTo>
                  <a:pt x="216" y="144"/>
                </a:lnTo>
                <a:lnTo>
                  <a:pt x="208" y="136"/>
                </a:lnTo>
                <a:lnTo>
                  <a:pt x="208" y="128"/>
                </a:lnTo>
                <a:lnTo>
                  <a:pt x="200" y="128"/>
                </a:lnTo>
                <a:lnTo>
                  <a:pt x="184" y="144"/>
                </a:lnTo>
                <a:lnTo>
                  <a:pt x="184" y="152"/>
                </a:lnTo>
                <a:lnTo>
                  <a:pt x="176" y="152"/>
                </a:lnTo>
                <a:lnTo>
                  <a:pt x="160" y="136"/>
                </a:lnTo>
                <a:lnTo>
                  <a:pt x="152" y="136"/>
                </a:lnTo>
                <a:lnTo>
                  <a:pt x="144" y="144"/>
                </a:lnTo>
                <a:lnTo>
                  <a:pt x="144" y="144"/>
                </a:lnTo>
                <a:lnTo>
                  <a:pt x="144" y="136"/>
                </a:lnTo>
                <a:lnTo>
                  <a:pt x="144" y="136"/>
                </a:lnTo>
                <a:lnTo>
                  <a:pt x="144" y="144"/>
                </a:lnTo>
                <a:lnTo>
                  <a:pt x="144" y="152"/>
                </a:lnTo>
                <a:lnTo>
                  <a:pt x="136" y="152"/>
                </a:lnTo>
                <a:lnTo>
                  <a:pt x="136" y="152"/>
                </a:lnTo>
                <a:lnTo>
                  <a:pt x="136" y="152"/>
                </a:lnTo>
                <a:lnTo>
                  <a:pt x="128" y="144"/>
                </a:lnTo>
                <a:lnTo>
                  <a:pt x="120" y="144"/>
                </a:lnTo>
                <a:lnTo>
                  <a:pt x="112" y="144"/>
                </a:lnTo>
                <a:lnTo>
                  <a:pt x="112" y="144"/>
                </a:lnTo>
                <a:lnTo>
                  <a:pt x="112" y="144"/>
                </a:lnTo>
                <a:lnTo>
                  <a:pt x="112" y="152"/>
                </a:lnTo>
                <a:lnTo>
                  <a:pt x="112" y="152"/>
                </a:lnTo>
                <a:lnTo>
                  <a:pt x="112" y="160"/>
                </a:lnTo>
                <a:lnTo>
                  <a:pt x="112" y="160"/>
                </a:lnTo>
                <a:lnTo>
                  <a:pt x="104" y="160"/>
                </a:lnTo>
                <a:lnTo>
                  <a:pt x="112" y="160"/>
                </a:lnTo>
                <a:lnTo>
                  <a:pt x="104" y="168"/>
                </a:lnTo>
                <a:lnTo>
                  <a:pt x="104" y="168"/>
                </a:lnTo>
                <a:lnTo>
                  <a:pt x="96" y="176"/>
                </a:lnTo>
                <a:lnTo>
                  <a:pt x="96" y="176"/>
                </a:lnTo>
                <a:lnTo>
                  <a:pt x="104" y="184"/>
                </a:lnTo>
                <a:lnTo>
                  <a:pt x="104" y="184"/>
                </a:lnTo>
                <a:lnTo>
                  <a:pt x="104" y="192"/>
                </a:lnTo>
                <a:lnTo>
                  <a:pt x="88" y="192"/>
                </a:lnTo>
                <a:lnTo>
                  <a:pt x="72" y="200"/>
                </a:lnTo>
                <a:lnTo>
                  <a:pt x="72" y="216"/>
                </a:lnTo>
                <a:lnTo>
                  <a:pt x="80" y="224"/>
                </a:lnTo>
                <a:lnTo>
                  <a:pt x="80" y="232"/>
                </a:lnTo>
                <a:lnTo>
                  <a:pt x="80" y="232"/>
                </a:lnTo>
                <a:lnTo>
                  <a:pt x="72" y="232"/>
                </a:lnTo>
                <a:lnTo>
                  <a:pt x="48" y="224"/>
                </a:lnTo>
                <a:lnTo>
                  <a:pt x="32" y="224"/>
                </a:lnTo>
                <a:lnTo>
                  <a:pt x="24" y="232"/>
                </a:lnTo>
                <a:lnTo>
                  <a:pt x="24" y="232"/>
                </a:lnTo>
                <a:lnTo>
                  <a:pt x="16" y="240"/>
                </a:lnTo>
                <a:lnTo>
                  <a:pt x="24" y="248"/>
                </a:lnTo>
                <a:lnTo>
                  <a:pt x="24" y="248"/>
                </a:lnTo>
                <a:lnTo>
                  <a:pt x="32" y="256"/>
                </a:lnTo>
                <a:lnTo>
                  <a:pt x="32" y="256"/>
                </a:lnTo>
                <a:lnTo>
                  <a:pt x="24" y="256"/>
                </a:lnTo>
                <a:lnTo>
                  <a:pt x="24" y="256"/>
                </a:lnTo>
                <a:lnTo>
                  <a:pt x="24" y="288"/>
                </a:lnTo>
                <a:lnTo>
                  <a:pt x="24" y="288"/>
                </a:lnTo>
                <a:lnTo>
                  <a:pt x="16" y="288"/>
                </a:lnTo>
                <a:lnTo>
                  <a:pt x="16" y="288"/>
                </a:lnTo>
                <a:lnTo>
                  <a:pt x="0" y="296"/>
                </a:lnTo>
                <a:lnTo>
                  <a:pt x="0" y="296"/>
                </a:lnTo>
                <a:lnTo>
                  <a:pt x="120" y="288"/>
                </a:lnTo>
                <a:lnTo>
                  <a:pt x="120" y="288"/>
                </a:lnTo>
                <a:lnTo>
                  <a:pt x="112" y="272"/>
                </a:lnTo>
                <a:lnTo>
                  <a:pt x="112" y="272"/>
                </a:lnTo>
                <a:lnTo>
                  <a:pt x="120" y="272"/>
                </a:lnTo>
                <a:lnTo>
                  <a:pt x="136" y="272"/>
                </a:lnTo>
                <a:lnTo>
                  <a:pt x="144" y="272"/>
                </a:lnTo>
                <a:lnTo>
                  <a:pt x="448" y="248"/>
                </a:lnTo>
                <a:lnTo>
                  <a:pt x="464" y="240"/>
                </a:lnTo>
                <a:lnTo>
                  <a:pt x="496" y="224"/>
                </a:lnTo>
                <a:lnTo>
                  <a:pt x="504" y="216"/>
                </a:lnTo>
                <a:lnTo>
                  <a:pt x="504" y="208"/>
                </a:lnTo>
                <a:lnTo>
                  <a:pt x="520" y="208"/>
                </a:lnTo>
                <a:lnTo>
                  <a:pt x="524" y="192"/>
                </a:lnTo>
                <a:lnTo>
                  <a:pt x="536" y="184"/>
                </a:lnTo>
                <a:lnTo>
                  <a:pt x="542" y="172"/>
                </a:lnTo>
                <a:lnTo>
                  <a:pt x="560" y="160"/>
                </a:lnTo>
                <a:lnTo>
                  <a:pt x="568" y="152"/>
                </a:lnTo>
                <a:lnTo>
                  <a:pt x="568" y="144"/>
                </a:lnTo>
                <a:lnTo>
                  <a:pt x="568" y="152"/>
                </a:lnTo>
                <a:lnTo>
                  <a:pt x="584" y="128"/>
                </a:lnTo>
                <a:lnTo>
                  <a:pt x="584" y="128"/>
                </a:lnTo>
                <a:lnTo>
                  <a:pt x="576" y="128"/>
                </a:lnTo>
                <a:lnTo>
                  <a:pt x="576" y="128"/>
                </a:lnTo>
                <a:lnTo>
                  <a:pt x="568" y="120"/>
                </a:lnTo>
                <a:lnTo>
                  <a:pt x="560" y="120"/>
                </a:lnTo>
                <a:lnTo>
                  <a:pt x="560" y="120"/>
                </a:lnTo>
                <a:lnTo>
                  <a:pt x="552" y="112"/>
                </a:lnTo>
                <a:lnTo>
                  <a:pt x="536" y="88"/>
                </a:lnTo>
                <a:lnTo>
                  <a:pt x="528" y="72"/>
                </a:lnTo>
                <a:lnTo>
                  <a:pt x="528" y="72"/>
                </a:lnTo>
                <a:lnTo>
                  <a:pt x="528" y="64"/>
                </a:lnTo>
                <a:lnTo>
                  <a:pt x="528" y="56"/>
                </a:lnTo>
                <a:lnTo>
                  <a:pt x="520" y="48"/>
                </a:lnTo>
                <a:lnTo>
                  <a:pt x="520" y="40"/>
                </a:lnTo>
                <a:lnTo>
                  <a:pt x="520" y="40"/>
                </a:lnTo>
                <a:lnTo>
                  <a:pt x="520" y="40"/>
                </a:lnTo>
                <a:lnTo>
                  <a:pt x="528" y="40"/>
                </a:lnTo>
                <a:lnTo>
                  <a:pt x="520" y="40"/>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solidFill>
                <a:srgbClr val="FFFF00"/>
              </a:solidFill>
            </a:endParaRPr>
          </a:p>
        </p:txBody>
      </p:sp>
      <p:sp>
        <p:nvSpPr>
          <p:cNvPr id="791592" name="Freeform 40"/>
          <p:cNvSpPr>
            <a:spLocks/>
          </p:cNvSpPr>
          <p:nvPr/>
        </p:nvSpPr>
        <p:spPr bwMode="auto">
          <a:xfrm>
            <a:off x="8559704" y="2722563"/>
            <a:ext cx="663575" cy="647700"/>
          </a:xfrm>
          <a:custGeom>
            <a:avLst/>
            <a:gdLst>
              <a:gd name="T0" fmla="*/ 48 w 368"/>
              <a:gd name="T1" fmla="*/ 320 h 360"/>
              <a:gd name="T2" fmla="*/ 32 w 368"/>
              <a:gd name="T3" fmla="*/ 312 h 360"/>
              <a:gd name="T4" fmla="*/ 8 w 368"/>
              <a:gd name="T5" fmla="*/ 272 h 360"/>
              <a:gd name="T6" fmla="*/ 0 w 368"/>
              <a:gd name="T7" fmla="*/ 248 h 360"/>
              <a:gd name="T8" fmla="*/ 0 w 368"/>
              <a:gd name="T9" fmla="*/ 240 h 360"/>
              <a:gd name="T10" fmla="*/ 16 w 368"/>
              <a:gd name="T11" fmla="*/ 240 h 360"/>
              <a:gd name="T12" fmla="*/ 32 w 368"/>
              <a:gd name="T13" fmla="*/ 224 h 360"/>
              <a:gd name="T14" fmla="*/ 32 w 368"/>
              <a:gd name="T15" fmla="*/ 192 h 360"/>
              <a:gd name="T16" fmla="*/ 48 w 368"/>
              <a:gd name="T17" fmla="*/ 192 h 360"/>
              <a:gd name="T18" fmla="*/ 56 w 368"/>
              <a:gd name="T19" fmla="*/ 176 h 360"/>
              <a:gd name="T20" fmla="*/ 80 w 368"/>
              <a:gd name="T21" fmla="*/ 136 h 360"/>
              <a:gd name="T22" fmla="*/ 80 w 368"/>
              <a:gd name="T23" fmla="*/ 136 h 360"/>
              <a:gd name="T24" fmla="*/ 112 w 368"/>
              <a:gd name="T25" fmla="*/ 112 h 360"/>
              <a:gd name="T26" fmla="*/ 120 w 368"/>
              <a:gd name="T27" fmla="*/ 80 h 360"/>
              <a:gd name="T28" fmla="*/ 128 w 368"/>
              <a:gd name="T29" fmla="*/ 40 h 360"/>
              <a:gd name="T30" fmla="*/ 120 w 368"/>
              <a:gd name="T31" fmla="*/ 0 h 360"/>
              <a:gd name="T32" fmla="*/ 128 w 368"/>
              <a:gd name="T33" fmla="*/ 0 h 360"/>
              <a:gd name="T34" fmla="*/ 224 w 368"/>
              <a:gd name="T35" fmla="*/ 72 h 360"/>
              <a:gd name="T36" fmla="*/ 232 w 368"/>
              <a:gd name="T37" fmla="*/ 120 h 360"/>
              <a:gd name="T38" fmla="*/ 256 w 368"/>
              <a:gd name="T39" fmla="*/ 96 h 360"/>
              <a:gd name="T40" fmla="*/ 280 w 368"/>
              <a:gd name="T41" fmla="*/ 80 h 360"/>
              <a:gd name="T42" fmla="*/ 296 w 368"/>
              <a:gd name="T43" fmla="*/ 80 h 360"/>
              <a:gd name="T44" fmla="*/ 312 w 368"/>
              <a:gd name="T45" fmla="*/ 64 h 360"/>
              <a:gd name="T46" fmla="*/ 344 w 368"/>
              <a:gd name="T47" fmla="*/ 64 h 360"/>
              <a:gd name="T48" fmla="*/ 352 w 368"/>
              <a:gd name="T49" fmla="*/ 64 h 360"/>
              <a:gd name="T50" fmla="*/ 368 w 368"/>
              <a:gd name="T51" fmla="*/ 88 h 360"/>
              <a:gd name="T52" fmla="*/ 360 w 368"/>
              <a:gd name="T53" fmla="*/ 104 h 360"/>
              <a:gd name="T54" fmla="*/ 328 w 368"/>
              <a:gd name="T55" fmla="*/ 96 h 360"/>
              <a:gd name="T56" fmla="*/ 312 w 368"/>
              <a:gd name="T57" fmla="*/ 88 h 360"/>
              <a:gd name="T58" fmla="*/ 304 w 368"/>
              <a:gd name="T59" fmla="*/ 120 h 360"/>
              <a:gd name="T60" fmla="*/ 296 w 368"/>
              <a:gd name="T61" fmla="*/ 144 h 360"/>
              <a:gd name="T62" fmla="*/ 288 w 368"/>
              <a:gd name="T63" fmla="*/ 160 h 360"/>
              <a:gd name="T64" fmla="*/ 264 w 368"/>
              <a:gd name="T65" fmla="*/ 160 h 360"/>
              <a:gd name="T66" fmla="*/ 264 w 368"/>
              <a:gd name="T67" fmla="*/ 192 h 360"/>
              <a:gd name="T68" fmla="*/ 232 w 368"/>
              <a:gd name="T69" fmla="*/ 192 h 360"/>
              <a:gd name="T70" fmla="*/ 224 w 368"/>
              <a:gd name="T71" fmla="*/ 208 h 360"/>
              <a:gd name="T72" fmla="*/ 224 w 368"/>
              <a:gd name="T73" fmla="*/ 224 h 360"/>
              <a:gd name="T74" fmla="*/ 216 w 368"/>
              <a:gd name="T75" fmla="*/ 240 h 360"/>
              <a:gd name="T76" fmla="*/ 208 w 368"/>
              <a:gd name="T77" fmla="*/ 264 h 360"/>
              <a:gd name="T78" fmla="*/ 200 w 368"/>
              <a:gd name="T79" fmla="*/ 296 h 360"/>
              <a:gd name="T80" fmla="*/ 192 w 368"/>
              <a:gd name="T81" fmla="*/ 304 h 360"/>
              <a:gd name="T82" fmla="*/ 200 w 368"/>
              <a:gd name="T83" fmla="*/ 312 h 360"/>
              <a:gd name="T84" fmla="*/ 184 w 368"/>
              <a:gd name="T85" fmla="*/ 320 h 360"/>
              <a:gd name="T86" fmla="*/ 168 w 368"/>
              <a:gd name="T87" fmla="*/ 328 h 360"/>
              <a:gd name="T88" fmla="*/ 152 w 368"/>
              <a:gd name="T89" fmla="*/ 336 h 360"/>
              <a:gd name="T90" fmla="*/ 144 w 368"/>
              <a:gd name="T91" fmla="*/ 344 h 360"/>
              <a:gd name="T92" fmla="*/ 120 w 368"/>
              <a:gd name="T93" fmla="*/ 344 h 360"/>
              <a:gd name="T94" fmla="*/ 112 w 368"/>
              <a:gd name="T95" fmla="*/ 344 h 360"/>
              <a:gd name="T96" fmla="*/ 88 w 368"/>
              <a:gd name="T97" fmla="*/ 352 h 360"/>
              <a:gd name="T98" fmla="*/ 64 w 368"/>
              <a:gd name="T99" fmla="*/ 336 h 360"/>
              <a:gd name="T100" fmla="*/ 56 w 368"/>
              <a:gd name="T101" fmla="*/ 3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8" h="360">
                <a:moveTo>
                  <a:pt x="56" y="328"/>
                </a:moveTo>
                <a:lnTo>
                  <a:pt x="56" y="328"/>
                </a:lnTo>
                <a:lnTo>
                  <a:pt x="48" y="320"/>
                </a:lnTo>
                <a:lnTo>
                  <a:pt x="40" y="320"/>
                </a:lnTo>
                <a:lnTo>
                  <a:pt x="40" y="320"/>
                </a:lnTo>
                <a:lnTo>
                  <a:pt x="32" y="312"/>
                </a:lnTo>
                <a:lnTo>
                  <a:pt x="16" y="288"/>
                </a:lnTo>
                <a:lnTo>
                  <a:pt x="8" y="272"/>
                </a:lnTo>
                <a:lnTo>
                  <a:pt x="8" y="272"/>
                </a:lnTo>
                <a:lnTo>
                  <a:pt x="8" y="264"/>
                </a:lnTo>
                <a:lnTo>
                  <a:pt x="8" y="256"/>
                </a:lnTo>
                <a:lnTo>
                  <a:pt x="0" y="248"/>
                </a:lnTo>
                <a:lnTo>
                  <a:pt x="0" y="240"/>
                </a:lnTo>
                <a:lnTo>
                  <a:pt x="0" y="240"/>
                </a:lnTo>
                <a:lnTo>
                  <a:pt x="0" y="240"/>
                </a:lnTo>
                <a:lnTo>
                  <a:pt x="8" y="240"/>
                </a:lnTo>
                <a:lnTo>
                  <a:pt x="8" y="240"/>
                </a:lnTo>
                <a:lnTo>
                  <a:pt x="16" y="240"/>
                </a:lnTo>
                <a:lnTo>
                  <a:pt x="24" y="224"/>
                </a:lnTo>
                <a:lnTo>
                  <a:pt x="32" y="224"/>
                </a:lnTo>
                <a:lnTo>
                  <a:pt x="32" y="224"/>
                </a:lnTo>
                <a:lnTo>
                  <a:pt x="32" y="208"/>
                </a:lnTo>
                <a:lnTo>
                  <a:pt x="32" y="200"/>
                </a:lnTo>
                <a:lnTo>
                  <a:pt x="32" y="192"/>
                </a:lnTo>
                <a:lnTo>
                  <a:pt x="32" y="176"/>
                </a:lnTo>
                <a:lnTo>
                  <a:pt x="48" y="176"/>
                </a:lnTo>
                <a:lnTo>
                  <a:pt x="48" y="192"/>
                </a:lnTo>
                <a:lnTo>
                  <a:pt x="56" y="192"/>
                </a:lnTo>
                <a:lnTo>
                  <a:pt x="56" y="176"/>
                </a:lnTo>
                <a:lnTo>
                  <a:pt x="56" y="176"/>
                </a:lnTo>
                <a:lnTo>
                  <a:pt x="64" y="152"/>
                </a:lnTo>
                <a:lnTo>
                  <a:pt x="64" y="152"/>
                </a:lnTo>
                <a:lnTo>
                  <a:pt x="80" y="136"/>
                </a:lnTo>
                <a:lnTo>
                  <a:pt x="80" y="136"/>
                </a:lnTo>
                <a:lnTo>
                  <a:pt x="80" y="136"/>
                </a:lnTo>
                <a:lnTo>
                  <a:pt x="80" y="136"/>
                </a:lnTo>
                <a:lnTo>
                  <a:pt x="88" y="136"/>
                </a:lnTo>
                <a:lnTo>
                  <a:pt x="96" y="128"/>
                </a:lnTo>
                <a:lnTo>
                  <a:pt x="112" y="112"/>
                </a:lnTo>
                <a:lnTo>
                  <a:pt x="120" y="104"/>
                </a:lnTo>
                <a:lnTo>
                  <a:pt x="120" y="88"/>
                </a:lnTo>
                <a:lnTo>
                  <a:pt x="120" y="80"/>
                </a:lnTo>
                <a:lnTo>
                  <a:pt x="120" y="40"/>
                </a:lnTo>
                <a:lnTo>
                  <a:pt x="120" y="40"/>
                </a:lnTo>
                <a:lnTo>
                  <a:pt x="128" y="40"/>
                </a:lnTo>
                <a:lnTo>
                  <a:pt x="128" y="24"/>
                </a:lnTo>
                <a:lnTo>
                  <a:pt x="120" y="8"/>
                </a:lnTo>
                <a:lnTo>
                  <a:pt x="120" y="0"/>
                </a:lnTo>
                <a:lnTo>
                  <a:pt x="120" y="0"/>
                </a:lnTo>
                <a:lnTo>
                  <a:pt x="128" y="0"/>
                </a:lnTo>
                <a:lnTo>
                  <a:pt x="128" y="0"/>
                </a:lnTo>
                <a:lnTo>
                  <a:pt x="144" y="88"/>
                </a:lnTo>
                <a:lnTo>
                  <a:pt x="144" y="88"/>
                </a:lnTo>
                <a:lnTo>
                  <a:pt x="224" y="72"/>
                </a:lnTo>
                <a:lnTo>
                  <a:pt x="224" y="72"/>
                </a:lnTo>
                <a:lnTo>
                  <a:pt x="232" y="120"/>
                </a:lnTo>
                <a:lnTo>
                  <a:pt x="232" y="120"/>
                </a:lnTo>
                <a:lnTo>
                  <a:pt x="256" y="96"/>
                </a:lnTo>
                <a:lnTo>
                  <a:pt x="256" y="96"/>
                </a:lnTo>
                <a:lnTo>
                  <a:pt x="256" y="96"/>
                </a:lnTo>
                <a:lnTo>
                  <a:pt x="264" y="96"/>
                </a:lnTo>
                <a:lnTo>
                  <a:pt x="272" y="88"/>
                </a:lnTo>
                <a:lnTo>
                  <a:pt x="280" y="80"/>
                </a:lnTo>
                <a:lnTo>
                  <a:pt x="280" y="80"/>
                </a:lnTo>
                <a:lnTo>
                  <a:pt x="280" y="80"/>
                </a:lnTo>
                <a:lnTo>
                  <a:pt x="296" y="80"/>
                </a:lnTo>
                <a:lnTo>
                  <a:pt x="304" y="80"/>
                </a:lnTo>
                <a:lnTo>
                  <a:pt x="312" y="64"/>
                </a:lnTo>
                <a:lnTo>
                  <a:pt x="312" y="64"/>
                </a:lnTo>
                <a:lnTo>
                  <a:pt x="328" y="64"/>
                </a:lnTo>
                <a:lnTo>
                  <a:pt x="336" y="64"/>
                </a:lnTo>
                <a:lnTo>
                  <a:pt x="344" y="64"/>
                </a:lnTo>
                <a:lnTo>
                  <a:pt x="344" y="64"/>
                </a:lnTo>
                <a:lnTo>
                  <a:pt x="352" y="64"/>
                </a:lnTo>
                <a:lnTo>
                  <a:pt x="352" y="64"/>
                </a:lnTo>
                <a:lnTo>
                  <a:pt x="352" y="72"/>
                </a:lnTo>
                <a:lnTo>
                  <a:pt x="352" y="72"/>
                </a:lnTo>
                <a:lnTo>
                  <a:pt x="368" y="88"/>
                </a:lnTo>
                <a:lnTo>
                  <a:pt x="368" y="96"/>
                </a:lnTo>
                <a:lnTo>
                  <a:pt x="360" y="96"/>
                </a:lnTo>
                <a:lnTo>
                  <a:pt x="360" y="104"/>
                </a:lnTo>
                <a:lnTo>
                  <a:pt x="360" y="104"/>
                </a:lnTo>
                <a:lnTo>
                  <a:pt x="352" y="104"/>
                </a:lnTo>
                <a:lnTo>
                  <a:pt x="328" y="96"/>
                </a:lnTo>
                <a:lnTo>
                  <a:pt x="320" y="96"/>
                </a:lnTo>
                <a:lnTo>
                  <a:pt x="312" y="88"/>
                </a:lnTo>
                <a:lnTo>
                  <a:pt x="312" y="88"/>
                </a:lnTo>
                <a:lnTo>
                  <a:pt x="312" y="112"/>
                </a:lnTo>
                <a:lnTo>
                  <a:pt x="312" y="112"/>
                </a:lnTo>
                <a:lnTo>
                  <a:pt x="304" y="120"/>
                </a:lnTo>
                <a:lnTo>
                  <a:pt x="304" y="128"/>
                </a:lnTo>
                <a:lnTo>
                  <a:pt x="296" y="144"/>
                </a:lnTo>
                <a:lnTo>
                  <a:pt x="296" y="144"/>
                </a:lnTo>
                <a:lnTo>
                  <a:pt x="288" y="144"/>
                </a:lnTo>
                <a:lnTo>
                  <a:pt x="288" y="152"/>
                </a:lnTo>
                <a:lnTo>
                  <a:pt x="288" y="160"/>
                </a:lnTo>
                <a:lnTo>
                  <a:pt x="280" y="160"/>
                </a:lnTo>
                <a:lnTo>
                  <a:pt x="272" y="160"/>
                </a:lnTo>
                <a:lnTo>
                  <a:pt x="264" y="160"/>
                </a:lnTo>
                <a:lnTo>
                  <a:pt x="264" y="176"/>
                </a:lnTo>
                <a:lnTo>
                  <a:pt x="264" y="184"/>
                </a:lnTo>
                <a:lnTo>
                  <a:pt x="264" y="192"/>
                </a:lnTo>
                <a:lnTo>
                  <a:pt x="264" y="200"/>
                </a:lnTo>
                <a:lnTo>
                  <a:pt x="248" y="200"/>
                </a:lnTo>
                <a:lnTo>
                  <a:pt x="232" y="192"/>
                </a:lnTo>
                <a:lnTo>
                  <a:pt x="224" y="192"/>
                </a:lnTo>
                <a:lnTo>
                  <a:pt x="224" y="200"/>
                </a:lnTo>
                <a:lnTo>
                  <a:pt x="224" y="208"/>
                </a:lnTo>
                <a:lnTo>
                  <a:pt x="224" y="216"/>
                </a:lnTo>
                <a:lnTo>
                  <a:pt x="224" y="216"/>
                </a:lnTo>
                <a:lnTo>
                  <a:pt x="224" y="224"/>
                </a:lnTo>
                <a:lnTo>
                  <a:pt x="216" y="232"/>
                </a:lnTo>
                <a:lnTo>
                  <a:pt x="216" y="232"/>
                </a:lnTo>
                <a:lnTo>
                  <a:pt x="216" y="240"/>
                </a:lnTo>
                <a:lnTo>
                  <a:pt x="216" y="256"/>
                </a:lnTo>
                <a:lnTo>
                  <a:pt x="216" y="256"/>
                </a:lnTo>
                <a:lnTo>
                  <a:pt x="208" y="264"/>
                </a:lnTo>
                <a:lnTo>
                  <a:pt x="200" y="280"/>
                </a:lnTo>
                <a:lnTo>
                  <a:pt x="200" y="288"/>
                </a:lnTo>
                <a:lnTo>
                  <a:pt x="200" y="296"/>
                </a:lnTo>
                <a:lnTo>
                  <a:pt x="200" y="296"/>
                </a:lnTo>
                <a:lnTo>
                  <a:pt x="200" y="296"/>
                </a:lnTo>
                <a:lnTo>
                  <a:pt x="192" y="304"/>
                </a:lnTo>
                <a:lnTo>
                  <a:pt x="192" y="304"/>
                </a:lnTo>
                <a:lnTo>
                  <a:pt x="200" y="312"/>
                </a:lnTo>
                <a:lnTo>
                  <a:pt x="200" y="312"/>
                </a:lnTo>
                <a:lnTo>
                  <a:pt x="184" y="320"/>
                </a:lnTo>
                <a:lnTo>
                  <a:pt x="184" y="320"/>
                </a:lnTo>
                <a:lnTo>
                  <a:pt x="184" y="320"/>
                </a:lnTo>
                <a:lnTo>
                  <a:pt x="168" y="320"/>
                </a:lnTo>
                <a:lnTo>
                  <a:pt x="168" y="328"/>
                </a:lnTo>
                <a:lnTo>
                  <a:pt x="168" y="328"/>
                </a:lnTo>
                <a:lnTo>
                  <a:pt x="160" y="328"/>
                </a:lnTo>
                <a:lnTo>
                  <a:pt x="152" y="328"/>
                </a:lnTo>
                <a:lnTo>
                  <a:pt x="152" y="336"/>
                </a:lnTo>
                <a:lnTo>
                  <a:pt x="152" y="336"/>
                </a:lnTo>
                <a:lnTo>
                  <a:pt x="152" y="336"/>
                </a:lnTo>
                <a:lnTo>
                  <a:pt x="144" y="344"/>
                </a:lnTo>
                <a:lnTo>
                  <a:pt x="136" y="344"/>
                </a:lnTo>
                <a:lnTo>
                  <a:pt x="128" y="344"/>
                </a:lnTo>
                <a:lnTo>
                  <a:pt x="120" y="344"/>
                </a:lnTo>
                <a:lnTo>
                  <a:pt x="120" y="344"/>
                </a:lnTo>
                <a:lnTo>
                  <a:pt x="120" y="344"/>
                </a:lnTo>
                <a:lnTo>
                  <a:pt x="112" y="344"/>
                </a:lnTo>
                <a:lnTo>
                  <a:pt x="104" y="360"/>
                </a:lnTo>
                <a:lnTo>
                  <a:pt x="96" y="360"/>
                </a:lnTo>
                <a:lnTo>
                  <a:pt x="88" y="352"/>
                </a:lnTo>
                <a:lnTo>
                  <a:pt x="88" y="352"/>
                </a:lnTo>
                <a:lnTo>
                  <a:pt x="72" y="352"/>
                </a:lnTo>
                <a:lnTo>
                  <a:pt x="64" y="336"/>
                </a:lnTo>
                <a:lnTo>
                  <a:pt x="64" y="328"/>
                </a:lnTo>
                <a:lnTo>
                  <a:pt x="64" y="328"/>
                </a:lnTo>
                <a:lnTo>
                  <a:pt x="56" y="328"/>
                </a:lnTo>
                <a:close/>
              </a:path>
            </a:pathLst>
          </a:custGeom>
          <a:solidFill>
            <a:srgbClr val="92D050"/>
          </a:solidFill>
          <a:ln w="6350" cmpd="sng">
            <a:solidFill>
              <a:srgbClr val="000000"/>
            </a:solidFill>
            <a:round/>
            <a:headEnd/>
            <a:tailEnd/>
          </a:ln>
        </p:spPr>
        <p:txBody>
          <a:bodyPr/>
          <a:lstStyle/>
          <a:p>
            <a:endParaRPr lang="en-US" dirty="0"/>
          </a:p>
        </p:txBody>
      </p:sp>
      <p:sp>
        <p:nvSpPr>
          <p:cNvPr id="791593" name="Freeform 41"/>
          <p:cNvSpPr>
            <a:spLocks/>
          </p:cNvSpPr>
          <p:nvPr/>
        </p:nvSpPr>
        <p:spPr bwMode="auto">
          <a:xfrm>
            <a:off x="9740804" y="1627189"/>
            <a:ext cx="244475" cy="490537"/>
          </a:xfrm>
          <a:custGeom>
            <a:avLst/>
            <a:gdLst>
              <a:gd name="T0" fmla="*/ 104 w 136"/>
              <a:gd name="T1" fmla="*/ 240 h 272"/>
              <a:gd name="T2" fmla="*/ 128 w 136"/>
              <a:gd name="T3" fmla="*/ 232 h 272"/>
              <a:gd name="T4" fmla="*/ 128 w 136"/>
              <a:gd name="T5" fmla="*/ 224 h 272"/>
              <a:gd name="T6" fmla="*/ 136 w 136"/>
              <a:gd name="T7" fmla="*/ 216 h 272"/>
              <a:gd name="T8" fmla="*/ 136 w 136"/>
              <a:gd name="T9" fmla="*/ 208 h 272"/>
              <a:gd name="T10" fmla="*/ 128 w 136"/>
              <a:gd name="T11" fmla="*/ 200 h 272"/>
              <a:gd name="T12" fmla="*/ 128 w 136"/>
              <a:gd name="T13" fmla="*/ 192 h 272"/>
              <a:gd name="T14" fmla="*/ 112 w 136"/>
              <a:gd name="T15" fmla="*/ 184 h 272"/>
              <a:gd name="T16" fmla="*/ 56 w 136"/>
              <a:gd name="T17" fmla="*/ 0 h 272"/>
              <a:gd name="T18" fmla="*/ 48 w 136"/>
              <a:gd name="T19" fmla="*/ 0 h 272"/>
              <a:gd name="T20" fmla="*/ 32 w 136"/>
              <a:gd name="T21" fmla="*/ 8 h 272"/>
              <a:gd name="T22" fmla="*/ 32 w 136"/>
              <a:gd name="T23" fmla="*/ 8 h 272"/>
              <a:gd name="T24" fmla="*/ 32 w 136"/>
              <a:gd name="T25" fmla="*/ 16 h 272"/>
              <a:gd name="T26" fmla="*/ 32 w 136"/>
              <a:gd name="T27" fmla="*/ 16 h 272"/>
              <a:gd name="T28" fmla="*/ 32 w 136"/>
              <a:gd name="T29" fmla="*/ 24 h 272"/>
              <a:gd name="T30" fmla="*/ 24 w 136"/>
              <a:gd name="T31" fmla="*/ 32 h 272"/>
              <a:gd name="T32" fmla="*/ 32 w 136"/>
              <a:gd name="T33" fmla="*/ 40 h 272"/>
              <a:gd name="T34" fmla="*/ 32 w 136"/>
              <a:gd name="T35" fmla="*/ 48 h 272"/>
              <a:gd name="T36" fmla="*/ 24 w 136"/>
              <a:gd name="T37" fmla="*/ 56 h 272"/>
              <a:gd name="T38" fmla="*/ 32 w 136"/>
              <a:gd name="T39" fmla="*/ 88 h 272"/>
              <a:gd name="T40" fmla="*/ 16 w 136"/>
              <a:gd name="T41" fmla="*/ 104 h 272"/>
              <a:gd name="T42" fmla="*/ 16 w 136"/>
              <a:gd name="T43" fmla="*/ 104 h 272"/>
              <a:gd name="T44" fmla="*/ 8 w 136"/>
              <a:gd name="T45" fmla="*/ 112 h 272"/>
              <a:gd name="T46" fmla="*/ 16 w 136"/>
              <a:gd name="T47" fmla="*/ 120 h 272"/>
              <a:gd name="T48" fmla="*/ 16 w 136"/>
              <a:gd name="T49" fmla="*/ 160 h 272"/>
              <a:gd name="T50" fmla="*/ 8 w 136"/>
              <a:gd name="T51" fmla="*/ 176 h 272"/>
              <a:gd name="T52" fmla="*/ 0 w 136"/>
              <a:gd name="T53" fmla="*/ 192 h 272"/>
              <a:gd name="T54" fmla="*/ 8 w 136"/>
              <a:gd name="T55" fmla="*/ 216 h 272"/>
              <a:gd name="T56" fmla="*/ 16 w 136"/>
              <a:gd name="T57" fmla="*/ 240 h 272"/>
              <a:gd name="T58" fmla="*/ 8 w 136"/>
              <a:gd name="T59" fmla="*/ 256 h 272"/>
              <a:gd name="T60" fmla="*/ 16 w 136"/>
              <a:gd name="T61" fmla="*/ 272 h 272"/>
              <a:gd name="T62" fmla="*/ 96 w 136"/>
              <a:gd name="T63" fmla="*/ 256 h 272"/>
              <a:gd name="T64" fmla="*/ 104 w 136"/>
              <a:gd name="T65" fmla="*/ 24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272">
                <a:moveTo>
                  <a:pt x="104" y="248"/>
                </a:moveTo>
                <a:lnTo>
                  <a:pt x="104" y="240"/>
                </a:lnTo>
                <a:lnTo>
                  <a:pt x="112" y="232"/>
                </a:lnTo>
                <a:lnTo>
                  <a:pt x="128" y="232"/>
                </a:lnTo>
                <a:lnTo>
                  <a:pt x="128" y="232"/>
                </a:lnTo>
                <a:lnTo>
                  <a:pt x="128" y="224"/>
                </a:lnTo>
                <a:lnTo>
                  <a:pt x="128" y="224"/>
                </a:lnTo>
                <a:lnTo>
                  <a:pt x="136" y="216"/>
                </a:lnTo>
                <a:lnTo>
                  <a:pt x="136" y="208"/>
                </a:lnTo>
                <a:lnTo>
                  <a:pt x="136" y="208"/>
                </a:lnTo>
                <a:lnTo>
                  <a:pt x="128" y="208"/>
                </a:lnTo>
                <a:lnTo>
                  <a:pt x="128" y="200"/>
                </a:lnTo>
                <a:lnTo>
                  <a:pt x="128" y="200"/>
                </a:lnTo>
                <a:lnTo>
                  <a:pt x="128" y="192"/>
                </a:lnTo>
                <a:lnTo>
                  <a:pt x="120" y="184"/>
                </a:lnTo>
                <a:lnTo>
                  <a:pt x="112" y="184"/>
                </a:lnTo>
                <a:lnTo>
                  <a:pt x="104" y="176"/>
                </a:lnTo>
                <a:lnTo>
                  <a:pt x="56" y="0"/>
                </a:lnTo>
                <a:lnTo>
                  <a:pt x="56" y="0"/>
                </a:lnTo>
                <a:lnTo>
                  <a:pt x="48" y="0"/>
                </a:lnTo>
                <a:lnTo>
                  <a:pt x="32" y="0"/>
                </a:lnTo>
                <a:lnTo>
                  <a:pt x="32" y="8"/>
                </a:lnTo>
                <a:lnTo>
                  <a:pt x="32" y="8"/>
                </a:lnTo>
                <a:lnTo>
                  <a:pt x="32" y="8"/>
                </a:lnTo>
                <a:lnTo>
                  <a:pt x="32" y="16"/>
                </a:lnTo>
                <a:lnTo>
                  <a:pt x="32" y="16"/>
                </a:lnTo>
                <a:lnTo>
                  <a:pt x="32" y="16"/>
                </a:lnTo>
                <a:lnTo>
                  <a:pt x="32" y="16"/>
                </a:lnTo>
                <a:lnTo>
                  <a:pt x="32" y="24"/>
                </a:lnTo>
                <a:lnTo>
                  <a:pt x="32" y="24"/>
                </a:lnTo>
                <a:lnTo>
                  <a:pt x="24" y="24"/>
                </a:lnTo>
                <a:lnTo>
                  <a:pt x="24" y="32"/>
                </a:lnTo>
                <a:lnTo>
                  <a:pt x="32" y="32"/>
                </a:lnTo>
                <a:lnTo>
                  <a:pt x="32" y="40"/>
                </a:lnTo>
                <a:lnTo>
                  <a:pt x="32" y="40"/>
                </a:lnTo>
                <a:lnTo>
                  <a:pt x="32" y="48"/>
                </a:lnTo>
                <a:lnTo>
                  <a:pt x="24" y="56"/>
                </a:lnTo>
                <a:lnTo>
                  <a:pt x="24" y="56"/>
                </a:lnTo>
                <a:lnTo>
                  <a:pt x="32" y="64"/>
                </a:lnTo>
                <a:lnTo>
                  <a:pt x="32" y="88"/>
                </a:lnTo>
                <a:lnTo>
                  <a:pt x="32" y="96"/>
                </a:lnTo>
                <a:lnTo>
                  <a:pt x="16" y="104"/>
                </a:lnTo>
                <a:lnTo>
                  <a:pt x="16" y="104"/>
                </a:lnTo>
                <a:lnTo>
                  <a:pt x="16" y="104"/>
                </a:lnTo>
                <a:lnTo>
                  <a:pt x="16" y="104"/>
                </a:lnTo>
                <a:lnTo>
                  <a:pt x="8" y="112"/>
                </a:lnTo>
                <a:lnTo>
                  <a:pt x="8" y="112"/>
                </a:lnTo>
                <a:lnTo>
                  <a:pt x="16" y="120"/>
                </a:lnTo>
                <a:lnTo>
                  <a:pt x="16" y="136"/>
                </a:lnTo>
                <a:lnTo>
                  <a:pt x="16" y="160"/>
                </a:lnTo>
                <a:lnTo>
                  <a:pt x="8" y="168"/>
                </a:lnTo>
                <a:lnTo>
                  <a:pt x="8" y="176"/>
                </a:lnTo>
                <a:lnTo>
                  <a:pt x="8" y="184"/>
                </a:lnTo>
                <a:lnTo>
                  <a:pt x="0" y="192"/>
                </a:lnTo>
                <a:lnTo>
                  <a:pt x="0" y="208"/>
                </a:lnTo>
                <a:lnTo>
                  <a:pt x="8" y="216"/>
                </a:lnTo>
                <a:lnTo>
                  <a:pt x="8" y="224"/>
                </a:lnTo>
                <a:lnTo>
                  <a:pt x="16" y="240"/>
                </a:lnTo>
                <a:lnTo>
                  <a:pt x="16" y="248"/>
                </a:lnTo>
                <a:lnTo>
                  <a:pt x="8" y="256"/>
                </a:lnTo>
                <a:lnTo>
                  <a:pt x="8" y="272"/>
                </a:lnTo>
                <a:lnTo>
                  <a:pt x="16" y="272"/>
                </a:lnTo>
                <a:lnTo>
                  <a:pt x="16" y="272"/>
                </a:lnTo>
                <a:lnTo>
                  <a:pt x="96" y="256"/>
                </a:lnTo>
                <a:lnTo>
                  <a:pt x="96" y="256"/>
                </a:lnTo>
                <a:lnTo>
                  <a:pt x="104" y="248"/>
                </a:lnTo>
                <a:close/>
              </a:path>
            </a:pathLst>
          </a:custGeom>
          <a:solidFill>
            <a:srgbClr val="92D050"/>
          </a:solidFill>
          <a:ln w="6350" cmpd="sng">
            <a:solidFill>
              <a:srgbClr val="000000"/>
            </a:solidFill>
            <a:round/>
            <a:headEnd/>
            <a:tailEnd/>
          </a:ln>
        </p:spPr>
        <p:txBody>
          <a:bodyPr/>
          <a:lstStyle/>
          <a:p>
            <a:endParaRPr lang="en-US" dirty="0"/>
          </a:p>
        </p:txBody>
      </p:sp>
      <p:sp>
        <p:nvSpPr>
          <p:cNvPr id="791594" name="Freeform 42"/>
          <p:cNvSpPr>
            <a:spLocks/>
          </p:cNvSpPr>
          <p:nvPr/>
        </p:nvSpPr>
        <p:spPr bwMode="auto">
          <a:xfrm>
            <a:off x="9826528" y="1152526"/>
            <a:ext cx="533400" cy="847725"/>
          </a:xfrm>
          <a:custGeom>
            <a:avLst/>
            <a:gdLst>
              <a:gd name="T0" fmla="*/ 80 w 296"/>
              <a:gd name="T1" fmla="*/ 456 h 472"/>
              <a:gd name="T2" fmla="*/ 56 w 296"/>
              <a:gd name="T3" fmla="*/ 440 h 472"/>
              <a:gd name="T4" fmla="*/ 0 w 296"/>
              <a:gd name="T5" fmla="*/ 264 h 472"/>
              <a:gd name="T6" fmla="*/ 16 w 296"/>
              <a:gd name="T7" fmla="*/ 256 h 472"/>
              <a:gd name="T8" fmla="*/ 16 w 296"/>
              <a:gd name="T9" fmla="*/ 256 h 472"/>
              <a:gd name="T10" fmla="*/ 24 w 296"/>
              <a:gd name="T11" fmla="*/ 240 h 472"/>
              <a:gd name="T12" fmla="*/ 24 w 296"/>
              <a:gd name="T13" fmla="*/ 240 h 472"/>
              <a:gd name="T14" fmla="*/ 24 w 296"/>
              <a:gd name="T15" fmla="*/ 216 h 472"/>
              <a:gd name="T16" fmla="*/ 32 w 296"/>
              <a:gd name="T17" fmla="*/ 200 h 472"/>
              <a:gd name="T18" fmla="*/ 40 w 296"/>
              <a:gd name="T19" fmla="*/ 184 h 472"/>
              <a:gd name="T20" fmla="*/ 32 w 296"/>
              <a:gd name="T21" fmla="*/ 136 h 472"/>
              <a:gd name="T22" fmla="*/ 40 w 296"/>
              <a:gd name="T23" fmla="*/ 120 h 472"/>
              <a:gd name="T24" fmla="*/ 48 w 296"/>
              <a:gd name="T25" fmla="*/ 80 h 472"/>
              <a:gd name="T26" fmla="*/ 72 w 296"/>
              <a:gd name="T27" fmla="*/ 8 h 472"/>
              <a:gd name="T28" fmla="*/ 96 w 296"/>
              <a:gd name="T29" fmla="*/ 32 h 472"/>
              <a:gd name="T30" fmla="*/ 120 w 296"/>
              <a:gd name="T31" fmla="*/ 8 h 472"/>
              <a:gd name="T32" fmla="*/ 128 w 296"/>
              <a:gd name="T33" fmla="*/ 0 h 472"/>
              <a:gd name="T34" fmla="*/ 168 w 296"/>
              <a:gd name="T35" fmla="*/ 16 h 472"/>
              <a:gd name="T36" fmla="*/ 208 w 296"/>
              <a:gd name="T37" fmla="*/ 136 h 472"/>
              <a:gd name="T38" fmla="*/ 224 w 296"/>
              <a:gd name="T39" fmla="*/ 160 h 472"/>
              <a:gd name="T40" fmla="*/ 240 w 296"/>
              <a:gd name="T41" fmla="*/ 160 h 472"/>
              <a:gd name="T42" fmla="*/ 248 w 296"/>
              <a:gd name="T43" fmla="*/ 184 h 472"/>
              <a:gd name="T44" fmla="*/ 264 w 296"/>
              <a:gd name="T45" fmla="*/ 200 h 472"/>
              <a:gd name="T46" fmla="*/ 280 w 296"/>
              <a:gd name="T47" fmla="*/ 208 h 472"/>
              <a:gd name="T48" fmla="*/ 280 w 296"/>
              <a:gd name="T49" fmla="*/ 216 h 472"/>
              <a:gd name="T50" fmla="*/ 288 w 296"/>
              <a:gd name="T51" fmla="*/ 224 h 472"/>
              <a:gd name="T52" fmla="*/ 296 w 296"/>
              <a:gd name="T53" fmla="*/ 224 h 472"/>
              <a:gd name="T54" fmla="*/ 280 w 296"/>
              <a:gd name="T55" fmla="*/ 248 h 472"/>
              <a:gd name="T56" fmla="*/ 272 w 296"/>
              <a:gd name="T57" fmla="*/ 240 h 472"/>
              <a:gd name="T58" fmla="*/ 272 w 296"/>
              <a:gd name="T59" fmla="*/ 248 h 472"/>
              <a:gd name="T60" fmla="*/ 264 w 296"/>
              <a:gd name="T61" fmla="*/ 248 h 472"/>
              <a:gd name="T62" fmla="*/ 264 w 296"/>
              <a:gd name="T63" fmla="*/ 256 h 472"/>
              <a:gd name="T64" fmla="*/ 248 w 296"/>
              <a:gd name="T65" fmla="*/ 264 h 472"/>
              <a:gd name="T66" fmla="*/ 248 w 296"/>
              <a:gd name="T67" fmla="*/ 264 h 472"/>
              <a:gd name="T68" fmla="*/ 248 w 296"/>
              <a:gd name="T69" fmla="*/ 280 h 472"/>
              <a:gd name="T70" fmla="*/ 232 w 296"/>
              <a:gd name="T71" fmla="*/ 296 h 472"/>
              <a:gd name="T72" fmla="*/ 232 w 296"/>
              <a:gd name="T73" fmla="*/ 280 h 472"/>
              <a:gd name="T74" fmla="*/ 216 w 296"/>
              <a:gd name="T75" fmla="*/ 272 h 472"/>
              <a:gd name="T76" fmla="*/ 216 w 296"/>
              <a:gd name="T77" fmla="*/ 280 h 472"/>
              <a:gd name="T78" fmla="*/ 200 w 296"/>
              <a:gd name="T79" fmla="*/ 296 h 472"/>
              <a:gd name="T80" fmla="*/ 200 w 296"/>
              <a:gd name="T81" fmla="*/ 304 h 472"/>
              <a:gd name="T82" fmla="*/ 192 w 296"/>
              <a:gd name="T83" fmla="*/ 296 h 472"/>
              <a:gd name="T84" fmla="*/ 184 w 296"/>
              <a:gd name="T85" fmla="*/ 296 h 472"/>
              <a:gd name="T86" fmla="*/ 176 w 296"/>
              <a:gd name="T87" fmla="*/ 288 h 472"/>
              <a:gd name="T88" fmla="*/ 176 w 296"/>
              <a:gd name="T89" fmla="*/ 336 h 472"/>
              <a:gd name="T90" fmla="*/ 168 w 296"/>
              <a:gd name="T91" fmla="*/ 360 h 472"/>
              <a:gd name="T92" fmla="*/ 160 w 296"/>
              <a:gd name="T93" fmla="*/ 352 h 472"/>
              <a:gd name="T94" fmla="*/ 152 w 296"/>
              <a:gd name="T95" fmla="*/ 368 h 472"/>
              <a:gd name="T96" fmla="*/ 144 w 296"/>
              <a:gd name="T97" fmla="*/ 368 h 472"/>
              <a:gd name="T98" fmla="*/ 136 w 296"/>
              <a:gd name="T99" fmla="*/ 368 h 472"/>
              <a:gd name="T100" fmla="*/ 128 w 296"/>
              <a:gd name="T101" fmla="*/ 360 h 472"/>
              <a:gd name="T102" fmla="*/ 128 w 296"/>
              <a:gd name="T103" fmla="*/ 392 h 472"/>
              <a:gd name="T104" fmla="*/ 128 w 296"/>
              <a:gd name="T105" fmla="*/ 376 h 472"/>
              <a:gd name="T106" fmla="*/ 120 w 296"/>
              <a:gd name="T107" fmla="*/ 376 h 472"/>
              <a:gd name="T108" fmla="*/ 104 w 296"/>
              <a:gd name="T109" fmla="*/ 392 h 472"/>
              <a:gd name="T110" fmla="*/ 104 w 296"/>
              <a:gd name="T111" fmla="*/ 408 h 472"/>
              <a:gd name="T112" fmla="*/ 104 w 296"/>
              <a:gd name="T113" fmla="*/ 416 h 472"/>
              <a:gd name="T114" fmla="*/ 104 w 296"/>
              <a:gd name="T115" fmla="*/ 432 h 472"/>
              <a:gd name="T116" fmla="*/ 88 w 296"/>
              <a:gd name="T117" fmla="*/ 440 h 472"/>
              <a:gd name="T118" fmla="*/ 80 w 296"/>
              <a:gd name="T119" fmla="*/ 47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472">
                <a:moveTo>
                  <a:pt x="80" y="464"/>
                </a:moveTo>
                <a:lnTo>
                  <a:pt x="80" y="464"/>
                </a:lnTo>
                <a:lnTo>
                  <a:pt x="80" y="456"/>
                </a:lnTo>
                <a:lnTo>
                  <a:pt x="72" y="448"/>
                </a:lnTo>
                <a:lnTo>
                  <a:pt x="64" y="448"/>
                </a:lnTo>
                <a:lnTo>
                  <a:pt x="56" y="440"/>
                </a:lnTo>
                <a:lnTo>
                  <a:pt x="8" y="264"/>
                </a:lnTo>
                <a:lnTo>
                  <a:pt x="0" y="264"/>
                </a:lnTo>
                <a:lnTo>
                  <a:pt x="0" y="264"/>
                </a:lnTo>
                <a:lnTo>
                  <a:pt x="0" y="248"/>
                </a:lnTo>
                <a:lnTo>
                  <a:pt x="8" y="248"/>
                </a:lnTo>
                <a:lnTo>
                  <a:pt x="16" y="256"/>
                </a:lnTo>
                <a:lnTo>
                  <a:pt x="16" y="256"/>
                </a:lnTo>
                <a:lnTo>
                  <a:pt x="16" y="256"/>
                </a:lnTo>
                <a:lnTo>
                  <a:pt x="16" y="256"/>
                </a:lnTo>
                <a:lnTo>
                  <a:pt x="16" y="240"/>
                </a:lnTo>
                <a:lnTo>
                  <a:pt x="16" y="240"/>
                </a:lnTo>
                <a:lnTo>
                  <a:pt x="24" y="240"/>
                </a:lnTo>
                <a:lnTo>
                  <a:pt x="24" y="240"/>
                </a:lnTo>
                <a:lnTo>
                  <a:pt x="24" y="240"/>
                </a:lnTo>
                <a:lnTo>
                  <a:pt x="24" y="240"/>
                </a:lnTo>
                <a:lnTo>
                  <a:pt x="24" y="232"/>
                </a:lnTo>
                <a:lnTo>
                  <a:pt x="24" y="216"/>
                </a:lnTo>
                <a:lnTo>
                  <a:pt x="24" y="216"/>
                </a:lnTo>
                <a:lnTo>
                  <a:pt x="40" y="200"/>
                </a:lnTo>
                <a:lnTo>
                  <a:pt x="40" y="200"/>
                </a:lnTo>
                <a:lnTo>
                  <a:pt x="32" y="200"/>
                </a:lnTo>
                <a:lnTo>
                  <a:pt x="32" y="192"/>
                </a:lnTo>
                <a:lnTo>
                  <a:pt x="40" y="184"/>
                </a:lnTo>
                <a:lnTo>
                  <a:pt x="40" y="184"/>
                </a:lnTo>
                <a:lnTo>
                  <a:pt x="40" y="176"/>
                </a:lnTo>
                <a:lnTo>
                  <a:pt x="32" y="160"/>
                </a:lnTo>
                <a:lnTo>
                  <a:pt x="32" y="136"/>
                </a:lnTo>
                <a:lnTo>
                  <a:pt x="40" y="136"/>
                </a:lnTo>
                <a:lnTo>
                  <a:pt x="40" y="136"/>
                </a:lnTo>
                <a:lnTo>
                  <a:pt x="40" y="120"/>
                </a:lnTo>
                <a:lnTo>
                  <a:pt x="40" y="88"/>
                </a:lnTo>
                <a:lnTo>
                  <a:pt x="48" y="80"/>
                </a:lnTo>
                <a:lnTo>
                  <a:pt x="48" y="80"/>
                </a:lnTo>
                <a:lnTo>
                  <a:pt x="64" y="16"/>
                </a:lnTo>
                <a:lnTo>
                  <a:pt x="64" y="16"/>
                </a:lnTo>
                <a:lnTo>
                  <a:pt x="72" y="8"/>
                </a:lnTo>
                <a:lnTo>
                  <a:pt x="80" y="8"/>
                </a:lnTo>
                <a:lnTo>
                  <a:pt x="88" y="32"/>
                </a:lnTo>
                <a:lnTo>
                  <a:pt x="96" y="32"/>
                </a:lnTo>
                <a:lnTo>
                  <a:pt x="104" y="24"/>
                </a:lnTo>
                <a:lnTo>
                  <a:pt x="120" y="8"/>
                </a:lnTo>
                <a:lnTo>
                  <a:pt x="120" y="8"/>
                </a:lnTo>
                <a:lnTo>
                  <a:pt x="128" y="8"/>
                </a:lnTo>
                <a:lnTo>
                  <a:pt x="128" y="8"/>
                </a:lnTo>
                <a:lnTo>
                  <a:pt x="128" y="0"/>
                </a:lnTo>
                <a:lnTo>
                  <a:pt x="136" y="0"/>
                </a:lnTo>
                <a:lnTo>
                  <a:pt x="144" y="8"/>
                </a:lnTo>
                <a:lnTo>
                  <a:pt x="168" y="16"/>
                </a:lnTo>
                <a:lnTo>
                  <a:pt x="176" y="24"/>
                </a:lnTo>
                <a:lnTo>
                  <a:pt x="176" y="24"/>
                </a:lnTo>
                <a:lnTo>
                  <a:pt x="208" y="136"/>
                </a:lnTo>
                <a:lnTo>
                  <a:pt x="208" y="136"/>
                </a:lnTo>
                <a:lnTo>
                  <a:pt x="208" y="144"/>
                </a:lnTo>
                <a:lnTo>
                  <a:pt x="224" y="160"/>
                </a:lnTo>
                <a:lnTo>
                  <a:pt x="240" y="160"/>
                </a:lnTo>
                <a:lnTo>
                  <a:pt x="240" y="160"/>
                </a:lnTo>
                <a:lnTo>
                  <a:pt x="240" y="160"/>
                </a:lnTo>
                <a:lnTo>
                  <a:pt x="240" y="176"/>
                </a:lnTo>
                <a:lnTo>
                  <a:pt x="240" y="176"/>
                </a:lnTo>
                <a:lnTo>
                  <a:pt x="248" y="184"/>
                </a:lnTo>
                <a:lnTo>
                  <a:pt x="248" y="184"/>
                </a:lnTo>
                <a:lnTo>
                  <a:pt x="256" y="200"/>
                </a:lnTo>
                <a:lnTo>
                  <a:pt x="264" y="200"/>
                </a:lnTo>
                <a:lnTo>
                  <a:pt x="264" y="192"/>
                </a:lnTo>
                <a:lnTo>
                  <a:pt x="264" y="192"/>
                </a:lnTo>
                <a:lnTo>
                  <a:pt x="280" y="208"/>
                </a:lnTo>
                <a:lnTo>
                  <a:pt x="288" y="208"/>
                </a:lnTo>
                <a:lnTo>
                  <a:pt x="288" y="208"/>
                </a:lnTo>
                <a:lnTo>
                  <a:pt x="280" y="216"/>
                </a:lnTo>
                <a:lnTo>
                  <a:pt x="280" y="216"/>
                </a:lnTo>
                <a:lnTo>
                  <a:pt x="288" y="224"/>
                </a:lnTo>
                <a:lnTo>
                  <a:pt x="288" y="224"/>
                </a:lnTo>
                <a:lnTo>
                  <a:pt x="296" y="216"/>
                </a:lnTo>
                <a:lnTo>
                  <a:pt x="296" y="224"/>
                </a:lnTo>
                <a:lnTo>
                  <a:pt x="296" y="224"/>
                </a:lnTo>
                <a:lnTo>
                  <a:pt x="288" y="240"/>
                </a:lnTo>
                <a:lnTo>
                  <a:pt x="288" y="240"/>
                </a:lnTo>
                <a:lnTo>
                  <a:pt x="280" y="248"/>
                </a:lnTo>
                <a:lnTo>
                  <a:pt x="280" y="248"/>
                </a:lnTo>
                <a:lnTo>
                  <a:pt x="272" y="240"/>
                </a:lnTo>
                <a:lnTo>
                  <a:pt x="272" y="240"/>
                </a:lnTo>
                <a:lnTo>
                  <a:pt x="272" y="240"/>
                </a:lnTo>
                <a:lnTo>
                  <a:pt x="272" y="240"/>
                </a:lnTo>
                <a:lnTo>
                  <a:pt x="272" y="248"/>
                </a:lnTo>
                <a:lnTo>
                  <a:pt x="272" y="248"/>
                </a:lnTo>
                <a:lnTo>
                  <a:pt x="272" y="256"/>
                </a:lnTo>
                <a:lnTo>
                  <a:pt x="264" y="248"/>
                </a:lnTo>
                <a:lnTo>
                  <a:pt x="264" y="256"/>
                </a:lnTo>
                <a:lnTo>
                  <a:pt x="264" y="256"/>
                </a:lnTo>
                <a:lnTo>
                  <a:pt x="264" y="256"/>
                </a:lnTo>
                <a:lnTo>
                  <a:pt x="264" y="264"/>
                </a:lnTo>
                <a:lnTo>
                  <a:pt x="248" y="264"/>
                </a:lnTo>
                <a:lnTo>
                  <a:pt x="248" y="264"/>
                </a:lnTo>
                <a:lnTo>
                  <a:pt x="248" y="264"/>
                </a:lnTo>
                <a:lnTo>
                  <a:pt x="248" y="264"/>
                </a:lnTo>
                <a:lnTo>
                  <a:pt x="248" y="264"/>
                </a:lnTo>
                <a:lnTo>
                  <a:pt x="248" y="264"/>
                </a:lnTo>
                <a:lnTo>
                  <a:pt x="248" y="272"/>
                </a:lnTo>
                <a:lnTo>
                  <a:pt x="248" y="280"/>
                </a:lnTo>
                <a:lnTo>
                  <a:pt x="240" y="288"/>
                </a:lnTo>
                <a:lnTo>
                  <a:pt x="232" y="296"/>
                </a:lnTo>
                <a:lnTo>
                  <a:pt x="232" y="296"/>
                </a:lnTo>
                <a:lnTo>
                  <a:pt x="232" y="288"/>
                </a:lnTo>
                <a:lnTo>
                  <a:pt x="232" y="288"/>
                </a:lnTo>
                <a:lnTo>
                  <a:pt x="232" y="280"/>
                </a:lnTo>
                <a:lnTo>
                  <a:pt x="232" y="280"/>
                </a:lnTo>
                <a:lnTo>
                  <a:pt x="224" y="272"/>
                </a:lnTo>
                <a:lnTo>
                  <a:pt x="216" y="272"/>
                </a:lnTo>
                <a:lnTo>
                  <a:pt x="216" y="280"/>
                </a:lnTo>
                <a:lnTo>
                  <a:pt x="216" y="280"/>
                </a:lnTo>
                <a:lnTo>
                  <a:pt x="216" y="280"/>
                </a:lnTo>
                <a:lnTo>
                  <a:pt x="216" y="288"/>
                </a:lnTo>
                <a:lnTo>
                  <a:pt x="208" y="288"/>
                </a:lnTo>
                <a:lnTo>
                  <a:pt x="200" y="296"/>
                </a:lnTo>
                <a:lnTo>
                  <a:pt x="200" y="296"/>
                </a:lnTo>
                <a:lnTo>
                  <a:pt x="200" y="304"/>
                </a:lnTo>
                <a:lnTo>
                  <a:pt x="200" y="304"/>
                </a:lnTo>
                <a:lnTo>
                  <a:pt x="184" y="304"/>
                </a:lnTo>
                <a:lnTo>
                  <a:pt x="184" y="304"/>
                </a:lnTo>
                <a:lnTo>
                  <a:pt x="192" y="296"/>
                </a:lnTo>
                <a:lnTo>
                  <a:pt x="192" y="296"/>
                </a:lnTo>
                <a:lnTo>
                  <a:pt x="184" y="296"/>
                </a:lnTo>
                <a:lnTo>
                  <a:pt x="184" y="296"/>
                </a:lnTo>
                <a:lnTo>
                  <a:pt x="176" y="288"/>
                </a:lnTo>
                <a:lnTo>
                  <a:pt x="176" y="288"/>
                </a:lnTo>
                <a:lnTo>
                  <a:pt x="176" y="288"/>
                </a:lnTo>
                <a:lnTo>
                  <a:pt x="176" y="296"/>
                </a:lnTo>
                <a:lnTo>
                  <a:pt x="176" y="312"/>
                </a:lnTo>
                <a:lnTo>
                  <a:pt x="176" y="336"/>
                </a:lnTo>
                <a:lnTo>
                  <a:pt x="176" y="336"/>
                </a:lnTo>
                <a:lnTo>
                  <a:pt x="168" y="344"/>
                </a:lnTo>
                <a:lnTo>
                  <a:pt x="168" y="360"/>
                </a:lnTo>
                <a:lnTo>
                  <a:pt x="168" y="360"/>
                </a:lnTo>
                <a:lnTo>
                  <a:pt x="160" y="352"/>
                </a:lnTo>
                <a:lnTo>
                  <a:pt x="160" y="352"/>
                </a:lnTo>
                <a:lnTo>
                  <a:pt x="152" y="352"/>
                </a:lnTo>
                <a:lnTo>
                  <a:pt x="152" y="352"/>
                </a:lnTo>
                <a:lnTo>
                  <a:pt x="152" y="368"/>
                </a:lnTo>
                <a:lnTo>
                  <a:pt x="152" y="368"/>
                </a:lnTo>
                <a:lnTo>
                  <a:pt x="144" y="368"/>
                </a:lnTo>
                <a:lnTo>
                  <a:pt x="144" y="368"/>
                </a:lnTo>
                <a:lnTo>
                  <a:pt x="144" y="368"/>
                </a:lnTo>
                <a:lnTo>
                  <a:pt x="144" y="368"/>
                </a:lnTo>
                <a:lnTo>
                  <a:pt x="136" y="368"/>
                </a:lnTo>
                <a:lnTo>
                  <a:pt x="136" y="368"/>
                </a:lnTo>
                <a:lnTo>
                  <a:pt x="136" y="368"/>
                </a:lnTo>
                <a:lnTo>
                  <a:pt x="128" y="360"/>
                </a:lnTo>
                <a:lnTo>
                  <a:pt x="128" y="368"/>
                </a:lnTo>
                <a:lnTo>
                  <a:pt x="128" y="384"/>
                </a:lnTo>
                <a:lnTo>
                  <a:pt x="128" y="392"/>
                </a:lnTo>
                <a:lnTo>
                  <a:pt x="128" y="392"/>
                </a:lnTo>
                <a:lnTo>
                  <a:pt x="128" y="384"/>
                </a:lnTo>
                <a:lnTo>
                  <a:pt x="128" y="376"/>
                </a:lnTo>
                <a:lnTo>
                  <a:pt x="120" y="376"/>
                </a:lnTo>
                <a:lnTo>
                  <a:pt x="120" y="376"/>
                </a:lnTo>
                <a:lnTo>
                  <a:pt x="120" y="376"/>
                </a:lnTo>
                <a:lnTo>
                  <a:pt x="112" y="384"/>
                </a:lnTo>
                <a:lnTo>
                  <a:pt x="104" y="392"/>
                </a:lnTo>
                <a:lnTo>
                  <a:pt x="104" y="392"/>
                </a:lnTo>
                <a:lnTo>
                  <a:pt x="104" y="408"/>
                </a:lnTo>
                <a:lnTo>
                  <a:pt x="104" y="408"/>
                </a:lnTo>
                <a:lnTo>
                  <a:pt x="104" y="408"/>
                </a:lnTo>
                <a:lnTo>
                  <a:pt x="104" y="408"/>
                </a:lnTo>
                <a:lnTo>
                  <a:pt x="104" y="416"/>
                </a:lnTo>
                <a:lnTo>
                  <a:pt x="104" y="416"/>
                </a:lnTo>
                <a:lnTo>
                  <a:pt x="96" y="416"/>
                </a:lnTo>
                <a:lnTo>
                  <a:pt x="96" y="424"/>
                </a:lnTo>
                <a:lnTo>
                  <a:pt x="104" y="432"/>
                </a:lnTo>
                <a:lnTo>
                  <a:pt x="104" y="432"/>
                </a:lnTo>
                <a:lnTo>
                  <a:pt x="88" y="440"/>
                </a:lnTo>
                <a:lnTo>
                  <a:pt x="88" y="440"/>
                </a:lnTo>
                <a:lnTo>
                  <a:pt x="88" y="464"/>
                </a:lnTo>
                <a:lnTo>
                  <a:pt x="88" y="464"/>
                </a:lnTo>
                <a:lnTo>
                  <a:pt x="80" y="472"/>
                </a:lnTo>
                <a:lnTo>
                  <a:pt x="80" y="472"/>
                </a:lnTo>
                <a:lnTo>
                  <a:pt x="80" y="464"/>
                </a:lnTo>
                <a:close/>
              </a:path>
            </a:pathLst>
          </a:custGeom>
          <a:solidFill>
            <a:srgbClr val="92D050"/>
          </a:solidFill>
          <a:ln w="6350" cmpd="sng">
            <a:solidFill>
              <a:srgbClr val="000000"/>
            </a:solidFill>
            <a:round/>
            <a:headEnd/>
            <a:tailEnd/>
          </a:ln>
        </p:spPr>
        <p:txBody>
          <a:bodyPr/>
          <a:lstStyle/>
          <a:p>
            <a:endParaRPr lang="en-US" dirty="0"/>
          </a:p>
        </p:txBody>
      </p:sp>
      <p:sp>
        <p:nvSpPr>
          <p:cNvPr id="791595" name="Freeform 43"/>
          <p:cNvSpPr>
            <a:spLocks/>
          </p:cNvSpPr>
          <p:nvPr/>
        </p:nvSpPr>
        <p:spPr bwMode="auto">
          <a:xfrm>
            <a:off x="9667778" y="2044701"/>
            <a:ext cx="477838" cy="244475"/>
          </a:xfrm>
          <a:custGeom>
            <a:avLst/>
            <a:gdLst>
              <a:gd name="T0" fmla="*/ 0 w 264"/>
              <a:gd name="T1" fmla="*/ 128 h 136"/>
              <a:gd name="T2" fmla="*/ 0 w 264"/>
              <a:gd name="T3" fmla="*/ 56 h 136"/>
              <a:gd name="T4" fmla="*/ 136 w 264"/>
              <a:gd name="T5" fmla="*/ 24 h 136"/>
              <a:gd name="T6" fmla="*/ 144 w 264"/>
              <a:gd name="T7" fmla="*/ 16 h 136"/>
              <a:gd name="T8" fmla="*/ 152 w 264"/>
              <a:gd name="T9" fmla="*/ 0 h 136"/>
              <a:gd name="T10" fmla="*/ 168 w 264"/>
              <a:gd name="T11" fmla="*/ 0 h 136"/>
              <a:gd name="T12" fmla="*/ 168 w 264"/>
              <a:gd name="T13" fmla="*/ 8 h 136"/>
              <a:gd name="T14" fmla="*/ 184 w 264"/>
              <a:gd name="T15" fmla="*/ 16 h 136"/>
              <a:gd name="T16" fmla="*/ 184 w 264"/>
              <a:gd name="T17" fmla="*/ 24 h 136"/>
              <a:gd name="T18" fmla="*/ 176 w 264"/>
              <a:gd name="T19" fmla="*/ 32 h 136"/>
              <a:gd name="T20" fmla="*/ 176 w 264"/>
              <a:gd name="T21" fmla="*/ 32 h 136"/>
              <a:gd name="T22" fmla="*/ 176 w 264"/>
              <a:gd name="T23" fmla="*/ 40 h 136"/>
              <a:gd name="T24" fmla="*/ 168 w 264"/>
              <a:gd name="T25" fmla="*/ 56 h 136"/>
              <a:gd name="T26" fmla="*/ 184 w 264"/>
              <a:gd name="T27" fmla="*/ 56 h 136"/>
              <a:gd name="T28" fmla="*/ 200 w 264"/>
              <a:gd name="T29" fmla="*/ 64 h 136"/>
              <a:gd name="T30" fmla="*/ 208 w 264"/>
              <a:gd name="T31" fmla="*/ 64 h 136"/>
              <a:gd name="T32" fmla="*/ 208 w 264"/>
              <a:gd name="T33" fmla="*/ 72 h 136"/>
              <a:gd name="T34" fmla="*/ 216 w 264"/>
              <a:gd name="T35" fmla="*/ 80 h 136"/>
              <a:gd name="T36" fmla="*/ 216 w 264"/>
              <a:gd name="T37" fmla="*/ 88 h 136"/>
              <a:gd name="T38" fmla="*/ 224 w 264"/>
              <a:gd name="T39" fmla="*/ 96 h 136"/>
              <a:gd name="T40" fmla="*/ 256 w 264"/>
              <a:gd name="T41" fmla="*/ 88 h 136"/>
              <a:gd name="T42" fmla="*/ 248 w 264"/>
              <a:gd name="T43" fmla="*/ 72 h 136"/>
              <a:gd name="T44" fmla="*/ 240 w 264"/>
              <a:gd name="T45" fmla="*/ 64 h 136"/>
              <a:gd name="T46" fmla="*/ 232 w 264"/>
              <a:gd name="T47" fmla="*/ 64 h 136"/>
              <a:gd name="T48" fmla="*/ 240 w 264"/>
              <a:gd name="T49" fmla="*/ 56 h 136"/>
              <a:gd name="T50" fmla="*/ 264 w 264"/>
              <a:gd name="T51" fmla="*/ 72 h 136"/>
              <a:gd name="T52" fmla="*/ 264 w 264"/>
              <a:gd name="T53" fmla="*/ 96 h 136"/>
              <a:gd name="T54" fmla="*/ 256 w 264"/>
              <a:gd name="T55" fmla="*/ 96 h 136"/>
              <a:gd name="T56" fmla="*/ 240 w 264"/>
              <a:gd name="T57" fmla="*/ 104 h 136"/>
              <a:gd name="T58" fmla="*/ 232 w 264"/>
              <a:gd name="T59" fmla="*/ 120 h 136"/>
              <a:gd name="T60" fmla="*/ 224 w 264"/>
              <a:gd name="T61" fmla="*/ 128 h 136"/>
              <a:gd name="T62" fmla="*/ 216 w 264"/>
              <a:gd name="T63" fmla="*/ 120 h 136"/>
              <a:gd name="T64" fmla="*/ 216 w 264"/>
              <a:gd name="T65" fmla="*/ 112 h 136"/>
              <a:gd name="T66" fmla="*/ 208 w 264"/>
              <a:gd name="T67" fmla="*/ 104 h 136"/>
              <a:gd name="T68" fmla="*/ 208 w 264"/>
              <a:gd name="T69" fmla="*/ 120 h 136"/>
              <a:gd name="T70" fmla="*/ 208 w 264"/>
              <a:gd name="T71" fmla="*/ 112 h 136"/>
              <a:gd name="T72" fmla="*/ 200 w 264"/>
              <a:gd name="T73" fmla="*/ 120 h 136"/>
              <a:gd name="T74" fmla="*/ 200 w 264"/>
              <a:gd name="T75" fmla="*/ 136 h 136"/>
              <a:gd name="T76" fmla="*/ 184 w 264"/>
              <a:gd name="T77" fmla="*/ 136 h 136"/>
              <a:gd name="T78" fmla="*/ 176 w 264"/>
              <a:gd name="T79" fmla="*/ 120 h 136"/>
              <a:gd name="T80" fmla="*/ 168 w 264"/>
              <a:gd name="T81" fmla="*/ 112 h 136"/>
              <a:gd name="T82" fmla="*/ 160 w 264"/>
              <a:gd name="T83" fmla="*/ 104 h 136"/>
              <a:gd name="T84" fmla="*/ 160 w 264"/>
              <a:gd name="T85" fmla="*/ 104 h 136"/>
              <a:gd name="T86" fmla="*/ 152 w 264"/>
              <a:gd name="T87" fmla="*/ 88 h 136"/>
              <a:gd name="T88" fmla="*/ 128 w 264"/>
              <a:gd name="T89" fmla="*/ 96 h 136"/>
              <a:gd name="T90" fmla="*/ 128 w 264"/>
              <a:gd name="T91" fmla="*/ 96 h 136"/>
              <a:gd name="T92" fmla="*/ 56 w 264"/>
              <a:gd name="T93" fmla="*/ 112 h 136"/>
              <a:gd name="T94" fmla="*/ 56 w 264"/>
              <a:gd name="T95" fmla="*/ 120 h 136"/>
              <a:gd name="T96" fmla="*/ 56 w 264"/>
              <a:gd name="T97" fmla="*/ 112 h 136"/>
              <a:gd name="T98" fmla="*/ 0 w 264"/>
              <a:gd name="T99" fmla="*/ 1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4" h="136">
                <a:moveTo>
                  <a:pt x="0" y="128"/>
                </a:moveTo>
                <a:lnTo>
                  <a:pt x="0" y="128"/>
                </a:lnTo>
                <a:lnTo>
                  <a:pt x="0" y="56"/>
                </a:lnTo>
                <a:lnTo>
                  <a:pt x="0" y="56"/>
                </a:lnTo>
                <a:lnTo>
                  <a:pt x="56" y="40"/>
                </a:lnTo>
                <a:lnTo>
                  <a:pt x="136" y="24"/>
                </a:lnTo>
                <a:lnTo>
                  <a:pt x="136" y="24"/>
                </a:lnTo>
                <a:lnTo>
                  <a:pt x="144" y="16"/>
                </a:lnTo>
                <a:lnTo>
                  <a:pt x="144" y="8"/>
                </a:lnTo>
                <a:lnTo>
                  <a:pt x="152" y="0"/>
                </a:lnTo>
                <a:lnTo>
                  <a:pt x="168" y="0"/>
                </a:lnTo>
                <a:lnTo>
                  <a:pt x="168" y="0"/>
                </a:lnTo>
                <a:lnTo>
                  <a:pt x="168" y="0"/>
                </a:lnTo>
                <a:lnTo>
                  <a:pt x="168" y="8"/>
                </a:lnTo>
                <a:lnTo>
                  <a:pt x="184" y="16"/>
                </a:lnTo>
                <a:lnTo>
                  <a:pt x="184" y="16"/>
                </a:lnTo>
                <a:lnTo>
                  <a:pt x="192" y="16"/>
                </a:lnTo>
                <a:lnTo>
                  <a:pt x="184" y="24"/>
                </a:lnTo>
                <a:lnTo>
                  <a:pt x="176" y="24"/>
                </a:lnTo>
                <a:lnTo>
                  <a:pt x="176" y="32"/>
                </a:lnTo>
                <a:lnTo>
                  <a:pt x="176" y="32"/>
                </a:lnTo>
                <a:lnTo>
                  <a:pt x="176" y="32"/>
                </a:lnTo>
                <a:lnTo>
                  <a:pt x="176" y="32"/>
                </a:lnTo>
                <a:lnTo>
                  <a:pt x="176" y="40"/>
                </a:lnTo>
                <a:lnTo>
                  <a:pt x="168" y="48"/>
                </a:lnTo>
                <a:lnTo>
                  <a:pt x="168" y="56"/>
                </a:lnTo>
                <a:lnTo>
                  <a:pt x="184" y="56"/>
                </a:lnTo>
                <a:lnTo>
                  <a:pt x="184" y="56"/>
                </a:lnTo>
                <a:lnTo>
                  <a:pt x="192" y="56"/>
                </a:lnTo>
                <a:lnTo>
                  <a:pt x="200" y="64"/>
                </a:lnTo>
                <a:lnTo>
                  <a:pt x="200" y="64"/>
                </a:lnTo>
                <a:lnTo>
                  <a:pt x="208" y="64"/>
                </a:lnTo>
                <a:lnTo>
                  <a:pt x="208" y="64"/>
                </a:lnTo>
                <a:lnTo>
                  <a:pt x="208" y="72"/>
                </a:lnTo>
                <a:lnTo>
                  <a:pt x="208" y="80"/>
                </a:lnTo>
                <a:lnTo>
                  <a:pt x="216" y="80"/>
                </a:lnTo>
                <a:lnTo>
                  <a:pt x="216" y="80"/>
                </a:lnTo>
                <a:lnTo>
                  <a:pt x="216" y="88"/>
                </a:lnTo>
                <a:lnTo>
                  <a:pt x="216" y="88"/>
                </a:lnTo>
                <a:lnTo>
                  <a:pt x="224" y="96"/>
                </a:lnTo>
                <a:lnTo>
                  <a:pt x="248" y="96"/>
                </a:lnTo>
                <a:lnTo>
                  <a:pt x="256" y="88"/>
                </a:lnTo>
                <a:lnTo>
                  <a:pt x="256" y="80"/>
                </a:lnTo>
                <a:lnTo>
                  <a:pt x="248" y="72"/>
                </a:lnTo>
                <a:lnTo>
                  <a:pt x="248" y="64"/>
                </a:lnTo>
                <a:lnTo>
                  <a:pt x="240" y="64"/>
                </a:lnTo>
                <a:lnTo>
                  <a:pt x="240" y="64"/>
                </a:lnTo>
                <a:lnTo>
                  <a:pt x="232" y="64"/>
                </a:lnTo>
                <a:lnTo>
                  <a:pt x="232" y="64"/>
                </a:lnTo>
                <a:lnTo>
                  <a:pt x="240" y="56"/>
                </a:lnTo>
                <a:lnTo>
                  <a:pt x="248" y="56"/>
                </a:lnTo>
                <a:lnTo>
                  <a:pt x="264" y="72"/>
                </a:lnTo>
                <a:lnTo>
                  <a:pt x="264" y="88"/>
                </a:lnTo>
                <a:lnTo>
                  <a:pt x="264" y="96"/>
                </a:lnTo>
                <a:lnTo>
                  <a:pt x="264" y="96"/>
                </a:lnTo>
                <a:lnTo>
                  <a:pt x="256" y="96"/>
                </a:lnTo>
                <a:lnTo>
                  <a:pt x="248" y="104"/>
                </a:lnTo>
                <a:lnTo>
                  <a:pt x="240" y="104"/>
                </a:lnTo>
                <a:lnTo>
                  <a:pt x="232" y="112"/>
                </a:lnTo>
                <a:lnTo>
                  <a:pt x="232" y="120"/>
                </a:lnTo>
                <a:lnTo>
                  <a:pt x="224" y="128"/>
                </a:lnTo>
                <a:lnTo>
                  <a:pt x="224" y="128"/>
                </a:lnTo>
                <a:lnTo>
                  <a:pt x="216" y="120"/>
                </a:lnTo>
                <a:lnTo>
                  <a:pt x="216" y="120"/>
                </a:lnTo>
                <a:lnTo>
                  <a:pt x="216" y="112"/>
                </a:lnTo>
                <a:lnTo>
                  <a:pt x="216" y="112"/>
                </a:lnTo>
                <a:lnTo>
                  <a:pt x="216" y="104"/>
                </a:lnTo>
                <a:lnTo>
                  <a:pt x="208" y="104"/>
                </a:lnTo>
                <a:lnTo>
                  <a:pt x="208" y="120"/>
                </a:lnTo>
                <a:lnTo>
                  <a:pt x="208" y="120"/>
                </a:lnTo>
                <a:lnTo>
                  <a:pt x="208" y="112"/>
                </a:lnTo>
                <a:lnTo>
                  <a:pt x="208" y="112"/>
                </a:lnTo>
                <a:lnTo>
                  <a:pt x="200" y="120"/>
                </a:lnTo>
                <a:lnTo>
                  <a:pt x="200" y="120"/>
                </a:lnTo>
                <a:lnTo>
                  <a:pt x="200" y="120"/>
                </a:lnTo>
                <a:lnTo>
                  <a:pt x="200" y="136"/>
                </a:lnTo>
                <a:lnTo>
                  <a:pt x="184" y="136"/>
                </a:lnTo>
                <a:lnTo>
                  <a:pt x="184" y="136"/>
                </a:lnTo>
                <a:lnTo>
                  <a:pt x="184" y="120"/>
                </a:lnTo>
                <a:lnTo>
                  <a:pt x="176" y="120"/>
                </a:lnTo>
                <a:lnTo>
                  <a:pt x="168" y="112"/>
                </a:lnTo>
                <a:lnTo>
                  <a:pt x="168" y="112"/>
                </a:lnTo>
                <a:lnTo>
                  <a:pt x="168" y="112"/>
                </a:lnTo>
                <a:lnTo>
                  <a:pt x="160" y="104"/>
                </a:lnTo>
                <a:lnTo>
                  <a:pt x="160" y="104"/>
                </a:lnTo>
                <a:lnTo>
                  <a:pt x="160" y="104"/>
                </a:lnTo>
                <a:lnTo>
                  <a:pt x="160" y="104"/>
                </a:lnTo>
                <a:lnTo>
                  <a:pt x="152" y="88"/>
                </a:lnTo>
                <a:lnTo>
                  <a:pt x="152" y="88"/>
                </a:lnTo>
                <a:lnTo>
                  <a:pt x="128" y="96"/>
                </a:lnTo>
                <a:lnTo>
                  <a:pt x="128" y="96"/>
                </a:lnTo>
                <a:lnTo>
                  <a:pt x="128" y="96"/>
                </a:lnTo>
                <a:lnTo>
                  <a:pt x="128" y="96"/>
                </a:lnTo>
                <a:lnTo>
                  <a:pt x="56" y="112"/>
                </a:lnTo>
                <a:lnTo>
                  <a:pt x="56" y="112"/>
                </a:lnTo>
                <a:lnTo>
                  <a:pt x="56" y="120"/>
                </a:lnTo>
                <a:lnTo>
                  <a:pt x="56" y="120"/>
                </a:lnTo>
                <a:lnTo>
                  <a:pt x="56" y="112"/>
                </a:lnTo>
                <a:lnTo>
                  <a:pt x="56" y="112"/>
                </a:lnTo>
                <a:lnTo>
                  <a:pt x="0" y="128"/>
                </a:lnTo>
                <a:close/>
              </a:path>
            </a:pathLst>
          </a:custGeom>
          <a:solidFill>
            <a:srgbClr val="92D050"/>
          </a:solidFill>
          <a:ln w="6350" cmpd="sng">
            <a:solidFill>
              <a:srgbClr val="000000"/>
            </a:solidFill>
            <a:round/>
            <a:headEnd/>
            <a:tailEnd/>
          </a:ln>
        </p:spPr>
        <p:txBody>
          <a:bodyPr/>
          <a:lstStyle/>
          <a:p>
            <a:endParaRPr lang="en-US" dirty="0"/>
          </a:p>
        </p:txBody>
      </p:sp>
      <p:sp>
        <p:nvSpPr>
          <p:cNvPr id="791596" name="Freeform 44"/>
          <p:cNvSpPr>
            <a:spLocks/>
          </p:cNvSpPr>
          <p:nvPr/>
        </p:nvSpPr>
        <p:spPr bwMode="auto">
          <a:xfrm>
            <a:off x="9667779" y="2219326"/>
            <a:ext cx="258763" cy="244475"/>
          </a:xfrm>
          <a:custGeom>
            <a:avLst/>
            <a:gdLst>
              <a:gd name="T0" fmla="*/ 104 w 144"/>
              <a:gd name="T1" fmla="*/ 88 h 136"/>
              <a:gd name="T2" fmla="*/ 88 w 144"/>
              <a:gd name="T3" fmla="*/ 96 h 136"/>
              <a:gd name="T4" fmla="*/ 64 w 144"/>
              <a:gd name="T5" fmla="*/ 96 h 136"/>
              <a:gd name="T6" fmla="*/ 64 w 144"/>
              <a:gd name="T7" fmla="*/ 96 h 136"/>
              <a:gd name="T8" fmla="*/ 40 w 144"/>
              <a:gd name="T9" fmla="*/ 112 h 136"/>
              <a:gd name="T10" fmla="*/ 40 w 144"/>
              <a:gd name="T11" fmla="*/ 112 h 136"/>
              <a:gd name="T12" fmla="*/ 24 w 144"/>
              <a:gd name="T13" fmla="*/ 136 h 136"/>
              <a:gd name="T14" fmla="*/ 16 w 144"/>
              <a:gd name="T15" fmla="*/ 136 h 136"/>
              <a:gd name="T16" fmla="*/ 16 w 144"/>
              <a:gd name="T17" fmla="*/ 136 h 136"/>
              <a:gd name="T18" fmla="*/ 8 w 144"/>
              <a:gd name="T19" fmla="*/ 128 h 136"/>
              <a:gd name="T20" fmla="*/ 8 w 144"/>
              <a:gd name="T21" fmla="*/ 128 h 136"/>
              <a:gd name="T22" fmla="*/ 24 w 144"/>
              <a:gd name="T23" fmla="*/ 112 h 136"/>
              <a:gd name="T24" fmla="*/ 24 w 144"/>
              <a:gd name="T25" fmla="*/ 112 h 136"/>
              <a:gd name="T26" fmla="*/ 16 w 144"/>
              <a:gd name="T27" fmla="*/ 104 h 136"/>
              <a:gd name="T28" fmla="*/ 16 w 144"/>
              <a:gd name="T29" fmla="*/ 104 h 136"/>
              <a:gd name="T30" fmla="*/ 0 w 144"/>
              <a:gd name="T31" fmla="*/ 32 h 136"/>
              <a:gd name="T32" fmla="*/ 0 w 144"/>
              <a:gd name="T33" fmla="*/ 32 h 136"/>
              <a:gd name="T34" fmla="*/ 56 w 144"/>
              <a:gd name="T35" fmla="*/ 16 h 136"/>
              <a:gd name="T36" fmla="*/ 56 w 144"/>
              <a:gd name="T37" fmla="*/ 16 h 136"/>
              <a:gd name="T38" fmla="*/ 56 w 144"/>
              <a:gd name="T39" fmla="*/ 24 h 136"/>
              <a:gd name="T40" fmla="*/ 56 w 144"/>
              <a:gd name="T41" fmla="*/ 24 h 136"/>
              <a:gd name="T42" fmla="*/ 56 w 144"/>
              <a:gd name="T43" fmla="*/ 16 h 136"/>
              <a:gd name="T44" fmla="*/ 56 w 144"/>
              <a:gd name="T45" fmla="*/ 16 h 136"/>
              <a:gd name="T46" fmla="*/ 128 w 144"/>
              <a:gd name="T47" fmla="*/ 0 h 136"/>
              <a:gd name="T48" fmla="*/ 128 w 144"/>
              <a:gd name="T49" fmla="*/ 0 h 136"/>
              <a:gd name="T50" fmla="*/ 128 w 144"/>
              <a:gd name="T51" fmla="*/ 0 h 136"/>
              <a:gd name="T52" fmla="*/ 144 w 144"/>
              <a:gd name="T53" fmla="*/ 56 h 136"/>
              <a:gd name="T54" fmla="*/ 144 w 144"/>
              <a:gd name="T55" fmla="*/ 56 h 136"/>
              <a:gd name="T56" fmla="*/ 136 w 144"/>
              <a:gd name="T57" fmla="*/ 64 h 136"/>
              <a:gd name="T58" fmla="*/ 136 w 144"/>
              <a:gd name="T59" fmla="*/ 64 h 136"/>
              <a:gd name="T60" fmla="*/ 136 w 144"/>
              <a:gd name="T61" fmla="*/ 72 h 136"/>
              <a:gd name="T62" fmla="*/ 136 w 144"/>
              <a:gd name="T63" fmla="*/ 72 h 136"/>
              <a:gd name="T64" fmla="*/ 136 w 144"/>
              <a:gd name="T65" fmla="*/ 72 h 136"/>
              <a:gd name="T66" fmla="*/ 104 w 144"/>
              <a:gd name="T67" fmla="*/ 8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36">
                <a:moveTo>
                  <a:pt x="104" y="88"/>
                </a:moveTo>
                <a:lnTo>
                  <a:pt x="88" y="96"/>
                </a:lnTo>
                <a:lnTo>
                  <a:pt x="64" y="96"/>
                </a:lnTo>
                <a:lnTo>
                  <a:pt x="64" y="96"/>
                </a:lnTo>
                <a:lnTo>
                  <a:pt x="40" y="112"/>
                </a:lnTo>
                <a:lnTo>
                  <a:pt x="40" y="112"/>
                </a:lnTo>
                <a:lnTo>
                  <a:pt x="24" y="136"/>
                </a:lnTo>
                <a:lnTo>
                  <a:pt x="16" y="136"/>
                </a:lnTo>
                <a:lnTo>
                  <a:pt x="16" y="136"/>
                </a:lnTo>
                <a:lnTo>
                  <a:pt x="8" y="128"/>
                </a:lnTo>
                <a:lnTo>
                  <a:pt x="8" y="128"/>
                </a:lnTo>
                <a:lnTo>
                  <a:pt x="24" y="112"/>
                </a:lnTo>
                <a:lnTo>
                  <a:pt x="24" y="112"/>
                </a:lnTo>
                <a:lnTo>
                  <a:pt x="16" y="104"/>
                </a:lnTo>
                <a:lnTo>
                  <a:pt x="16" y="104"/>
                </a:lnTo>
                <a:lnTo>
                  <a:pt x="0" y="32"/>
                </a:lnTo>
                <a:lnTo>
                  <a:pt x="0" y="32"/>
                </a:lnTo>
                <a:lnTo>
                  <a:pt x="56" y="16"/>
                </a:lnTo>
                <a:lnTo>
                  <a:pt x="56" y="16"/>
                </a:lnTo>
                <a:lnTo>
                  <a:pt x="56" y="24"/>
                </a:lnTo>
                <a:lnTo>
                  <a:pt x="56" y="24"/>
                </a:lnTo>
                <a:lnTo>
                  <a:pt x="56" y="16"/>
                </a:lnTo>
                <a:lnTo>
                  <a:pt x="56" y="16"/>
                </a:lnTo>
                <a:lnTo>
                  <a:pt x="128" y="0"/>
                </a:lnTo>
                <a:lnTo>
                  <a:pt x="128" y="0"/>
                </a:lnTo>
                <a:lnTo>
                  <a:pt x="128" y="0"/>
                </a:lnTo>
                <a:lnTo>
                  <a:pt x="144" y="56"/>
                </a:lnTo>
                <a:lnTo>
                  <a:pt x="144" y="56"/>
                </a:lnTo>
                <a:lnTo>
                  <a:pt x="136" y="64"/>
                </a:lnTo>
                <a:lnTo>
                  <a:pt x="136" y="64"/>
                </a:lnTo>
                <a:lnTo>
                  <a:pt x="136" y="72"/>
                </a:lnTo>
                <a:lnTo>
                  <a:pt x="136" y="72"/>
                </a:lnTo>
                <a:lnTo>
                  <a:pt x="136" y="72"/>
                </a:lnTo>
                <a:lnTo>
                  <a:pt x="104" y="88"/>
                </a:lnTo>
                <a:close/>
              </a:path>
            </a:pathLst>
          </a:custGeom>
          <a:solidFill>
            <a:srgbClr val="92D050"/>
          </a:solidFill>
          <a:ln w="6350" cmpd="sng">
            <a:solidFill>
              <a:srgbClr val="000000"/>
            </a:solidFill>
            <a:round/>
            <a:headEnd/>
            <a:tailEnd/>
          </a:ln>
        </p:spPr>
        <p:txBody>
          <a:bodyPr/>
          <a:lstStyle/>
          <a:p>
            <a:endParaRPr lang="en-US" dirty="0"/>
          </a:p>
        </p:txBody>
      </p:sp>
      <p:sp>
        <p:nvSpPr>
          <p:cNvPr id="791597" name="Freeform 45"/>
          <p:cNvSpPr>
            <a:spLocks/>
          </p:cNvSpPr>
          <p:nvPr/>
        </p:nvSpPr>
        <p:spPr bwMode="auto">
          <a:xfrm>
            <a:off x="9496328" y="2433638"/>
            <a:ext cx="185738" cy="431800"/>
          </a:xfrm>
          <a:custGeom>
            <a:avLst/>
            <a:gdLst>
              <a:gd name="T0" fmla="*/ 24 w 104"/>
              <a:gd name="T1" fmla="*/ 152 h 240"/>
              <a:gd name="T2" fmla="*/ 40 w 104"/>
              <a:gd name="T3" fmla="*/ 128 h 240"/>
              <a:gd name="T4" fmla="*/ 48 w 104"/>
              <a:gd name="T5" fmla="*/ 120 h 240"/>
              <a:gd name="T6" fmla="*/ 48 w 104"/>
              <a:gd name="T7" fmla="*/ 112 h 240"/>
              <a:gd name="T8" fmla="*/ 0 w 104"/>
              <a:gd name="T9" fmla="*/ 80 h 240"/>
              <a:gd name="T10" fmla="*/ 8 w 104"/>
              <a:gd name="T11" fmla="*/ 64 h 240"/>
              <a:gd name="T12" fmla="*/ 8 w 104"/>
              <a:gd name="T13" fmla="*/ 56 h 240"/>
              <a:gd name="T14" fmla="*/ 0 w 104"/>
              <a:gd name="T15" fmla="*/ 40 h 240"/>
              <a:gd name="T16" fmla="*/ 16 w 104"/>
              <a:gd name="T17" fmla="*/ 24 h 240"/>
              <a:gd name="T18" fmla="*/ 24 w 104"/>
              <a:gd name="T19" fmla="*/ 0 h 240"/>
              <a:gd name="T20" fmla="*/ 96 w 104"/>
              <a:gd name="T21" fmla="*/ 24 h 240"/>
              <a:gd name="T22" fmla="*/ 96 w 104"/>
              <a:gd name="T23" fmla="*/ 48 h 240"/>
              <a:gd name="T24" fmla="*/ 88 w 104"/>
              <a:gd name="T25" fmla="*/ 56 h 240"/>
              <a:gd name="T26" fmla="*/ 88 w 104"/>
              <a:gd name="T27" fmla="*/ 72 h 240"/>
              <a:gd name="T28" fmla="*/ 80 w 104"/>
              <a:gd name="T29" fmla="*/ 80 h 240"/>
              <a:gd name="T30" fmla="*/ 96 w 104"/>
              <a:gd name="T31" fmla="*/ 80 h 240"/>
              <a:gd name="T32" fmla="*/ 96 w 104"/>
              <a:gd name="T33" fmla="*/ 80 h 240"/>
              <a:gd name="T34" fmla="*/ 96 w 104"/>
              <a:gd name="T35" fmla="*/ 80 h 240"/>
              <a:gd name="T36" fmla="*/ 104 w 104"/>
              <a:gd name="T37" fmla="*/ 80 h 240"/>
              <a:gd name="T38" fmla="*/ 104 w 104"/>
              <a:gd name="T39" fmla="*/ 112 h 240"/>
              <a:gd name="T40" fmla="*/ 104 w 104"/>
              <a:gd name="T41" fmla="*/ 128 h 240"/>
              <a:gd name="T42" fmla="*/ 104 w 104"/>
              <a:gd name="T43" fmla="*/ 144 h 240"/>
              <a:gd name="T44" fmla="*/ 104 w 104"/>
              <a:gd name="T45" fmla="*/ 144 h 240"/>
              <a:gd name="T46" fmla="*/ 104 w 104"/>
              <a:gd name="T47" fmla="*/ 120 h 240"/>
              <a:gd name="T48" fmla="*/ 96 w 104"/>
              <a:gd name="T49" fmla="*/ 120 h 240"/>
              <a:gd name="T50" fmla="*/ 96 w 104"/>
              <a:gd name="T51" fmla="*/ 136 h 240"/>
              <a:gd name="T52" fmla="*/ 96 w 104"/>
              <a:gd name="T53" fmla="*/ 152 h 240"/>
              <a:gd name="T54" fmla="*/ 96 w 104"/>
              <a:gd name="T55" fmla="*/ 168 h 240"/>
              <a:gd name="T56" fmla="*/ 88 w 104"/>
              <a:gd name="T57" fmla="*/ 176 h 240"/>
              <a:gd name="T58" fmla="*/ 88 w 104"/>
              <a:gd name="T59" fmla="*/ 184 h 240"/>
              <a:gd name="T60" fmla="*/ 80 w 104"/>
              <a:gd name="T61" fmla="*/ 200 h 240"/>
              <a:gd name="T62" fmla="*/ 80 w 104"/>
              <a:gd name="T63" fmla="*/ 200 h 240"/>
              <a:gd name="T64" fmla="*/ 72 w 104"/>
              <a:gd name="T65" fmla="*/ 224 h 240"/>
              <a:gd name="T66" fmla="*/ 64 w 104"/>
              <a:gd name="T67" fmla="*/ 240 h 240"/>
              <a:gd name="T68" fmla="*/ 56 w 104"/>
              <a:gd name="T69" fmla="*/ 232 h 240"/>
              <a:gd name="T70" fmla="*/ 56 w 104"/>
              <a:gd name="T71" fmla="*/ 216 h 240"/>
              <a:gd name="T72" fmla="*/ 48 w 104"/>
              <a:gd name="T73" fmla="*/ 224 h 240"/>
              <a:gd name="T74" fmla="*/ 40 w 104"/>
              <a:gd name="T75" fmla="*/ 224 h 240"/>
              <a:gd name="T76" fmla="*/ 32 w 104"/>
              <a:gd name="T77" fmla="*/ 216 h 240"/>
              <a:gd name="T78" fmla="*/ 24 w 104"/>
              <a:gd name="T79" fmla="*/ 216 h 240"/>
              <a:gd name="T80" fmla="*/ 8 w 104"/>
              <a:gd name="T81" fmla="*/ 200 h 240"/>
              <a:gd name="T82" fmla="*/ 8 w 104"/>
              <a:gd name="T83" fmla="*/ 192 h 240"/>
              <a:gd name="T84" fmla="*/ 0 w 104"/>
              <a:gd name="T85" fmla="*/ 184 h 240"/>
              <a:gd name="T86" fmla="*/ 8 w 104"/>
              <a:gd name="T87" fmla="*/ 176 h 240"/>
              <a:gd name="T88" fmla="*/ 8 w 104"/>
              <a:gd name="T89" fmla="*/ 168 h 240"/>
              <a:gd name="T90" fmla="*/ 8 w 104"/>
              <a:gd name="T91" fmla="*/ 168 h 240"/>
              <a:gd name="T92" fmla="*/ 8 w 104"/>
              <a:gd name="T93" fmla="*/ 16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240">
                <a:moveTo>
                  <a:pt x="24" y="152"/>
                </a:moveTo>
                <a:lnTo>
                  <a:pt x="24" y="152"/>
                </a:lnTo>
                <a:lnTo>
                  <a:pt x="24" y="144"/>
                </a:lnTo>
                <a:lnTo>
                  <a:pt x="40" y="128"/>
                </a:lnTo>
                <a:lnTo>
                  <a:pt x="48" y="120"/>
                </a:lnTo>
                <a:lnTo>
                  <a:pt x="48" y="120"/>
                </a:lnTo>
                <a:lnTo>
                  <a:pt x="48" y="112"/>
                </a:lnTo>
                <a:lnTo>
                  <a:pt x="48" y="112"/>
                </a:lnTo>
                <a:lnTo>
                  <a:pt x="16" y="88"/>
                </a:lnTo>
                <a:lnTo>
                  <a:pt x="0" y="80"/>
                </a:lnTo>
                <a:lnTo>
                  <a:pt x="0" y="64"/>
                </a:lnTo>
                <a:lnTo>
                  <a:pt x="8" y="64"/>
                </a:lnTo>
                <a:lnTo>
                  <a:pt x="8" y="56"/>
                </a:lnTo>
                <a:lnTo>
                  <a:pt x="8" y="56"/>
                </a:lnTo>
                <a:lnTo>
                  <a:pt x="0" y="40"/>
                </a:lnTo>
                <a:lnTo>
                  <a:pt x="0" y="40"/>
                </a:lnTo>
                <a:lnTo>
                  <a:pt x="16" y="24"/>
                </a:lnTo>
                <a:lnTo>
                  <a:pt x="16" y="24"/>
                </a:lnTo>
                <a:lnTo>
                  <a:pt x="16" y="8"/>
                </a:lnTo>
                <a:lnTo>
                  <a:pt x="24" y="0"/>
                </a:lnTo>
                <a:lnTo>
                  <a:pt x="24" y="0"/>
                </a:lnTo>
                <a:lnTo>
                  <a:pt x="96" y="24"/>
                </a:lnTo>
                <a:lnTo>
                  <a:pt x="96" y="24"/>
                </a:lnTo>
                <a:lnTo>
                  <a:pt x="96" y="48"/>
                </a:lnTo>
                <a:lnTo>
                  <a:pt x="96" y="48"/>
                </a:lnTo>
                <a:lnTo>
                  <a:pt x="88" y="56"/>
                </a:lnTo>
                <a:lnTo>
                  <a:pt x="88" y="64"/>
                </a:lnTo>
                <a:lnTo>
                  <a:pt x="88" y="72"/>
                </a:lnTo>
                <a:lnTo>
                  <a:pt x="80" y="80"/>
                </a:lnTo>
                <a:lnTo>
                  <a:pt x="80" y="80"/>
                </a:lnTo>
                <a:lnTo>
                  <a:pt x="80" y="80"/>
                </a:lnTo>
                <a:lnTo>
                  <a:pt x="96" y="80"/>
                </a:lnTo>
                <a:lnTo>
                  <a:pt x="96" y="80"/>
                </a:lnTo>
                <a:lnTo>
                  <a:pt x="96" y="80"/>
                </a:lnTo>
                <a:lnTo>
                  <a:pt x="96" y="80"/>
                </a:lnTo>
                <a:lnTo>
                  <a:pt x="96" y="80"/>
                </a:lnTo>
                <a:lnTo>
                  <a:pt x="96" y="72"/>
                </a:lnTo>
                <a:lnTo>
                  <a:pt x="104" y="80"/>
                </a:lnTo>
                <a:lnTo>
                  <a:pt x="104" y="104"/>
                </a:lnTo>
                <a:lnTo>
                  <a:pt x="104" y="112"/>
                </a:lnTo>
                <a:lnTo>
                  <a:pt x="104" y="120"/>
                </a:lnTo>
                <a:lnTo>
                  <a:pt x="104" y="128"/>
                </a:lnTo>
                <a:lnTo>
                  <a:pt x="104" y="144"/>
                </a:lnTo>
                <a:lnTo>
                  <a:pt x="104" y="144"/>
                </a:lnTo>
                <a:lnTo>
                  <a:pt x="104" y="144"/>
                </a:lnTo>
                <a:lnTo>
                  <a:pt x="104" y="144"/>
                </a:lnTo>
                <a:lnTo>
                  <a:pt x="104" y="128"/>
                </a:lnTo>
                <a:lnTo>
                  <a:pt x="104" y="120"/>
                </a:lnTo>
                <a:lnTo>
                  <a:pt x="96" y="120"/>
                </a:lnTo>
                <a:lnTo>
                  <a:pt x="96" y="120"/>
                </a:lnTo>
                <a:lnTo>
                  <a:pt x="96" y="128"/>
                </a:lnTo>
                <a:lnTo>
                  <a:pt x="96" y="136"/>
                </a:lnTo>
                <a:lnTo>
                  <a:pt x="96" y="152"/>
                </a:lnTo>
                <a:lnTo>
                  <a:pt x="96" y="152"/>
                </a:lnTo>
                <a:lnTo>
                  <a:pt x="104" y="160"/>
                </a:lnTo>
                <a:lnTo>
                  <a:pt x="96" y="168"/>
                </a:lnTo>
                <a:lnTo>
                  <a:pt x="96" y="168"/>
                </a:lnTo>
                <a:lnTo>
                  <a:pt x="88" y="176"/>
                </a:lnTo>
                <a:lnTo>
                  <a:pt x="88" y="176"/>
                </a:lnTo>
                <a:lnTo>
                  <a:pt x="88" y="184"/>
                </a:lnTo>
                <a:lnTo>
                  <a:pt x="88" y="184"/>
                </a:lnTo>
                <a:lnTo>
                  <a:pt x="80" y="200"/>
                </a:lnTo>
                <a:lnTo>
                  <a:pt x="80" y="200"/>
                </a:lnTo>
                <a:lnTo>
                  <a:pt x="80" y="200"/>
                </a:lnTo>
                <a:lnTo>
                  <a:pt x="80" y="208"/>
                </a:lnTo>
                <a:lnTo>
                  <a:pt x="72" y="224"/>
                </a:lnTo>
                <a:lnTo>
                  <a:pt x="72" y="232"/>
                </a:lnTo>
                <a:lnTo>
                  <a:pt x="64" y="240"/>
                </a:lnTo>
                <a:lnTo>
                  <a:pt x="56" y="240"/>
                </a:lnTo>
                <a:lnTo>
                  <a:pt x="56" y="232"/>
                </a:lnTo>
                <a:lnTo>
                  <a:pt x="64" y="224"/>
                </a:lnTo>
                <a:lnTo>
                  <a:pt x="56" y="216"/>
                </a:lnTo>
                <a:lnTo>
                  <a:pt x="56" y="216"/>
                </a:lnTo>
                <a:lnTo>
                  <a:pt x="48" y="224"/>
                </a:lnTo>
                <a:lnTo>
                  <a:pt x="40" y="224"/>
                </a:lnTo>
                <a:lnTo>
                  <a:pt x="40" y="224"/>
                </a:lnTo>
                <a:lnTo>
                  <a:pt x="40" y="224"/>
                </a:lnTo>
                <a:lnTo>
                  <a:pt x="32" y="216"/>
                </a:lnTo>
                <a:lnTo>
                  <a:pt x="24" y="216"/>
                </a:lnTo>
                <a:lnTo>
                  <a:pt x="24" y="216"/>
                </a:lnTo>
                <a:lnTo>
                  <a:pt x="16" y="208"/>
                </a:lnTo>
                <a:lnTo>
                  <a:pt x="8" y="200"/>
                </a:lnTo>
                <a:lnTo>
                  <a:pt x="8" y="200"/>
                </a:lnTo>
                <a:lnTo>
                  <a:pt x="8" y="192"/>
                </a:lnTo>
                <a:lnTo>
                  <a:pt x="0" y="192"/>
                </a:lnTo>
                <a:lnTo>
                  <a:pt x="0" y="184"/>
                </a:lnTo>
                <a:lnTo>
                  <a:pt x="0" y="176"/>
                </a:lnTo>
                <a:lnTo>
                  <a:pt x="8" y="176"/>
                </a:lnTo>
                <a:lnTo>
                  <a:pt x="8" y="176"/>
                </a:lnTo>
                <a:lnTo>
                  <a:pt x="8" y="168"/>
                </a:lnTo>
                <a:lnTo>
                  <a:pt x="8" y="168"/>
                </a:lnTo>
                <a:lnTo>
                  <a:pt x="8" y="168"/>
                </a:lnTo>
                <a:lnTo>
                  <a:pt x="8" y="168"/>
                </a:lnTo>
                <a:lnTo>
                  <a:pt x="8" y="168"/>
                </a:lnTo>
                <a:lnTo>
                  <a:pt x="24" y="152"/>
                </a:lnTo>
                <a:close/>
              </a:path>
            </a:pathLst>
          </a:custGeom>
          <a:solidFill>
            <a:srgbClr val="92D050"/>
          </a:solidFill>
          <a:ln w="6350" cmpd="sng">
            <a:solidFill>
              <a:srgbClr val="000000"/>
            </a:solidFill>
            <a:round/>
            <a:headEnd/>
            <a:tailEnd/>
          </a:ln>
        </p:spPr>
        <p:txBody>
          <a:bodyPr/>
          <a:lstStyle/>
          <a:p>
            <a:endParaRPr lang="en-US" dirty="0"/>
          </a:p>
        </p:txBody>
      </p:sp>
      <p:sp>
        <p:nvSpPr>
          <p:cNvPr id="791598" name="Freeform 46"/>
          <p:cNvSpPr>
            <a:spLocks/>
          </p:cNvSpPr>
          <p:nvPr/>
        </p:nvSpPr>
        <p:spPr bwMode="auto">
          <a:xfrm>
            <a:off x="9467754" y="2722563"/>
            <a:ext cx="144463" cy="258762"/>
          </a:xfrm>
          <a:custGeom>
            <a:avLst/>
            <a:gdLst>
              <a:gd name="T0" fmla="*/ 16 w 80"/>
              <a:gd name="T1" fmla="*/ 16 h 144"/>
              <a:gd name="T2" fmla="*/ 16 w 80"/>
              <a:gd name="T3" fmla="*/ 24 h 144"/>
              <a:gd name="T4" fmla="*/ 16 w 80"/>
              <a:gd name="T5" fmla="*/ 24 h 144"/>
              <a:gd name="T6" fmla="*/ 16 w 80"/>
              <a:gd name="T7" fmla="*/ 32 h 144"/>
              <a:gd name="T8" fmla="*/ 16 w 80"/>
              <a:gd name="T9" fmla="*/ 40 h 144"/>
              <a:gd name="T10" fmla="*/ 24 w 80"/>
              <a:gd name="T11" fmla="*/ 56 h 144"/>
              <a:gd name="T12" fmla="*/ 40 w 80"/>
              <a:gd name="T13" fmla="*/ 56 h 144"/>
              <a:gd name="T14" fmla="*/ 40 w 80"/>
              <a:gd name="T15" fmla="*/ 72 h 144"/>
              <a:gd name="T16" fmla="*/ 40 w 80"/>
              <a:gd name="T17" fmla="*/ 72 h 144"/>
              <a:gd name="T18" fmla="*/ 40 w 80"/>
              <a:gd name="T19" fmla="*/ 72 h 144"/>
              <a:gd name="T20" fmla="*/ 40 w 80"/>
              <a:gd name="T21" fmla="*/ 80 h 144"/>
              <a:gd name="T22" fmla="*/ 48 w 80"/>
              <a:gd name="T23" fmla="*/ 88 h 144"/>
              <a:gd name="T24" fmla="*/ 48 w 80"/>
              <a:gd name="T25" fmla="*/ 88 h 144"/>
              <a:gd name="T26" fmla="*/ 48 w 80"/>
              <a:gd name="T27" fmla="*/ 96 h 144"/>
              <a:gd name="T28" fmla="*/ 56 w 80"/>
              <a:gd name="T29" fmla="*/ 96 h 144"/>
              <a:gd name="T30" fmla="*/ 64 w 80"/>
              <a:gd name="T31" fmla="*/ 104 h 144"/>
              <a:gd name="T32" fmla="*/ 72 w 80"/>
              <a:gd name="T33" fmla="*/ 104 h 144"/>
              <a:gd name="T34" fmla="*/ 72 w 80"/>
              <a:gd name="T35" fmla="*/ 104 h 144"/>
              <a:gd name="T36" fmla="*/ 72 w 80"/>
              <a:gd name="T37" fmla="*/ 104 h 144"/>
              <a:gd name="T38" fmla="*/ 72 w 80"/>
              <a:gd name="T39" fmla="*/ 112 h 144"/>
              <a:gd name="T40" fmla="*/ 72 w 80"/>
              <a:gd name="T41" fmla="*/ 112 h 144"/>
              <a:gd name="T42" fmla="*/ 64 w 80"/>
              <a:gd name="T43" fmla="*/ 112 h 144"/>
              <a:gd name="T44" fmla="*/ 64 w 80"/>
              <a:gd name="T45" fmla="*/ 112 h 144"/>
              <a:gd name="T46" fmla="*/ 64 w 80"/>
              <a:gd name="T47" fmla="*/ 120 h 144"/>
              <a:gd name="T48" fmla="*/ 64 w 80"/>
              <a:gd name="T49" fmla="*/ 120 h 144"/>
              <a:gd name="T50" fmla="*/ 64 w 80"/>
              <a:gd name="T51" fmla="*/ 120 h 144"/>
              <a:gd name="T52" fmla="*/ 64 w 80"/>
              <a:gd name="T53" fmla="*/ 120 h 144"/>
              <a:gd name="T54" fmla="*/ 64 w 80"/>
              <a:gd name="T55" fmla="*/ 120 h 144"/>
              <a:gd name="T56" fmla="*/ 64 w 80"/>
              <a:gd name="T57" fmla="*/ 128 h 144"/>
              <a:gd name="T58" fmla="*/ 64 w 80"/>
              <a:gd name="T59" fmla="*/ 128 h 144"/>
              <a:gd name="T60" fmla="*/ 72 w 80"/>
              <a:gd name="T61" fmla="*/ 120 h 144"/>
              <a:gd name="T62" fmla="*/ 72 w 80"/>
              <a:gd name="T63" fmla="*/ 120 h 144"/>
              <a:gd name="T64" fmla="*/ 72 w 80"/>
              <a:gd name="T65" fmla="*/ 120 h 144"/>
              <a:gd name="T66" fmla="*/ 80 w 80"/>
              <a:gd name="T67" fmla="*/ 120 h 144"/>
              <a:gd name="T68" fmla="*/ 80 w 80"/>
              <a:gd name="T69" fmla="*/ 120 h 144"/>
              <a:gd name="T70" fmla="*/ 80 w 80"/>
              <a:gd name="T71" fmla="*/ 128 h 144"/>
              <a:gd name="T72" fmla="*/ 80 w 80"/>
              <a:gd name="T73" fmla="*/ 128 h 144"/>
              <a:gd name="T74" fmla="*/ 80 w 80"/>
              <a:gd name="T75" fmla="*/ 136 h 144"/>
              <a:gd name="T76" fmla="*/ 80 w 80"/>
              <a:gd name="T77" fmla="*/ 136 h 144"/>
              <a:gd name="T78" fmla="*/ 32 w 80"/>
              <a:gd name="T79" fmla="*/ 144 h 144"/>
              <a:gd name="T80" fmla="*/ 32 w 80"/>
              <a:gd name="T81" fmla="*/ 144 h 144"/>
              <a:gd name="T82" fmla="*/ 0 w 80"/>
              <a:gd name="T83" fmla="*/ 16 h 144"/>
              <a:gd name="T84" fmla="*/ 0 w 80"/>
              <a:gd name="T85" fmla="*/ 24 h 144"/>
              <a:gd name="T86" fmla="*/ 0 w 80"/>
              <a:gd name="T87" fmla="*/ 0 h 144"/>
              <a:gd name="T88" fmla="*/ 16 w 80"/>
              <a:gd name="T89" fmla="*/ 0 h 144"/>
              <a:gd name="T90" fmla="*/ 24 w 80"/>
              <a:gd name="T91" fmla="*/ 8 h 144"/>
              <a:gd name="T92" fmla="*/ 24 w 80"/>
              <a:gd name="T93" fmla="*/ 8 h 144"/>
              <a:gd name="T94" fmla="*/ 16 w 80"/>
              <a:gd name="T95" fmla="*/ 8 h 144"/>
              <a:gd name="T96" fmla="*/ 16 w 80"/>
              <a:gd name="T97" fmla="*/ 1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 h="144">
                <a:moveTo>
                  <a:pt x="16" y="16"/>
                </a:moveTo>
                <a:lnTo>
                  <a:pt x="16" y="24"/>
                </a:lnTo>
                <a:lnTo>
                  <a:pt x="16" y="24"/>
                </a:lnTo>
                <a:lnTo>
                  <a:pt x="16" y="32"/>
                </a:lnTo>
                <a:lnTo>
                  <a:pt x="16" y="40"/>
                </a:lnTo>
                <a:lnTo>
                  <a:pt x="24" y="56"/>
                </a:lnTo>
                <a:lnTo>
                  <a:pt x="40" y="56"/>
                </a:lnTo>
                <a:lnTo>
                  <a:pt x="40" y="72"/>
                </a:lnTo>
                <a:lnTo>
                  <a:pt x="40" y="72"/>
                </a:lnTo>
                <a:lnTo>
                  <a:pt x="40" y="72"/>
                </a:lnTo>
                <a:lnTo>
                  <a:pt x="40" y="80"/>
                </a:lnTo>
                <a:lnTo>
                  <a:pt x="48" y="88"/>
                </a:lnTo>
                <a:lnTo>
                  <a:pt x="48" y="88"/>
                </a:lnTo>
                <a:lnTo>
                  <a:pt x="48" y="96"/>
                </a:lnTo>
                <a:lnTo>
                  <a:pt x="56" y="96"/>
                </a:lnTo>
                <a:lnTo>
                  <a:pt x="64" y="104"/>
                </a:lnTo>
                <a:lnTo>
                  <a:pt x="72" y="104"/>
                </a:lnTo>
                <a:lnTo>
                  <a:pt x="72" y="104"/>
                </a:lnTo>
                <a:lnTo>
                  <a:pt x="72" y="104"/>
                </a:lnTo>
                <a:lnTo>
                  <a:pt x="72" y="112"/>
                </a:lnTo>
                <a:lnTo>
                  <a:pt x="72" y="112"/>
                </a:lnTo>
                <a:lnTo>
                  <a:pt x="64" y="112"/>
                </a:lnTo>
                <a:lnTo>
                  <a:pt x="64" y="112"/>
                </a:lnTo>
                <a:lnTo>
                  <a:pt x="64" y="120"/>
                </a:lnTo>
                <a:lnTo>
                  <a:pt x="64" y="120"/>
                </a:lnTo>
                <a:lnTo>
                  <a:pt x="64" y="120"/>
                </a:lnTo>
                <a:lnTo>
                  <a:pt x="64" y="120"/>
                </a:lnTo>
                <a:lnTo>
                  <a:pt x="64" y="120"/>
                </a:lnTo>
                <a:lnTo>
                  <a:pt x="64" y="128"/>
                </a:lnTo>
                <a:lnTo>
                  <a:pt x="64" y="128"/>
                </a:lnTo>
                <a:lnTo>
                  <a:pt x="72" y="120"/>
                </a:lnTo>
                <a:lnTo>
                  <a:pt x="72" y="120"/>
                </a:lnTo>
                <a:lnTo>
                  <a:pt x="72" y="120"/>
                </a:lnTo>
                <a:lnTo>
                  <a:pt x="80" y="120"/>
                </a:lnTo>
                <a:lnTo>
                  <a:pt x="80" y="120"/>
                </a:lnTo>
                <a:lnTo>
                  <a:pt x="80" y="128"/>
                </a:lnTo>
                <a:lnTo>
                  <a:pt x="80" y="128"/>
                </a:lnTo>
                <a:lnTo>
                  <a:pt x="80" y="136"/>
                </a:lnTo>
                <a:lnTo>
                  <a:pt x="80" y="136"/>
                </a:lnTo>
                <a:lnTo>
                  <a:pt x="32" y="144"/>
                </a:lnTo>
                <a:lnTo>
                  <a:pt x="32" y="144"/>
                </a:lnTo>
                <a:lnTo>
                  <a:pt x="0" y="16"/>
                </a:lnTo>
                <a:lnTo>
                  <a:pt x="0" y="24"/>
                </a:lnTo>
                <a:lnTo>
                  <a:pt x="0" y="0"/>
                </a:lnTo>
                <a:lnTo>
                  <a:pt x="16" y="0"/>
                </a:lnTo>
                <a:lnTo>
                  <a:pt x="24" y="8"/>
                </a:lnTo>
                <a:lnTo>
                  <a:pt x="24" y="8"/>
                </a:lnTo>
                <a:lnTo>
                  <a:pt x="16" y="8"/>
                </a:lnTo>
                <a:lnTo>
                  <a:pt x="16" y="16"/>
                </a:lnTo>
                <a:close/>
              </a:path>
            </a:pathLst>
          </a:custGeom>
          <a:solidFill>
            <a:srgbClr val="92D050"/>
          </a:solidFill>
          <a:ln w="6350" cmpd="sng">
            <a:solidFill>
              <a:srgbClr val="000000"/>
            </a:solidFill>
            <a:round/>
            <a:headEnd/>
            <a:tailEnd/>
          </a:ln>
        </p:spPr>
        <p:txBody>
          <a:bodyPr/>
          <a:lstStyle/>
          <a:p>
            <a:endParaRPr lang="en-US" dirty="0"/>
          </a:p>
        </p:txBody>
      </p:sp>
      <p:sp>
        <p:nvSpPr>
          <p:cNvPr id="791599" name="Freeform 47"/>
          <p:cNvSpPr>
            <a:spLocks/>
          </p:cNvSpPr>
          <p:nvPr/>
        </p:nvSpPr>
        <p:spPr bwMode="auto">
          <a:xfrm>
            <a:off x="7523066" y="3470275"/>
            <a:ext cx="1223962" cy="431800"/>
          </a:xfrm>
          <a:custGeom>
            <a:avLst/>
            <a:gdLst>
              <a:gd name="T0" fmla="*/ 664 w 680"/>
              <a:gd name="T1" fmla="*/ 0 h 240"/>
              <a:gd name="T2" fmla="*/ 672 w 680"/>
              <a:gd name="T3" fmla="*/ 0 h 240"/>
              <a:gd name="T4" fmla="*/ 672 w 680"/>
              <a:gd name="T5" fmla="*/ 16 h 240"/>
              <a:gd name="T6" fmla="*/ 672 w 680"/>
              <a:gd name="T7" fmla="*/ 32 h 240"/>
              <a:gd name="T8" fmla="*/ 664 w 680"/>
              <a:gd name="T9" fmla="*/ 32 h 240"/>
              <a:gd name="T10" fmla="*/ 656 w 680"/>
              <a:gd name="T11" fmla="*/ 56 h 240"/>
              <a:gd name="T12" fmla="*/ 648 w 680"/>
              <a:gd name="T13" fmla="*/ 56 h 240"/>
              <a:gd name="T14" fmla="*/ 616 w 680"/>
              <a:gd name="T15" fmla="*/ 80 h 240"/>
              <a:gd name="T16" fmla="*/ 608 w 680"/>
              <a:gd name="T17" fmla="*/ 72 h 240"/>
              <a:gd name="T18" fmla="*/ 584 w 680"/>
              <a:gd name="T19" fmla="*/ 96 h 240"/>
              <a:gd name="T20" fmla="*/ 584 w 680"/>
              <a:gd name="T21" fmla="*/ 104 h 240"/>
              <a:gd name="T22" fmla="*/ 552 w 680"/>
              <a:gd name="T23" fmla="*/ 120 h 240"/>
              <a:gd name="T24" fmla="*/ 544 w 680"/>
              <a:gd name="T25" fmla="*/ 128 h 240"/>
              <a:gd name="T26" fmla="*/ 512 w 680"/>
              <a:gd name="T27" fmla="*/ 144 h 240"/>
              <a:gd name="T28" fmla="*/ 488 w 680"/>
              <a:gd name="T29" fmla="*/ 168 h 240"/>
              <a:gd name="T30" fmla="*/ 488 w 680"/>
              <a:gd name="T31" fmla="*/ 200 h 240"/>
              <a:gd name="T32" fmla="*/ 384 w 680"/>
              <a:gd name="T33" fmla="*/ 208 h 240"/>
              <a:gd name="T34" fmla="*/ 8 w 680"/>
              <a:gd name="T35" fmla="*/ 240 h 240"/>
              <a:gd name="T36" fmla="*/ 0 w 680"/>
              <a:gd name="T37" fmla="*/ 240 h 240"/>
              <a:gd name="T38" fmla="*/ 0 w 680"/>
              <a:gd name="T39" fmla="*/ 240 h 240"/>
              <a:gd name="T40" fmla="*/ 16 w 680"/>
              <a:gd name="T41" fmla="*/ 232 h 240"/>
              <a:gd name="T42" fmla="*/ 16 w 680"/>
              <a:gd name="T43" fmla="*/ 216 h 240"/>
              <a:gd name="T44" fmla="*/ 16 w 680"/>
              <a:gd name="T45" fmla="*/ 208 h 240"/>
              <a:gd name="T46" fmla="*/ 24 w 680"/>
              <a:gd name="T47" fmla="*/ 184 h 240"/>
              <a:gd name="T48" fmla="*/ 32 w 680"/>
              <a:gd name="T49" fmla="*/ 168 h 240"/>
              <a:gd name="T50" fmla="*/ 24 w 680"/>
              <a:gd name="T51" fmla="*/ 168 h 240"/>
              <a:gd name="T52" fmla="*/ 32 w 680"/>
              <a:gd name="T53" fmla="*/ 160 h 240"/>
              <a:gd name="T54" fmla="*/ 48 w 680"/>
              <a:gd name="T55" fmla="*/ 144 h 240"/>
              <a:gd name="T56" fmla="*/ 40 w 680"/>
              <a:gd name="T57" fmla="*/ 136 h 240"/>
              <a:gd name="T58" fmla="*/ 56 w 680"/>
              <a:gd name="T59" fmla="*/ 120 h 240"/>
              <a:gd name="T60" fmla="*/ 48 w 680"/>
              <a:gd name="T61" fmla="*/ 120 h 240"/>
              <a:gd name="T62" fmla="*/ 40 w 680"/>
              <a:gd name="T63" fmla="*/ 112 h 240"/>
              <a:gd name="T64" fmla="*/ 48 w 680"/>
              <a:gd name="T65" fmla="*/ 112 h 240"/>
              <a:gd name="T66" fmla="*/ 48 w 680"/>
              <a:gd name="T67" fmla="*/ 104 h 240"/>
              <a:gd name="T68" fmla="*/ 56 w 680"/>
              <a:gd name="T69" fmla="*/ 80 h 240"/>
              <a:gd name="T70" fmla="*/ 176 w 680"/>
              <a:gd name="T71" fmla="*/ 72 h 240"/>
              <a:gd name="T72" fmla="*/ 168 w 680"/>
              <a:gd name="T73" fmla="*/ 56 h 240"/>
              <a:gd name="T74" fmla="*/ 192 w 680"/>
              <a:gd name="T75" fmla="*/ 56 h 240"/>
              <a:gd name="T76" fmla="*/ 504 w 680"/>
              <a:gd name="T77" fmla="*/ 32 h 240"/>
              <a:gd name="T78" fmla="*/ 664 w 680"/>
              <a:gd name="T7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0" h="240">
                <a:moveTo>
                  <a:pt x="664" y="0"/>
                </a:moveTo>
                <a:lnTo>
                  <a:pt x="664" y="0"/>
                </a:lnTo>
                <a:lnTo>
                  <a:pt x="672" y="0"/>
                </a:lnTo>
                <a:lnTo>
                  <a:pt x="672" y="0"/>
                </a:lnTo>
                <a:lnTo>
                  <a:pt x="672" y="8"/>
                </a:lnTo>
                <a:lnTo>
                  <a:pt x="672" y="16"/>
                </a:lnTo>
                <a:lnTo>
                  <a:pt x="680" y="24"/>
                </a:lnTo>
                <a:lnTo>
                  <a:pt x="672" y="32"/>
                </a:lnTo>
                <a:lnTo>
                  <a:pt x="672" y="32"/>
                </a:lnTo>
                <a:lnTo>
                  <a:pt x="664" y="32"/>
                </a:lnTo>
                <a:lnTo>
                  <a:pt x="656" y="48"/>
                </a:lnTo>
                <a:lnTo>
                  <a:pt x="656" y="56"/>
                </a:lnTo>
                <a:lnTo>
                  <a:pt x="656" y="56"/>
                </a:lnTo>
                <a:lnTo>
                  <a:pt x="648" y="56"/>
                </a:lnTo>
                <a:lnTo>
                  <a:pt x="640" y="56"/>
                </a:lnTo>
                <a:lnTo>
                  <a:pt x="616" y="80"/>
                </a:lnTo>
                <a:lnTo>
                  <a:pt x="616" y="80"/>
                </a:lnTo>
                <a:lnTo>
                  <a:pt x="608" y="72"/>
                </a:lnTo>
                <a:lnTo>
                  <a:pt x="600" y="72"/>
                </a:lnTo>
                <a:lnTo>
                  <a:pt x="584" y="96"/>
                </a:lnTo>
                <a:lnTo>
                  <a:pt x="584" y="104"/>
                </a:lnTo>
                <a:lnTo>
                  <a:pt x="584" y="104"/>
                </a:lnTo>
                <a:lnTo>
                  <a:pt x="568" y="104"/>
                </a:lnTo>
                <a:lnTo>
                  <a:pt x="552" y="120"/>
                </a:lnTo>
                <a:lnTo>
                  <a:pt x="544" y="128"/>
                </a:lnTo>
                <a:lnTo>
                  <a:pt x="544" y="128"/>
                </a:lnTo>
                <a:lnTo>
                  <a:pt x="520" y="128"/>
                </a:lnTo>
                <a:lnTo>
                  <a:pt x="512" y="144"/>
                </a:lnTo>
                <a:lnTo>
                  <a:pt x="504" y="168"/>
                </a:lnTo>
                <a:lnTo>
                  <a:pt x="488" y="168"/>
                </a:lnTo>
                <a:lnTo>
                  <a:pt x="488" y="168"/>
                </a:lnTo>
                <a:lnTo>
                  <a:pt x="488" y="200"/>
                </a:lnTo>
                <a:lnTo>
                  <a:pt x="488" y="200"/>
                </a:lnTo>
                <a:lnTo>
                  <a:pt x="384" y="208"/>
                </a:lnTo>
                <a:lnTo>
                  <a:pt x="176" y="224"/>
                </a:lnTo>
                <a:lnTo>
                  <a:pt x="8" y="240"/>
                </a:lnTo>
                <a:lnTo>
                  <a:pt x="8" y="240"/>
                </a:lnTo>
                <a:lnTo>
                  <a:pt x="0" y="240"/>
                </a:lnTo>
                <a:lnTo>
                  <a:pt x="0" y="240"/>
                </a:lnTo>
                <a:lnTo>
                  <a:pt x="0" y="240"/>
                </a:lnTo>
                <a:lnTo>
                  <a:pt x="8" y="232"/>
                </a:lnTo>
                <a:lnTo>
                  <a:pt x="16" y="232"/>
                </a:lnTo>
                <a:lnTo>
                  <a:pt x="16" y="224"/>
                </a:lnTo>
                <a:lnTo>
                  <a:pt x="16" y="216"/>
                </a:lnTo>
                <a:lnTo>
                  <a:pt x="16" y="208"/>
                </a:lnTo>
                <a:lnTo>
                  <a:pt x="16" y="208"/>
                </a:lnTo>
                <a:lnTo>
                  <a:pt x="16" y="200"/>
                </a:lnTo>
                <a:lnTo>
                  <a:pt x="24" y="184"/>
                </a:lnTo>
                <a:lnTo>
                  <a:pt x="32" y="176"/>
                </a:lnTo>
                <a:lnTo>
                  <a:pt x="32" y="168"/>
                </a:lnTo>
                <a:lnTo>
                  <a:pt x="24" y="168"/>
                </a:lnTo>
                <a:lnTo>
                  <a:pt x="24" y="168"/>
                </a:lnTo>
                <a:lnTo>
                  <a:pt x="32" y="168"/>
                </a:lnTo>
                <a:lnTo>
                  <a:pt x="32" y="160"/>
                </a:lnTo>
                <a:lnTo>
                  <a:pt x="48" y="152"/>
                </a:lnTo>
                <a:lnTo>
                  <a:pt x="48" y="144"/>
                </a:lnTo>
                <a:lnTo>
                  <a:pt x="40" y="136"/>
                </a:lnTo>
                <a:lnTo>
                  <a:pt x="40" y="136"/>
                </a:lnTo>
                <a:lnTo>
                  <a:pt x="48" y="120"/>
                </a:lnTo>
                <a:lnTo>
                  <a:pt x="56" y="120"/>
                </a:lnTo>
                <a:lnTo>
                  <a:pt x="56" y="120"/>
                </a:lnTo>
                <a:lnTo>
                  <a:pt x="48" y="120"/>
                </a:lnTo>
                <a:lnTo>
                  <a:pt x="48" y="112"/>
                </a:lnTo>
                <a:lnTo>
                  <a:pt x="40" y="112"/>
                </a:lnTo>
                <a:lnTo>
                  <a:pt x="40" y="112"/>
                </a:lnTo>
                <a:lnTo>
                  <a:pt x="48" y="112"/>
                </a:lnTo>
                <a:lnTo>
                  <a:pt x="48" y="104"/>
                </a:lnTo>
                <a:lnTo>
                  <a:pt x="48" y="104"/>
                </a:lnTo>
                <a:lnTo>
                  <a:pt x="56" y="80"/>
                </a:lnTo>
                <a:lnTo>
                  <a:pt x="56" y="80"/>
                </a:lnTo>
                <a:lnTo>
                  <a:pt x="176" y="72"/>
                </a:lnTo>
                <a:lnTo>
                  <a:pt x="176" y="72"/>
                </a:lnTo>
                <a:lnTo>
                  <a:pt x="168" y="56"/>
                </a:lnTo>
                <a:lnTo>
                  <a:pt x="168" y="56"/>
                </a:lnTo>
                <a:lnTo>
                  <a:pt x="176" y="56"/>
                </a:lnTo>
                <a:lnTo>
                  <a:pt x="192" y="56"/>
                </a:lnTo>
                <a:lnTo>
                  <a:pt x="200" y="56"/>
                </a:lnTo>
                <a:lnTo>
                  <a:pt x="504" y="32"/>
                </a:lnTo>
                <a:lnTo>
                  <a:pt x="656" y="8"/>
                </a:lnTo>
                <a:lnTo>
                  <a:pt x="664" y="0"/>
                </a:lnTo>
                <a:close/>
              </a:path>
            </a:pathLst>
          </a:custGeom>
          <a:pattFill prst="lgCheck">
            <a:fgClr>
              <a:srgbClr val="FF6600"/>
            </a:fgClr>
            <a:bgClr>
              <a:schemeClr val="bg1"/>
            </a:bgClr>
          </a:pattFill>
          <a:ln w="6350" cmpd="sng">
            <a:solidFill>
              <a:srgbClr val="000000"/>
            </a:solidFill>
            <a:round/>
            <a:headEnd/>
            <a:tailEnd/>
          </a:ln>
        </p:spPr>
        <p:txBody>
          <a:bodyPr/>
          <a:lstStyle/>
          <a:p>
            <a:endParaRPr lang="en-US" dirty="0"/>
          </a:p>
        </p:txBody>
      </p:sp>
      <p:sp>
        <p:nvSpPr>
          <p:cNvPr id="791601" name="Freeform 49"/>
          <p:cNvSpPr>
            <a:spLocks/>
          </p:cNvSpPr>
          <p:nvPr/>
        </p:nvSpPr>
        <p:spPr bwMode="auto">
          <a:xfrm>
            <a:off x="7840566" y="3844926"/>
            <a:ext cx="546100" cy="906463"/>
          </a:xfrm>
          <a:custGeom>
            <a:avLst/>
            <a:gdLst>
              <a:gd name="T0" fmla="*/ 40 w 304"/>
              <a:gd name="T1" fmla="*/ 496 h 504"/>
              <a:gd name="T2" fmla="*/ 40 w 304"/>
              <a:gd name="T3" fmla="*/ 496 h 504"/>
              <a:gd name="T4" fmla="*/ 48 w 304"/>
              <a:gd name="T5" fmla="*/ 488 h 504"/>
              <a:gd name="T6" fmla="*/ 48 w 304"/>
              <a:gd name="T7" fmla="*/ 488 h 504"/>
              <a:gd name="T8" fmla="*/ 40 w 304"/>
              <a:gd name="T9" fmla="*/ 480 h 504"/>
              <a:gd name="T10" fmla="*/ 40 w 304"/>
              <a:gd name="T11" fmla="*/ 480 h 504"/>
              <a:gd name="T12" fmla="*/ 48 w 304"/>
              <a:gd name="T13" fmla="*/ 448 h 504"/>
              <a:gd name="T14" fmla="*/ 48 w 304"/>
              <a:gd name="T15" fmla="*/ 448 h 504"/>
              <a:gd name="T16" fmla="*/ 56 w 304"/>
              <a:gd name="T17" fmla="*/ 448 h 504"/>
              <a:gd name="T18" fmla="*/ 56 w 304"/>
              <a:gd name="T19" fmla="*/ 448 h 504"/>
              <a:gd name="T20" fmla="*/ 56 w 304"/>
              <a:gd name="T21" fmla="*/ 480 h 504"/>
              <a:gd name="T22" fmla="*/ 56 w 304"/>
              <a:gd name="T23" fmla="*/ 480 h 504"/>
              <a:gd name="T24" fmla="*/ 72 w 304"/>
              <a:gd name="T25" fmla="*/ 496 h 504"/>
              <a:gd name="T26" fmla="*/ 72 w 304"/>
              <a:gd name="T27" fmla="*/ 496 h 504"/>
              <a:gd name="T28" fmla="*/ 56 w 304"/>
              <a:gd name="T29" fmla="*/ 504 h 504"/>
              <a:gd name="T30" fmla="*/ 56 w 304"/>
              <a:gd name="T31" fmla="*/ 504 h 504"/>
              <a:gd name="T32" fmla="*/ 64 w 304"/>
              <a:gd name="T33" fmla="*/ 504 h 504"/>
              <a:gd name="T34" fmla="*/ 80 w 304"/>
              <a:gd name="T35" fmla="*/ 496 h 504"/>
              <a:gd name="T36" fmla="*/ 88 w 304"/>
              <a:gd name="T37" fmla="*/ 496 h 504"/>
              <a:gd name="T38" fmla="*/ 88 w 304"/>
              <a:gd name="T39" fmla="*/ 496 h 504"/>
              <a:gd name="T40" fmla="*/ 88 w 304"/>
              <a:gd name="T41" fmla="*/ 488 h 504"/>
              <a:gd name="T42" fmla="*/ 88 w 304"/>
              <a:gd name="T43" fmla="*/ 488 h 504"/>
              <a:gd name="T44" fmla="*/ 96 w 304"/>
              <a:gd name="T45" fmla="*/ 480 h 504"/>
              <a:gd name="T46" fmla="*/ 96 w 304"/>
              <a:gd name="T47" fmla="*/ 480 h 504"/>
              <a:gd name="T48" fmla="*/ 104 w 304"/>
              <a:gd name="T49" fmla="*/ 472 h 504"/>
              <a:gd name="T50" fmla="*/ 96 w 304"/>
              <a:gd name="T51" fmla="*/ 464 h 504"/>
              <a:gd name="T52" fmla="*/ 96 w 304"/>
              <a:gd name="T53" fmla="*/ 464 h 504"/>
              <a:gd name="T54" fmla="*/ 104 w 304"/>
              <a:gd name="T55" fmla="*/ 464 h 504"/>
              <a:gd name="T56" fmla="*/ 104 w 304"/>
              <a:gd name="T57" fmla="*/ 448 h 504"/>
              <a:gd name="T58" fmla="*/ 88 w 304"/>
              <a:gd name="T59" fmla="*/ 440 h 504"/>
              <a:gd name="T60" fmla="*/ 80 w 304"/>
              <a:gd name="T61" fmla="*/ 440 h 504"/>
              <a:gd name="T62" fmla="*/ 80 w 304"/>
              <a:gd name="T63" fmla="*/ 440 h 504"/>
              <a:gd name="T64" fmla="*/ 80 w 304"/>
              <a:gd name="T65" fmla="*/ 424 h 504"/>
              <a:gd name="T66" fmla="*/ 80 w 304"/>
              <a:gd name="T67" fmla="*/ 424 h 504"/>
              <a:gd name="T68" fmla="*/ 304 w 304"/>
              <a:gd name="T69" fmla="*/ 400 h 504"/>
              <a:gd name="T70" fmla="*/ 304 w 304"/>
              <a:gd name="T71" fmla="*/ 400 h 504"/>
              <a:gd name="T72" fmla="*/ 288 w 304"/>
              <a:gd name="T73" fmla="*/ 368 h 504"/>
              <a:gd name="T74" fmla="*/ 288 w 304"/>
              <a:gd name="T75" fmla="*/ 368 h 504"/>
              <a:gd name="T76" fmla="*/ 288 w 304"/>
              <a:gd name="T77" fmla="*/ 360 h 504"/>
              <a:gd name="T78" fmla="*/ 288 w 304"/>
              <a:gd name="T79" fmla="*/ 344 h 504"/>
              <a:gd name="T80" fmla="*/ 280 w 304"/>
              <a:gd name="T81" fmla="*/ 336 h 504"/>
              <a:gd name="T82" fmla="*/ 280 w 304"/>
              <a:gd name="T83" fmla="*/ 312 h 504"/>
              <a:gd name="T84" fmla="*/ 280 w 304"/>
              <a:gd name="T85" fmla="*/ 304 h 504"/>
              <a:gd name="T86" fmla="*/ 280 w 304"/>
              <a:gd name="T87" fmla="*/ 280 h 504"/>
              <a:gd name="T88" fmla="*/ 296 w 304"/>
              <a:gd name="T89" fmla="*/ 272 h 504"/>
              <a:gd name="T90" fmla="*/ 288 w 304"/>
              <a:gd name="T91" fmla="*/ 264 h 504"/>
              <a:gd name="T92" fmla="*/ 288 w 304"/>
              <a:gd name="T93" fmla="*/ 248 h 504"/>
              <a:gd name="T94" fmla="*/ 280 w 304"/>
              <a:gd name="T95" fmla="*/ 240 h 504"/>
              <a:gd name="T96" fmla="*/ 280 w 304"/>
              <a:gd name="T97" fmla="*/ 240 h 504"/>
              <a:gd name="T98" fmla="*/ 264 w 304"/>
              <a:gd name="T99" fmla="*/ 208 h 504"/>
              <a:gd name="T100" fmla="*/ 208 w 304"/>
              <a:gd name="T101" fmla="*/ 0 h 504"/>
              <a:gd name="T102" fmla="*/ 208 w 304"/>
              <a:gd name="T103" fmla="*/ 0 h 504"/>
              <a:gd name="T104" fmla="*/ 0 w 304"/>
              <a:gd name="T105" fmla="*/ 16 h 504"/>
              <a:gd name="T106" fmla="*/ 0 w 304"/>
              <a:gd name="T107" fmla="*/ 16 h 504"/>
              <a:gd name="T108" fmla="*/ 0 w 304"/>
              <a:gd name="T109" fmla="*/ 336 h 504"/>
              <a:gd name="T110" fmla="*/ 0 w 304"/>
              <a:gd name="T111" fmla="*/ 336 h 504"/>
              <a:gd name="T112" fmla="*/ 16 w 304"/>
              <a:gd name="T113" fmla="*/ 488 h 504"/>
              <a:gd name="T114" fmla="*/ 16 w 304"/>
              <a:gd name="T115" fmla="*/ 488 h 504"/>
              <a:gd name="T116" fmla="*/ 32 w 304"/>
              <a:gd name="T117" fmla="*/ 488 h 504"/>
              <a:gd name="T118" fmla="*/ 32 w 304"/>
              <a:gd name="T119" fmla="*/ 488 h 504"/>
              <a:gd name="T120" fmla="*/ 40 w 304"/>
              <a:gd name="T121" fmla="*/ 49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4" h="504">
                <a:moveTo>
                  <a:pt x="40" y="496"/>
                </a:moveTo>
                <a:lnTo>
                  <a:pt x="40" y="496"/>
                </a:lnTo>
                <a:lnTo>
                  <a:pt x="48" y="488"/>
                </a:lnTo>
                <a:lnTo>
                  <a:pt x="48" y="488"/>
                </a:lnTo>
                <a:lnTo>
                  <a:pt x="40" y="480"/>
                </a:lnTo>
                <a:lnTo>
                  <a:pt x="40" y="480"/>
                </a:lnTo>
                <a:lnTo>
                  <a:pt x="48" y="448"/>
                </a:lnTo>
                <a:lnTo>
                  <a:pt x="48" y="448"/>
                </a:lnTo>
                <a:lnTo>
                  <a:pt x="56" y="448"/>
                </a:lnTo>
                <a:lnTo>
                  <a:pt x="56" y="448"/>
                </a:lnTo>
                <a:lnTo>
                  <a:pt x="56" y="480"/>
                </a:lnTo>
                <a:lnTo>
                  <a:pt x="56" y="480"/>
                </a:lnTo>
                <a:lnTo>
                  <a:pt x="72" y="496"/>
                </a:lnTo>
                <a:lnTo>
                  <a:pt x="72" y="496"/>
                </a:lnTo>
                <a:lnTo>
                  <a:pt x="56" y="504"/>
                </a:lnTo>
                <a:lnTo>
                  <a:pt x="56" y="504"/>
                </a:lnTo>
                <a:lnTo>
                  <a:pt x="64" y="504"/>
                </a:lnTo>
                <a:lnTo>
                  <a:pt x="80" y="496"/>
                </a:lnTo>
                <a:lnTo>
                  <a:pt x="88" y="496"/>
                </a:lnTo>
                <a:lnTo>
                  <a:pt x="88" y="496"/>
                </a:lnTo>
                <a:lnTo>
                  <a:pt x="88" y="488"/>
                </a:lnTo>
                <a:lnTo>
                  <a:pt x="88" y="488"/>
                </a:lnTo>
                <a:lnTo>
                  <a:pt x="96" y="480"/>
                </a:lnTo>
                <a:lnTo>
                  <a:pt x="96" y="480"/>
                </a:lnTo>
                <a:lnTo>
                  <a:pt x="104" y="472"/>
                </a:lnTo>
                <a:lnTo>
                  <a:pt x="96" y="464"/>
                </a:lnTo>
                <a:lnTo>
                  <a:pt x="96" y="464"/>
                </a:lnTo>
                <a:lnTo>
                  <a:pt x="104" y="464"/>
                </a:lnTo>
                <a:lnTo>
                  <a:pt x="104" y="448"/>
                </a:lnTo>
                <a:lnTo>
                  <a:pt x="88" y="440"/>
                </a:lnTo>
                <a:lnTo>
                  <a:pt x="80" y="440"/>
                </a:lnTo>
                <a:lnTo>
                  <a:pt x="80" y="440"/>
                </a:lnTo>
                <a:lnTo>
                  <a:pt x="80" y="424"/>
                </a:lnTo>
                <a:lnTo>
                  <a:pt x="80" y="424"/>
                </a:lnTo>
                <a:lnTo>
                  <a:pt x="304" y="400"/>
                </a:lnTo>
                <a:lnTo>
                  <a:pt x="304" y="400"/>
                </a:lnTo>
                <a:lnTo>
                  <a:pt x="288" y="368"/>
                </a:lnTo>
                <a:lnTo>
                  <a:pt x="288" y="368"/>
                </a:lnTo>
                <a:lnTo>
                  <a:pt x="288" y="360"/>
                </a:lnTo>
                <a:lnTo>
                  <a:pt x="288" y="344"/>
                </a:lnTo>
                <a:lnTo>
                  <a:pt x="280" y="336"/>
                </a:lnTo>
                <a:lnTo>
                  <a:pt x="280" y="312"/>
                </a:lnTo>
                <a:lnTo>
                  <a:pt x="280" y="304"/>
                </a:lnTo>
                <a:lnTo>
                  <a:pt x="280" y="280"/>
                </a:lnTo>
                <a:lnTo>
                  <a:pt x="296" y="272"/>
                </a:lnTo>
                <a:lnTo>
                  <a:pt x="288" y="264"/>
                </a:lnTo>
                <a:lnTo>
                  <a:pt x="288" y="248"/>
                </a:lnTo>
                <a:lnTo>
                  <a:pt x="280" y="240"/>
                </a:lnTo>
                <a:lnTo>
                  <a:pt x="280" y="240"/>
                </a:lnTo>
                <a:lnTo>
                  <a:pt x="264" y="208"/>
                </a:lnTo>
                <a:lnTo>
                  <a:pt x="208" y="0"/>
                </a:lnTo>
                <a:lnTo>
                  <a:pt x="208" y="0"/>
                </a:lnTo>
                <a:lnTo>
                  <a:pt x="0" y="16"/>
                </a:lnTo>
                <a:lnTo>
                  <a:pt x="0" y="16"/>
                </a:lnTo>
                <a:lnTo>
                  <a:pt x="0" y="336"/>
                </a:lnTo>
                <a:lnTo>
                  <a:pt x="0" y="336"/>
                </a:lnTo>
                <a:lnTo>
                  <a:pt x="16" y="488"/>
                </a:lnTo>
                <a:lnTo>
                  <a:pt x="16" y="488"/>
                </a:lnTo>
                <a:lnTo>
                  <a:pt x="32" y="488"/>
                </a:lnTo>
                <a:lnTo>
                  <a:pt x="32" y="488"/>
                </a:lnTo>
                <a:lnTo>
                  <a:pt x="40" y="496"/>
                </a:lnTo>
                <a:close/>
              </a:path>
            </a:pathLst>
          </a:custGeom>
          <a:solidFill>
            <a:srgbClr val="92D050"/>
          </a:solidFill>
          <a:ln w="6350" cmpd="sng">
            <a:solidFill>
              <a:srgbClr val="000000"/>
            </a:solidFill>
            <a:round/>
            <a:headEnd/>
            <a:tailEnd/>
          </a:ln>
        </p:spPr>
        <p:txBody>
          <a:bodyPr/>
          <a:lstStyle/>
          <a:p>
            <a:endParaRPr lang="en-US" dirty="0"/>
          </a:p>
        </p:txBody>
      </p:sp>
      <p:sp>
        <p:nvSpPr>
          <p:cNvPr id="791602" name="Freeform 50"/>
          <p:cNvSpPr>
            <a:spLocks/>
          </p:cNvSpPr>
          <p:nvPr/>
        </p:nvSpPr>
        <p:spPr bwMode="auto">
          <a:xfrm>
            <a:off x="8545416" y="3729039"/>
            <a:ext cx="736600" cy="549275"/>
          </a:xfrm>
          <a:custGeom>
            <a:avLst/>
            <a:gdLst>
              <a:gd name="T0" fmla="*/ 224 w 408"/>
              <a:gd name="T1" fmla="*/ 280 h 304"/>
              <a:gd name="T2" fmla="*/ 192 w 408"/>
              <a:gd name="T3" fmla="*/ 248 h 304"/>
              <a:gd name="T4" fmla="*/ 192 w 408"/>
              <a:gd name="T5" fmla="*/ 224 h 304"/>
              <a:gd name="T6" fmla="*/ 160 w 408"/>
              <a:gd name="T7" fmla="*/ 208 h 304"/>
              <a:gd name="T8" fmla="*/ 152 w 408"/>
              <a:gd name="T9" fmla="*/ 200 h 304"/>
              <a:gd name="T10" fmla="*/ 136 w 408"/>
              <a:gd name="T11" fmla="*/ 176 h 304"/>
              <a:gd name="T12" fmla="*/ 120 w 408"/>
              <a:gd name="T13" fmla="*/ 168 h 304"/>
              <a:gd name="T14" fmla="*/ 112 w 408"/>
              <a:gd name="T15" fmla="*/ 160 h 304"/>
              <a:gd name="T16" fmla="*/ 96 w 408"/>
              <a:gd name="T17" fmla="*/ 144 h 304"/>
              <a:gd name="T18" fmla="*/ 80 w 408"/>
              <a:gd name="T19" fmla="*/ 144 h 304"/>
              <a:gd name="T20" fmla="*/ 64 w 408"/>
              <a:gd name="T21" fmla="*/ 120 h 304"/>
              <a:gd name="T22" fmla="*/ 48 w 408"/>
              <a:gd name="T23" fmla="*/ 88 h 304"/>
              <a:gd name="T24" fmla="*/ 40 w 408"/>
              <a:gd name="T25" fmla="*/ 88 h 304"/>
              <a:gd name="T26" fmla="*/ 24 w 408"/>
              <a:gd name="T27" fmla="*/ 80 h 304"/>
              <a:gd name="T28" fmla="*/ 16 w 408"/>
              <a:gd name="T29" fmla="*/ 80 h 304"/>
              <a:gd name="T30" fmla="*/ 0 w 408"/>
              <a:gd name="T31" fmla="*/ 56 h 304"/>
              <a:gd name="T32" fmla="*/ 16 w 408"/>
              <a:gd name="T33" fmla="*/ 40 h 304"/>
              <a:gd name="T34" fmla="*/ 32 w 408"/>
              <a:gd name="T35" fmla="*/ 32 h 304"/>
              <a:gd name="T36" fmla="*/ 96 w 408"/>
              <a:gd name="T37" fmla="*/ 8 h 304"/>
              <a:gd name="T38" fmla="*/ 176 w 408"/>
              <a:gd name="T39" fmla="*/ 0 h 304"/>
              <a:gd name="T40" fmla="*/ 200 w 408"/>
              <a:gd name="T41" fmla="*/ 8 h 304"/>
              <a:gd name="T42" fmla="*/ 208 w 408"/>
              <a:gd name="T43" fmla="*/ 24 h 304"/>
              <a:gd name="T44" fmla="*/ 296 w 408"/>
              <a:gd name="T45" fmla="*/ 16 h 304"/>
              <a:gd name="T46" fmla="*/ 408 w 408"/>
              <a:gd name="T47" fmla="*/ 88 h 304"/>
              <a:gd name="T48" fmla="*/ 400 w 408"/>
              <a:gd name="T49" fmla="*/ 96 h 304"/>
              <a:gd name="T50" fmla="*/ 360 w 408"/>
              <a:gd name="T51" fmla="*/ 152 h 304"/>
              <a:gd name="T52" fmla="*/ 360 w 408"/>
              <a:gd name="T53" fmla="*/ 152 h 304"/>
              <a:gd name="T54" fmla="*/ 352 w 408"/>
              <a:gd name="T55" fmla="*/ 152 h 304"/>
              <a:gd name="T56" fmla="*/ 368 w 408"/>
              <a:gd name="T57" fmla="*/ 168 h 304"/>
              <a:gd name="T58" fmla="*/ 352 w 408"/>
              <a:gd name="T59" fmla="*/ 184 h 304"/>
              <a:gd name="T60" fmla="*/ 328 w 408"/>
              <a:gd name="T61" fmla="*/ 208 h 304"/>
              <a:gd name="T62" fmla="*/ 320 w 408"/>
              <a:gd name="T63" fmla="*/ 216 h 304"/>
              <a:gd name="T64" fmla="*/ 312 w 408"/>
              <a:gd name="T65" fmla="*/ 216 h 304"/>
              <a:gd name="T66" fmla="*/ 312 w 408"/>
              <a:gd name="T67" fmla="*/ 224 h 304"/>
              <a:gd name="T68" fmla="*/ 320 w 408"/>
              <a:gd name="T69" fmla="*/ 224 h 304"/>
              <a:gd name="T70" fmla="*/ 296 w 408"/>
              <a:gd name="T71" fmla="*/ 240 h 304"/>
              <a:gd name="T72" fmla="*/ 296 w 408"/>
              <a:gd name="T73" fmla="*/ 232 h 304"/>
              <a:gd name="T74" fmla="*/ 288 w 408"/>
              <a:gd name="T75" fmla="*/ 240 h 304"/>
              <a:gd name="T76" fmla="*/ 296 w 408"/>
              <a:gd name="T77" fmla="*/ 248 h 304"/>
              <a:gd name="T78" fmla="*/ 288 w 408"/>
              <a:gd name="T79" fmla="*/ 256 h 304"/>
              <a:gd name="T80" fmla="*/ 280 w 408"/>
              <a:gd name="T81" fmla="*/ 256 h 304"/>
              <a:gd name="T82" fmla="*/ 256 w 408"/>
              <a:gd name="T83" fmla="*/ 256 h 304"/>
              <a:gd name="T84" fmla="*/ 248 w 408"/>
              <a:gd name="T85" fmla="*/ 256 h 304"/>
              <a:gd name="T86" fmla="*/ 240 w 408"/>
              <a:gd name="T87" fmla="*/ 272 h 304"/>
              <a:gd name="T88" fmla="*/ 248 w 408"/>
              <a:gd name="T89" fmla="*/ 280 h 304"/>
              <a:gd name="T90" fmla="*/ 240 w 408"/>
              <a:gd name="T91" fmla="*/ 304 h 304"/>
              <a:gd name="T92" fmla="*/ 224 w 408"/>
              <a:gd name="T93"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8" h="304">
                <a:moveTo>
                  <a:pt x="224" y="296"/>
                </a:moveTo>
                <a:lnTo>
                  <a:pt x="224" y="280"/>
                </a:lnTo>
                <a:lnTo>
                  <a:pt x="200" y="256"/>
                </a:lnTo>
                <a:lnTo>
                  <a:pt x="192" y="248"/>
                </a:lnTo>
                <a:lnTo>
                  <a:pt x="192" y="248"/>
                </a:lnTo>
                <a:lnTo>
                  <a:pt x="192" y="224"/>
                </a:lnTo>
                <a:lnTo>
                  <a:pt x="168" y="216"/>
                </a:lnTo>
                <a:lnTo>
                  <a:pt x="160" y="208"/>
                </a:lnTo>
                <a:lnTo>
                  <a:pt x="160" y="208"/>
                </a:lnTo>
                <a:lnTo>
                  <a:pt x="152" y="200"/>
                </a:lnTo>
                <a:lnTo>
                  <a:pt x="136" y="192"/>
                </a:lnTo>
                <a:lnTo>
                  <a:pt x="136" y="176"/>
                </a:lnTo>
                <a:lnTo>
                  <a:pt x="128" y="168"/>
                </a:lnTo>
                <a:lnTo>
                  <a:pt x="120" y="168"/>
                </a:lnTo>
                <a:lnTo>
                  <a:pt x="120" y="168"/>
                </a:lnTo>
                <a:lnTo>
                  <a:pt x="112" y="160"/>
                </a:lnTo>
                <a:lnTo>
                  <a:pt x="104" y="144"/>
                </a:lnTo>
                <a:lnTo>
                  <a:pt x="96" y="144"/>
                </a:lnTo>
                <a:lnTo>
                  <a:pt x="96" y="144"/>
                </a:lnTo>
                <a:lnTo>
                  <a:pt x="80" y="144"/>
                </a:lnTo>
                <a:lnTo>
                  <a:pt x="72" y="128"/>
                </a:lnTo>
                <a:lnTo>
                  <a:pt x="64" y="120"/>
                </a:lnTo>
                <a:lnTo>
                  <a:pt x="56" y="96"/>
                </a:lnTo>
                <a:lnTo>
                  <a:pt x="48" y="88"/>
                </a:lnTo>
                <a:lnTo>
                  <a:pt x="48" y="88"/>
                </a:lnTo>
                <a:lnTo>
                  <a:pt x="40" y="88"/>
                </a:lnTo>
                <a:lnTo>
                  <a:pt x="32" y="88"/>
                </a:lnTo>
                <a:lnTo>
                  <a:pt x="24" y="80"/>
                </a:lnTo>
                <a:lnTo>
                  <a:pt x="16" y="80"/>
                </a:lnTo>
                <a:lnTo>
                  <a:pt x="16" y="80"/>
                </a:lnTo>
                <a:lnTo>
                  <a:pt x="0" y="80"/>
                </a:lnTo>
                <a:lnTo>
                  <a:pt x="0" y="56"/>
                </a:lnTo>
                <a:lnTo>
                  <a:pt x="16" y="40"/>
                </a:lnTo>
                <a:lnTo>
                  <a:pt x="16" y="40"/>
                </a:lnTo>
                <a:lnTo>
                  <a:pt x="24" y="40"/>
                </a:lnTo>
                <a:lnTo>
                  <a:pt x="32" y="32"/>
                </a:lnTo>
                <a:lnTo>
                  <a:pt x="72" y="8"/>
                </a:lnTo>
                <a:lnTo>
                  <a:pt x="96" y="8"/>
                </a:lnTo>
                <a:lnTo>
                  <a:pt x="176" y="0"/>
                </a:lnTo>
                <a:lnTo>
                  <a:pt x="176" y="0"/>
                </a:lnTo>
                <a:lnTo>
                  <a:pt x="192" y="0"/>
                </a:lnTo>
                <a:lnTo>
                  <a:pt x="200" y="8"/>
                </a:lnTo>
                <a:lnTo>
                  <a:pt x="208" y="16"/>
                </a:lnTo>
                <a:lnTo>
                  <a:pt x="208" y="24"/>
                </a:lnTo>
                <a:lnTo>
                  <a:pt x="208" y="24"/>
                </a:lnTo>
                <a:lnTo>
                  <a:pt x="296" y="16"/>
                </a:lnTo>
                <a:lnTo>
                  <a:pt x="296" y="16"/>
                </a:lnTo>
                <a:lnTo>
                  <a:pt x="408" y="88"/>
                </a:lnTo>
                <a:lnTo>
                  <a:pt x="408" y="88"/>
                </a:lnTo>
                <a:lnTo>
                  <a:pt x="400" y="96"/>
                </a:lnTo>
                <a:lnTo>
                  <a:pt x="368" y="120"/>
                </a:lnTo>
                <a:lnTo>
                  <a:pt x="360" y="152"/>
                </a:lnTo>
                <a:lnTo>
                  <a:pt x="360" y="152"/>
                </a:lnTo>
                <a:lnTo>
                  <a:pt x="360" y="152"/>
                </a:lnTo>
                <a:lnTo>
                  <a:pt x="360" y="152"/>
                </a:lnTo>
                <a:lnTo>
                  <a:pt x="352" y="152"/>
                </a:lnTo>
                <a:lnTo>
                  <a:pt x="352" y="160"/>
                </a:lnTo>
                <a:lnTo>
                  <a:pt x="368" y="168"/>
                </a:lnTo>
                <a:lnTo>
                  <a:pt x="368" y="176"/>
                </a:lnTo>
                <a:lnTo>
                  <a:pt x="352" y="184"/>
                </a:lnTo>
                <a:lnTo>
                  <a:pt x="336" y="184"/>
                </a:lnTo>
                <a:lnTo>
                  <a:pt x="328" y="208"/>
                </a:lnTo>
                <a:lnTo>
                  <a:pt x="328" y="208"/>
                </a:lnTo>
                <a:lnTo>
                  <a:pt x="320" y="216"/>
                </a:lnTo>
                <a:lnTo>
                  <a:pt x="320" y="216"/>
                </a:lnTo>
                <a:lnTo>
                  <a:pt x="312" y="216"/>
                </a:lnTo>
                <a:lnTo>
                  <a:pt x="312" y="216"/>
                </a:lnTo>
                <a:lnTo>
                  <a:pt x="312" y="224"/>
                </a:lnTo>
                <a:lnTo>
                  <a:pt x="312" y="224"/>
                </a:lnTo>
                <a:lnTo>
                  <a:pt x="320" y="224"/>
                </a:lnTo>
                <a:lnTo>
                  <a:pt x="320" y="224"/>
                </a:lnTo>
                <a:lnTo>
                  <a:pt x="296" y="240"/>
                </a:lnTo>
                <a:lnTo>
                  <a:pt x="296" y="240"/>
                </a:lnTo>
                <a:lnTo>
                  <a:pt x="296" y="232"/>
                </a:lnTo>
                <a:lnTo>
                  <a:pt x="296" y="232"/>
                </a:lnTo>
                <a:lnTo>
                  <a:pt x="288" y="240"/>
                </a:lnTo>
                <a:lnTo>
                  <a:pt x="288" y="240"/>
                </a:lnTo>
                <a:lnTo>
                  <a:pt x="296" y="248"/>
                </a:lnTo>
                <a:lnTo>
                  <a:pt x="296" y="248"/>
                </a:lnTo>
                <a:lnTo>
                  <a:pt x="288" y="256"/>
                </a:lnTo>
                <a:lnTo>
                  <a:pt x="288" y="256"/>
                </a:lnTo>
                <a:lnTo>
                  <a:pt x="280" y="256"/>
                </a:lnTo>
                <a:lnTo>
                  <a:pt x="264" y="256"/>
                </a:lnTo>
                <a:lnTo>
                  <a:pt x="256" y="256"/>
                </a:lnTo>
                <a:lnTo>
                  <a:pt x="248" y="256"/>
                </a:lnTo>
                <a:lnTo>
                  <a:pt x="248" y="256"/>
                </a:lnTo>
                <a:lnTo>
                  <a:pt x="240" y="272"/>
                </a:lnTo>
                <a:lnTo>
                  <a:pt x="240" y="272"/>
                </a:lnTo>
                <a:lnTo>
                  <a:pt x="248" y="280"/>
                </a:lnTo>
                <a:lnTo>
                  <a:pt x="248" y="280"/>
                </a:lnTo>
                <a:lnTo>
                  <a:pt x="240" y="304"/>
                </a:lnTo>
                <a:lnTo>
                  <a:pt x="240" y="304"/>
                </a:lnTo>
                <a:lnTo>
                  <a:pt x="232" y="304"/>
                </a:lnTo>
                <a:lnTo>
                  <a:pt x="224" y="304"/>
                </a:lnTo>
                <a:lnTo>
                  <a:pt x="224" y="296"/>
                </a:lnTo>
                <a:close/>
              </a:path>
            </a:pathLst>
          </a:custGeom>
          <a:solidFill>
            <a:srgbClr val="92D050"/>
          </a:solidFill>
          <a:ln w="6350" cmpd="sng">
            <a:solidFill>
              <a:srgbClr val="000000"/>
            </a:solidFill>
            <a:round/>
            <a:headEnd/>
            <a:tailEnd/>
          </a:ln>
        </p:spPr>
        <p:txBody>
          <a:bodyPr/>
          <a:lstStyle/>
          <a:p>
            <a:endParaRPr lang="en-US" dirty="0"/>
          </a:p>
        </p:txBody>
      </p:sp>
      <p:sp>
        <p:nvSpPr>
          <p:cNvPr id="791603" name="Freeform 51"/>
          <p:cNvSpPr>
            <a:spLocks/>
          </p:cNvSpPr>
          <p:nvPr/>
        </p:nvSpPr>
        <p:spPr bwMode="auto">
          <a:xfrm>
            <a:off x="8402541" y="3341689"/>
            <a:ext cx="1223962" cy="547687"/>
          </a:xfrm>
          <a:custGeom>
            <a:avLst/>
            <a:gdLst>
              <a:gd name="T0" fmla="*/ 528 w 680"/>
              <a:gd name="T1" fmla="*/ 296 h 304"/>
              <a:gd name="T2" fmla="*/ 536 w 680"/>
              <a:gd name="T3" fmla="*/ 272 h 304"/>
              <a:gd name="T4" fmla="*/ 536 w 680"/>
              <a:gd name="T5" fmla="*/ 264 h 304"/>
              <a:gd name="T6" fmla="*/ 568 w 680"/>
              <a:gd name="T7" fmla="*/ 216 h 304"/>
              <a:gd name="T8" fmla="*/ 576 w 680"/>
              <a:gd name="T9" fmla="*/ 216 h 304"/>
              <a:gd name="T10" fmla="*/ 616 w 680"/>
              <a:gd name="T11" fmla="*/ 192 h 304"/>
              <a:gd name="T12" fmla="*/ 624 w 680"/>
              <a:gd name="T13" fmla="*/ 184 h 304"/>
              <a:gd name="T14" fmla="*/ 632 w 680"/>
              <a:gd name="T15" fmla="*/ 184 h 304"/>
              <a:gd name="T16" fmla="*/ 648 w 680"/>
              <a:gd name="T17" fmla="*/ 152 h 304"/>
              <a:gd name="T18" fmla="*/ 640 w 680"/>
              <a:gd name="T19" fmla="*/ 160 h 304"/>
              <a:gd name="T20" fmla="*/ 632 w 680"/>
              <a:gd name="T21" fmla="*/ 152 h 304"/>
              <a:gd name="T22" fmla="*/ 608 w 680"/>
              <a:gd name="T23" fmla="*/ 176 h 304"/>
              <a:gd name="T24" fmla="*/ 592 w 680"/>
              <a:gd name="T25" fmla="*/ 160 h 304"/>
              <a:gd name="T26" fmla="*/ 616 w 680"/>
              <a:gd name="T27" fmla="*/ 168 h 304"/>
              <a:gd name="T28" fmla="*/ 616 w 680"/>
              <a:gd name="T29" fmla="*/ 144 h 304"/>
              <a:gd name="T30" fmla="*/ 624 w 680"/>
              <a:gd name="T31" fmla="*/ 144 h 304"/>
              <a:gd name="T32" fmla="*/ 584 w 680"/>
              <a:gd name="T33" fmla="*/ 120 h 304"/>
              <a:gd name="T34" fmla="*/ 608 w 680"/>
              <a:gd name="T35" fmla="*/ 120 h 304"/>
              <a:gd name="T36" fmla="*/ 616 w 680"/>
              <a:gd name="T37" fmla="*/ 112 h 304"/>
              <a:gd name="T38" fmla="*/ 624 w 680"/>
              <a:gd name="T39" fmla="*/ 120 h 304"/>
              <a:gd name="T40" fmla="*/ 632 w 680"/>
              <a:gd name="T41" fmla="*/ 112 h 304"/>
              <a:gd name="T42" fmla="*/ 672 w 680"/>
              <a:gd name="T43" fmla="*/ 88 h 304"/>
              <a:gd name="T44" fmla="*/ 680 w 680"/>
              <a:gd name="T45" fmla="*/ 80 h 304"/>
              <a:gd name="T46" fmla="*/ 672 w 680"/>
              <a:gd name="T47" fmla="*/ 56 h 304"/>
              <a:gd name="T48" fmla="*/ 656 w 680"/>
              <a:gd name="T49" fmla="*/ 72 h 304"/>
              <a:gd name="T50" fmla="*/ 656 w 680"/>
              <a:gd name="T51" fmla="*/ 72 h 304"/>
              <a:gd name="T52" fmla="*/ 632 w 680"/>
              <a:gd name="T53" fmla="*/ 56 h 304"/>
              <a:gd name="T54" fmla="*/ 600 w 680"/>
              <a:gd name="T55" fmla="*/ 72 h 304"/>
              <a:gd name="T56" fmla="*/ 584 w 680"/>
              <a:gd name="T57" fmla="*/ 72 h 304"/>
              <a:gd name="T58" fmla="*/ 592 w 680"/>
              <a:gd name="T59" fmla="*/ 48 h 304"/>
              <a:gd name="T60" fmla="*/ 600 w 680"/>
              <a:gd name="T61" fmla="*/ 56 h 304"/>
              <a:gd name="T62" fmla="*/ 624 w 680"/>
              <a:gd name="T63" fmla="*/ 48 h 304"/>
              <a:gd name="T64" fmla="*/ 608 w 680"/>
              <a:gd name="T65" fmla="*/ 40 h 304"/>
              <a:gd name="T66" fmla="*/ 632 w 680"/>
              <a:gd name="T67" fmla="*/ 48 h 304"/>
              <a:gd name="T68" fmla="*/ 640 w 680"/>
              <a:gd name="T69" fmla="*/ 32 h 304"/>
              <a:gd name="T70" fmla="*/ 640 w 680"/>
              <a:gd name="T71" fmla="*/ 32 h 304"/>
              <a:gd name="T72" fmla="*/ 656 w 680"/>
              <a:gd name="T73" fmla="*/ 32 h 304"/>
              <a:gd name="T74" fmla="*/ 656 w 680"/>
              <a:gd name="T75" fmla="*/ 32 h 304"/>
              <a:gd name="T76" fmla="*/ 640 w 680"/>
              <a:gd name="T77" fmla="*/ 8 h 304"/>
              <a:gd name="T78" fmla="*/ 520 w 680"/>
              <a:gd name="T79" fmla="*/ 24 h 304"/>
              <a:gd name="T80" fmla="*/ 184 w 680"/>
              <a:gd name="T81" fmla="*/ 72 h 304"/>
              <a:gd name="T82" fmla="*/ 184 w 680"/>
              <a:gd name="T83" fmla="*/ 104 h 304"/>
              <a:gd name="T84" fmla="*/ 168 w 680"/>
              <a:gd name="T85" fmla="*/ 128 h 304"/>
              <a:gd name="T86" fmla="*/ 128 w 680"/>
              <a:gd name="T87" fmla="*/ 152 h 304"/>
              <a:gd name="T88" fmla="*/ 96 w 680"/>
              <a:gd name="T89" fmla="*/ 168 h 304"/>
              <a:gd name="T90" fmla="*/ 64 w 680"/>
              <a:gd name="T91" fmla="*/ 192 h 304"/>
              <a:gd name="T92" fmla="*/ 24 w 680"/>
              <a:gd name="T93" fmla="*/ 216 h 304"/>
              <a:gd name="T94" fmla="*/ 0 w 680"/>
              <a:gd name="T95" fmla="*/ 272 h 304"/>
              <a:gd name="T96" fmla="*/ 112 w 680"/>
              <a:gd name="T97" fmla="*/ 248 h 304"/>
              <a:gd name="T98" fmla="*/ 256 w 680"/>
              <a:gd name="T99" fmla="*/ 216 h 304"/>
              <a:gd name="T100" fmla="*/ 288 w 680"/>
              <a:gd name="T101" fmla="*/ 240 h 304"/>
              <a:gd name="T102" fmla="*/ 488 w 680"/>
              <a:gd name="T103"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0" h="304">
                <a:moveTo>
                  <a:pt x="496" y="296"/>
                </a:moveTo>
                <a:lnTo>
                  <a:pt x="512" y="288"/>
                </a:lnTo>
                <a:lnTo>
                  <a:pt x="528" y="288"/>
                </a:lnTo>
                <a:lnTo>
                  <a:pt x="528" y="296"/>
                </a:lnTo>
                <a:lnTo>
                  <a:pt x="528" y="296"/>
                </a:lnTo>
                <a:lnTo>
                  <a:pt x="528" y="272"/>
                </a:lnTo>
                <a:lnTo>
                  <a:pt x="528" y="272"/>
                </a:lnTo>
                <a:lnTo>
                  <a:pt x="536" y="272"/>
                </a:lnTo>
                <a:lnTo>
                  <a:pt x="536" y="272"/>
                </a:lnTo>
                <a:lnTo>
                  <a:pt x="536" y="288"/>
                </a:lnTo>
                <a:lnTo>
                  <a:pt x="536" y="288"/>
                </a:lnTo>
                <a:lnTo>
                  <a:pt x="536" y="264"/>
                </a:lnTo>
                <a:lnTo>
                  <a:pt x="560" y="232"/>
                </a:lnTo>
                <a:lnTo>
                  <a:pt x="568" y="224"/>
                </a:lnTo>
                <a:lnTo>
                  <a:pt x="568" y="224"/>
                </a:lnTo>
                <a:lnTo>
                  <a:pt x="568" y="216"/>
                </a:lnTo>
                <a:lnTo>
                  <a:pt x="568" y="216"/>
                </a:lnTo>
                <a:lnTo>
                  <a:pt x="568" y="216"/>
                </a:lnTo>
                <a:lnTo>
                  <a:pt x="568" y="216"/>
                </a:lnTo>
                <a:lnTo>
                  <a:pt x="576" y="216"/>
                </a:lnTo>
                <a:lnTo>
                  <a:pt x="576" y="216"/>
                </a:lnTo>
                <a:lnTo>
                  <a:pt x="584" y="208"/>
                </a:lnTo>
                <a:lnTo>
                  <a:pt x="600" y="192"/>
                </a:lnTo>
                <a:lnTo>
                  <a:pt x="616" y="192"/>
                </a:lnTo>
                <a:lnTo>
                  <a:pt x="616" y="192"/>
                </a:lnTo>
                <a:lnTo>
                  <a:pt x="616" y="184"/>
                </a:lnTo>
                <a:lnTo>
                  <a:pt x="616" y="184"/>
                </a:lnTo>
                <a:lnTo>
                  <a:pt x="624" y="184"/>
                </a:lnTo>
                <a:lnTo>
                  <a:pt x="624" y="184"/>
                </a:lnTo>
                <a:lnTo>
                  <a:pt x="624" y="184"/>
                </a:lnTo>
                <a:lnTo>
                  <a:pt x="632" y="184"/>
                </a:lnTo>
                <a:lnTo>
                  <a:pt x="632" y="184"/>
                </a:lnTo>
                <a:lnTo>
                  <a:pt x="632" y="184"/>
                </a:lnTo>
                <a:lnTo>
                  <a:pt x="648" y="168"/>
                </a:lnTo>
                <a:lnTo>
                  <a:pt x="648" y="160"/>
                </a:lnTo>
                <a:lnTo>
                  <a:pt x="648" y="152"/>
                </a:lnTo>
                <a:lnTo>
                  <a:pt x="648" y="152"/>
                </a:lnTo>
                <a:lnTo>
                  <a:pt x="640" y="160"/>
                </a:lnTo>
                <a:lnTo>
                  <a:pt x="640" y="160"/>
                </a:lnTo>
                <a:lnTo>
                  <a:pt x="640" y="160"/>
                </a:lnTo>
                <a:lnTo>
                  <a:pt x="640" y="160"/>
                </a:lnTo>
                <a:lnTo>
                  <a:pt x="640" y="152"/>
                </a:lnTo>
                <a:lnTo>
                  <a:pt x="632" y="152"/>
                </a:lnTo>
                <a:lnTo>
                  <a:pt x="632" y="152"/>
                </a:lnTo>
                <a:lnTo>
                  <a:pt x="632" y="160"/>
                </a:lnTo>
                <a:lnTo>
                  <a:pt x="632" y="160"/>
                </a:lnTo>
                <a:lnTo>
                  <a:pt x="624" y="160"/>
                </a:lnTo>
                <a:lnTo>
                  <a:pt x="608" y="176"/>
                </a:lnTo>
                <a:lnTo>
                  <a:pt x="608" y="176"/>
                </a:lnTo>
                <a:lnTo>
                  <a:pt x="600" y="168"/>
                </a:lnTo>
                <a:lnTo>
                  <a:pt x="600" y="168"/>
                </a:lnTo>
                <a:lnTo>
                  <a:pt x="592" y="160"/>
                </a:lnTo>
                <a:lnTo>
                  <a:pt x="592" y="160"/>
                </a:lnTo>
                <a:lnTo>
                  <a:pt x="600" y="160"/>
                </a:lnTo>
                <a:lnTo>
                  <a:pt x="600" y="168"/>
                </a:lnTo>
                <a:lnTo>
                  <a:pt x="616" y="168"/>
                </a:lnTo>
                <a:lnTo>
                  <a:pt x="624" y="152"/>
                </a:lnTo>
                <a:lnTo>
                  <a:pt x="624" y="152"/>
                </a:lnTo>
                <a:lnTo>
                  <a:pt x="624" y="152"/>
                </a:lnTo>
                <a:lnTo>
                  <a:pt x="616" y="144"/>
                </a:lnTo>
                <a:lnTo>
                  <a:pt x="616" y="144"/>
                </a:lnTo>
                <a:lnTo>
                  <a:pt x="616" y="144"/>
                </a:lnTo>
                <a:lnTo>
                  <a:pt x="624" y="144"/>
                </a:lnTo>
                <a:lnTo>
                  <a:pt x="624" y="144"/>
                </a:lnTo>
                <a:lnTo>
                  <a:pt x="624" y="136"/>
                </a:lnTo>
                <a:lnTo>
                  <a:pt x="624" y="136"/>
                </a:lnTo>
                <a:lnTo>
                  <a:pt x="624" y="128"/>
                </a:lnTo>
                <a:lnTo>
                  <a:pt x="584" y="120"/>
                </a:lnTo>
                <a:lnTo>
                  <a:pt x="592" y="120"/>
                </a:lnTo>
                <a:lnTo>
                  <a:pt x="600" y="120"/>
                </a:lnTo>
                <a:lnTo>
                  <a:pt x="608" y="120"/>
                </a:lnTo>
                <a:lnTo>
                  <a:pt x="608" y="120"/>
                </a:lnTo>
                <a:lnTo>
                  <a:pt x="608" y="120"/>
                </a:lnTo>
                <a:lnTo>
                  <a:pt x="608" y="112"/>
                </a:lnTo>
                <a:lnTo>
                  <a:pt x="608" y="112"/>
                </a:lnTo>
                <a:lnTo>
                  <a:pt x="616" y="112"/>
                </a:lnTo>
                <a:lnTo>
                  <a:pt x="616" y="112"/>
                </a:lnTo>
                <a:lnTo>
                  <a:pt x="616" y="112"/>
                </a:lnTo>
                <a:lnTo>
                  <a:pt x="616" y="112"/>
                </a:lnTo>
                <a:lnTo>
                  <a:pt x="624" y="120"/>
                </a:lnTo>
                <a:lnTo>
                  <a:pt x="624" y="112"/>
                </a:lnTo>
                <a:lnTo>
                  <a:pt x="624" y="112"/>
                </a:lnTo>
                <a:lnTo>
                  <a:pt x="632" y="112"/>
                </a:lnTo>
                <a:lnTo>
                  <a:pt x="632" y="112"/>
                </a:lnTo>
                <a:lnTo>
                  <a:pt x="640" y="120"/>
                </a:lnTo>
                <a:lnTo>
                  <a:pt x="656" y="120"/>
                </a:lnTo>
                <a:lnTo>
                  <a:pt x="664" y="104"/>
                </a:lnTo>
                <a:lnTo>
                  <a:pt x="672" y="88"/>
                </a:lnTo>
                <a:lnTo>
                  <a:pt x="672" y="88"/>
                </a:lnTo>
                <a:lnTo>
                  <a:pt x="672" y="88"/>
                </a:lnTo>
                <a:lnTo>
                  <a:pt x="672" y="88"/>
                </a:lnTo>
                <a:lnTo>
                  <a:pt x="680" y="80"/>
                </a:lnTo>
                <a:lnTo>
                  <a:pt x="680" y="72"/>
                </a:lnTo>
                <a:lnTo>
                  <a:pt x="672" y="56"/>
                </a:lnTo>
                <a:lnTo>
                  <a:pt x="672" y="56"/>
                </a:lnTo>
                <a:lnTo>
                  <a:pt x="672" y="56"/>
                </a:lnTo>
                <a:lnTo>
                  <a:pt x="664" y="56"/>
                </a:lnTo>
                <a:lnTo>
                  <a:pt x="656" y="64"/>
                </a:lnTo>
                <a:lnTo>
                  <a:pt x="656" y="64"/>
                </a:lnTo>
                <a:lnTo>
                  <a:pt x="656" y="72"/>
                </a:lnTo>
                <a:lnTo>
                  <a:pt x="656" y="80"/>
                </a:lnTo>
                <a:lnTo>
                  <a:pt x="656" y="88"/>
                </a:lnTo>
                <a:lnTo>
                  <a:pt x="656" y="88"/>
                </a:lnTo>
                <a:lnTo>
                  <a:pt x="656" y="72"/>
                </a:lnTo>
                <a:lnTo>
                  <a:pt x="648" y="64"/>
                </a:lnTo>
                <a:lnTo>
                  <a:pt x="648" y="56"/>
                </a:lnTo>
                <a:lnTo>
                  <a:pt x="640" y="56"/>
                </a:lnTo>
                <a:lnTo>
                  <a:pt x="632" y="56"/>
                </a:lnTo>
                <a:lnTo>
                  <a:pt x="632" y="64"/>
                </a:lnTo>
                <a:lnTo>
                  <a:pt x="616" y="64"/>
                </a:lnTo>
                <a:lnTo>
                  <a:pt x="616" y="64"/>
                </a:lnTo>
                <a:lnTo>
                  <a:pt x="600" y="72"/>
                </a:lnTo>
                <a:lnTo>
                  <a:pt x="592" y="80"/>
                </a:lnTo>
                <a:lnTo>
                  <a:pt x="592" y="80"/>
                </a:lnTo>
                <a:lnTo>
                  <a:pt x="584" y="80"/>
                </a:lnTo>
                <a:lnTo>
                  <a:pt x="584" y="72"/>
                </a:lnTo>
                <a:lnTo>
                  <a:pt x="592" y="72"/>
                </a:lnTo>
                <a:lnTo>
                  <a:pt x="592" y="64"/>
                </a:lnTo>
                <a:lnTo>
                  <a:pt x="592" y="64"/>
                </a:lnTo>
                <a:lnTo>
                  <a:pt x="592" y="48"/>
                </a:lnTo>
                <a:lnTo>
                  <a:pt x="592" y="48"/>
                </a:lnTo>
                <a:lnTo>
                  <a:pt x="592" y="48"/>
                </a:lnTo>
                <a:lnTo>
                  <a:pt x="592" y="48"/>
                </a:lnTo>
                <a:lnTo>
                  <a:pt x="600" y="56"/>
                </a:lnTo>
                <a:lnTo>
                  <a:pt x="608" y="64"/>
                </a:lnTo>
                <a:lnTo>
                  <a:pt x="608" y="64"/>
                </a:lnTo>
                <a:lnTo>
                  <a:pt x="616" y="56"/>
                </a:lnTo>
                <a:lnTo>
                  <a:pt x="624" y="48"/>
                </a:lnTo>
                <a:lnTo>
                  <a:pt x="624" y="48"/>
                </a:lnTo>
                <a:lnTo>
                  <a:pt x="616" y="48"/>
                </a:lnTo>
                <a:lnTo>
                  <a:pt x="608" y="40"/>
                </a:lnTo>
                <a:lnTo>
                  <a:pt x="608" y="40"/>
                </a:lnTo>
                <a:lnTo>
                  <a:pt x="616" y="40"/>
                </a:lnTo>
                <a:lnTo>
                  <a:pt x="616" y="40"/>
                </a:lnTo>
                <a:lnTo>
                  <a:pt x="624" y="40"/>
                </a:lnTo>
                <a:lnTo>
                  <a:pt x="632" y="48"/>
                </a:lnTo>
                <a:lnTo>
                  <a:pt x="632" y="48"/>
                </a:lnTo>
                <a:lnTo>
                  <a:pt x="640" y="40"/>
                </a:lnTo>
                <a:lnTo>
                  <a:pt x="640" y="40"/>
                </a:lnTo>
                <a:lnTo>
                  <a:pt x="640" y="32"/>
                </a:lnTo>
                <a:lnTo>
                  <a:pt x="632" y="32"/>
                </a:lnTo>
                <a:lnTo>
                  <a:pt x="632" y="24"/>
                </a:lnTo>
                <a:lnTo>
                  <a:pt x="632" y="24"/>
                </a:lnTo>
                <a:lnTo>
                  <a:pt x="640" y="32"/>
                </a:lnTo>
                <a:lnTo>
                  <a:pt x="648" y="32"/>
                </a:lnTo>
                <a:lnTo>
                  <a:pt x="648" y="32"/>
                </a:lnTo>
                <a:lnTo>
                  <a:pt x="648" y="32"/>
                </a:lnTo>
                <a:lnTo>
                  <a:pt x="656" y="32"/>
                </a:lnTo>
                <a:lnTo>
                  <a:pt x="664" y="40"/>
                </a:lnTo>
                <a:lnTo>
                  <a:pt x="664" y="40"/>
                </a:lnTo>
                <a:lnTo>
                  <a:pt x="664" y="40"/>
                </a:lnTo>
                <a:lnTo>
                  <a:pt x="656" y="32"/>
                </a:lnTo>
                <a:lnTo>
                  <a:pt x="656" y="24"/>
                </a:lnTo>
                <a:lnTo>
                  <a:pt x="648" y="8"/>
                </a:lnTo>
                <a:lnTo>
                  <a:pt x="648" y="8"/>
                </a:lnTo>
                <a:lnTo>
                  <a:pt x="640" y="8"/>
                </a:lnTo>
                <a:lnTo>
                  <a:pt x="640" y="8"/>
                </a:lnTo>
                <a:lnTo>
                  <a:pt x="632" y="0"/>
                </a:lnTo>
                <a:lnTo>
                  <a:pt x="632" y="0"/>
                </a:lnTo>
                <a:lnTo>
                  <a:pt x="520" y="24"/>
                </a:lnTo>
                <a:lnTo>
                  <a:pt x="320" y="64"/>
                </a:lnTo>
                <a:lnTo>
                  <a:pt x="192" y="72"/>
                </a:lnTo>
                <a:lnTo>
                  <a:pt x="184" y="72"/>
                </a:lnTo>
                <a:lnTo>
                  <a:pt x="184" y="72"/>
                </a:lnTo>
                <a:lnTo>
                  <a:pt x="184" y="80"/>
                </a:lnTo>
                <a:lnTo>
                  <a:pt x="184" y="88"/>
                </a:lnTo>
                <a:lnTo>
                  <a:pt x="192" y="96"/>
                </a:lnTo>
                <a:lnTo>
                  <a:pt x="184" y="104"/>
                </a:lnTo>
                <a:lnTo>
                  <a:pt x="184" y="104"/>
                </a:lnTo>
                <a:lnTo>
                  <a:pt x="176" y="104"/>
                </a:lnTo>
                <a:lnTo>
                  <a:pt x="168" y="120"/>
                </a:lnTo>
                <a:lnTo>
                  <a:pt x="168" y="128"/>
                </a:lnTo>
                <a:lnTo>
                  <a:pt x="168" y="128"/>
                </a:lnTo>
                <a:lnTo>
                  <a:pt x="160" y="128"/>
                </a:lnTo>
                <a:lnTo>
                  <a:pt x="152" y="128"/>
                </a:lnTo>
                <a:lnTo>
                  <a:pt x="128" y="152"/>
                </a:lnTo>
                <a:lnTo>
                  <a:pt x="128" y="152"/>
                </a:lnTo>
                <a:lnTo>
                  <a:pt x="120" y="144"/>
                </a:lnTo>
                <a:lnTo>
                  <a:pt x="112" y="144"/>
                </a:lnTo>
                <a:lnTo>
                  <a:pt x="96" y="168"/>
                </a:lnTo>
                <a:lnTo>
                  <a:pt x="96" y="176"/>
                </a:lnTo>
                <a:lnTo>
                  <a:pt x="96" y="176"/>
                </a:lnTo>
                <a:lnTo>
                  <a:pt x="80" y="176"/>
                </a:lnTo>
                <a:lnTo>
                  <a:pt x="64" y="192"/>
                </a:lnTo>
                <a:lnTo>
                  <a:pt x="56" y="200"/>
                </a:lnTo>
                <a:lnTo>
                  <a:pt x="56" y="200"/>
                </a:lnTo>
                <a:lnTo>
                  <a:pt x="32" y="200"/>
                </a:lnTo>
                <a:lnTo>
                  <a:pt x="24" y="216"/>
                </a:lnTo>
                <a:lnTo>
                  <a:pt x="16" y="240"/>
                </a:lnTo>
                <a:lnTo>
                  <a:pt x="0" y="240"/>
                </a:lnTo>
                <a:lnTo>
                  <a:pt x="0" y="240"/>
                </a:lnTo>
                <a:lnTo>
                  <a:pt x="0" y="272"/>
                </a:lnTo>
                <a:lnTo>
                  <a:pt x="0" y="272"/>
                </a:lnTo>
                <a:lnTo>
                  <a:pt x="96" y="256"/>
                </a:lnTo>
                <a:lnTo>
                  <a:pt x="104" y="256"/>
                </a:lnTo>
                <a:lnTo>
                  <a:pt x="112" y="248"/>
                </a:lnTo>
                <a:lnTo>
                  <a:pt x="152" y="224"/>
                </a:lnTo>
                <a:lnTo>
                  <a:pt x="176" y="224"/>
                </a:lnTo>
                <a:lnTo>
                  <a:pt x="256" y="216"/>
                </a:lnTo>
                <a:lnTo>
                  <a:pt x="256" y="216"/>
                </a:lnTo>
                <a:lnTo>
                  <a:pt x="272" y="216"/>
                </a:lnTo>
                <a:lnTo>
                  <a:pt x="280" y="224"/>
                </a:lnTo>
                <a:lnTo>
                  <a:pt x="288" y="232"/>
                </a:lnTo>
                <a:lnTo>
                  <a:pt x="288" y="240"/>
                </a:lnTo>
                <a:lnTo>
                  <a:pt x="288" y="240"/>
                </a:lnTo>
                <a:lnTo>
                  <a:pt x="376" y="232"/>
                </a:lnTo>
                <a:lnTo>
                  <a:pt x="376" y="232"/>
                </a:lnTo>
                <a:lnTo>
                  <a:pt x="488" y="304"/>
                </a:lnTo>
                <a:lnTo>
                  <a:pt x="488" y="304"/>
                </a:lnTo>
                <a:lnTo>
                  <a:pt x="488" y="304"/>
                </a:lnTo>
                <a:lnTo>
                  <a:pt x="496" y="296"/>
                </a:lnTo>
                <a:close/>
              </a:path>
            </a:pathLst>
          </a:custGeom>
          <a:solidFill>
            <a:srgbClr val="92D050"/>
          </a:solidFill>
          <a:ln w="6350" cmpd="sng">
            <a:solidFill>
              <a:srgbClr val="000000"/>
            </a:solidFill>
            <a:round/>
            <a:headEnd/>
            <a:tailEnd/>
          </a:ln>
        </p:spPr>
        <p:txBody>
          <a:bodyPr/>
          <a:lstStyle/>
          <a:p>
            <a:endParaRPr lang="en-US" dirty="0"/>
          </a:p>
        </p:txBody>
      </p:sp>
      <p:sp>
        <p:nvSpPr>
          <p:cNvPr id="791604" name="Freeform 52"/>
          <p:cNvSpPr>
            <a:spLocks/>
          </p:cNvSpPr>
          <p:nvPr/>
        </p:nvSpPr>
        <p:spPr bwMode="auto">
          <a:xfrm>
            <a:off x="8431116" y="2878139"/>
            <a:ext cx="1136650" cy="649287"/>
          </a:xfrm>
          <a:custGeom>
            <a:avLst/>
            <a:gdLst>
              <a:gd name="T0" fmla="*/ 624 w 632"/>
              <a:gd name="T1" fmla="*/ 240 h 360"/>
              <a:gd name="T2" fmla="*/ 632 w 632"/>
              <a:gd name="T3" fmla="*/ 248 h 360"/>
              <a:gd name="T4" fmla="*/ 608 w 632"/>
              <a:gd name="T5" fmla="*/ 216 h 360"/>
              <a:gd name="T6" fmla="*/ 600 w 632"/>
              <a:gd name="T7" fmla="*/ 216 h 360"/>
              <a:gd name="T8" fmla="*/ 592 w 632"/>
              <a:gd name="T9" fmla="*/ 224 h 360"/>
              <a:gd name="T10" fmla="*/ 576 w 632"/>
              <a:gd name="T11" fmla="*/ 224 h 360"/>
              <a:gd name="T12" fmla="*/ 568 w 632"/>
              <a:gd name="T13" fmla="*/ 216 h 360"/>
              <a:gd name="T14" fmla="*/ 536 w 632"/>
              <a:gd name="T15" fmla="*/ 200 h 360"/>
              <a:gd name="T16" fmla="*/ 560 w 632"/>
              <a:gd name="T17" fmla="*/ 200 h 360"/>
              <a:gd name="T18" fmla="*/ 592 w 632"/>
              <a:gd name="T19" fmla="*/ 208 h 360"/>
              <a:gd name="T20" fmla="*/ 560 w 632"/>
              <a:gd name="T21" fmla="*/ 192 h 360"/>
              <a:gd name="T22" fmla="*/ 560 w 632"/>
              <a:gd name="T23" fmla="*/ 184 h 360"/>
              <a:gd name="T24" fmla="*/ 576 w 632"/>
              <a:gd name="T25" fmla="*/ 184 h 360"/>
              <a:gd name="T26" fmla="*/ 568 w 632"/>
              <a:gd name="T27" fmla="*/ 176 h 360"/>
              <a:gd name="T28" fmla="*/ 584 w 632"/>
              <a:gd name="T29" fmla="*/ 168 h 360"/>
              <a:gd name="T30" fmla="*/ 560 w 632"/>
              <a:gd name="T31" fmla="*/ 152 h 360"/>
              <a:gd name="T32" fmla="*/ 520 w 632"/>
              <a:gd name="T33" fmla="*/ 120 h 360"/>
              <a:gd name="T34" fmla="*/ 560 w 632"/>
              <a:gd name="T35" fmla="*/ 152 h 360"/>
              <a:gd name="T36" fmla="*/ 576 w 632"/>
              <a:gd name="T37" fmla="*/ 136 h 360"/>
              <a:gd name="T38" fmla="*/ 568 w 632"/>
              <a:gd name="T39" fmla="*/ 120 h 360"/>
              <a:gd name="T40" fmla="*/ 520 w 632"/>
              <a:gd name="T41" fmla="*/ 104 h 360"/>
              <a:gd name="T42" fmla="*/ 488 w 632"/>
              <a:gd name="T43" fmla="*/ 96 h 360"/>
              <a:gd name="T44" fmla="*/ 488 w 632"/>
              <a:gd name="T45" fmla="*/ 64 h 360"/>
              <a:gd name="T46" fmla="*/ 456 w 632"/>
              <a:gd name="T47" fmla="*/ 24 h 360"/>
              <a:gd name="T48" fmla="*/ 440 w 632"/>
              <a:gd name="T49" fmla="*/ 0 h 360"/>
              <a:gd name="T50" fmla="*/ 432 w 632"/>
              <a:gd name="T51" fmla="*/ 16 h 360"/>
              <a:gd name="T52" fmla="*/ 392 w 632"/>
              <a:gd name="T53" fmla="*/ 8 h 360"/>
              <a:gd name="T54" fmla="*/ 384 w 632"/>
              <a:gd name="T55" fmla="*/ 24 h 360"/>
              <a:gd name="T56" fmla="*/ 368 w 632"/>
              <a:gd name="T57" fmla="*/ 56 h 360"/>
              <a:gd name="T58" fmla="*/ 352 w 632"/>
              <a:gd name="T59" fmla="*/ 72 h 360"/>
              <a:gd name="T60" fmla="*/ 336 w 632"/>
              <a:gd name="T61" fmla="*/ 96 h 360"/>
              <a:gd name="T62" fmla="*/ 304 w 632"/>
              <a:gd name="T63" fmla="*/ 104 h 360"/>
              <a:gd name="T64" fmla="*/ 296 w 632"/>
              <a:gd name="T65" fmla="*/ 128 h 360"/>
              <a:gd name="T66" fmla="*/ 288 w 632"/>
              <a:gd name="T67" fmla="*/ 144 h 360"/>
              <a:gd name="T68" fmla="*/ 280 w 632"/>
              <a:gd name="T69" fmla="*/ 176 h 360"/>
              <a:gd name="T70" fmla="*/ 272 w 632"/>
              <a:gd name="T71" fmla="*/ 208 h 360"/>
              <a:gd name="T72" fmla="*/ 272 w 632"/>
              <a:gd name="T73" fmla="*/ 224 h 360"/>
              <a:gd name="T74" fmla="*/ 256 w 632"/>
              <a:gd name="T75" fmla="*/ 232 h 360"/>
              <a:gd name="T76" fmla="*/ 232 w 632"/>
              <a:gd name="T77" fmla="*/ 240 h 360"/>
              <a:gd name="T78" fmla="*/ 224 w 632"/>
              <a:gd name="T79" fmla="*/ 248 h 360"/>
              <a:gd name="T80" fmla="*/ 192 w 632"/>
              <a:gd name="T81" fmla="*/ 256 h 360"/>
              <a:gd name="T82" fmla="*/ 176 w 632"/>
              <a:gd name="T83" fmla="*/ 272 h 360"/>
              <a:gd name="T84" fmla="*/ 144 w 632"/>
              <a:gd name="T85" fmla="*/ 264 h 360"/>
              <a:gd name="T86" fmla="*/ 120 w 632"/>
              <a:gd name="T87" fmla="*/ 264 h 360"/>
              <a:gd name="T88" fmla="*/ 88 w 632"/>
              <a:gd name="T89" fmla="*/ 288 h 360"/>
              <a:gd name="T90" fmla="*/ 56 w 632"/>
              <a:gd name="T91" fmla="*/ 320 h 360"/>
              <a:gd name="T92" fmla="*/ 0 w 632"/>
              <a:gd name="T93" fmla="*/ 360 h 360"/>
              <a:gd name="T94" fmla="*/ 160 w 632"/>
              <a:gd name="T95" fmla="*/ 328 h 360"/>
              <a:gd name="T96" fmla="*/ 616 w 632"/>
              <a:gd name="T97" fmla="*/ 25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2" h="360">
                <a:moveTo>
                  <a:pt x="624" y="256"/>
                </a:moveTo>
                <a:lnTo>
                  <a:pt x="624" y="256"/>
                </a:lnTo>
                <a:lnTo>
                  <a:pt x="624" y="240"/>
                </a:lnTo>
                <a:lnTo>
                  <a:pt x="624" y="240"/>
                </a:lnTo>
                <a:lnTo>
                  <a:pt x="624" y="240"/>
                </a:lnTo>
                <a:lnTo>
                  <a:pt x="632" y="256"/>
                </a:lnTo>
                <a:lnTo>
                  <a:pt x="632" y="256"/>
                </a:lnTo>
                <a:lnTo>
                  <a:pt x="632" y="248"/>
                </a:lnTo>
                <a:lnTo>
                  <a:pt x="632" y="248"/>
                </a:lnTo>
                <a:lnTo>
                  <a:pt x="616" y="216"/>
                </a:lnTo>
                <a:lnTo>
                  <a:pt x="616" y="216"/>
                </a:lnTo>
                <a:lnTo>
                  <a:pt x="608" y="216"/>
                </a:lnTo>
                <a:lnTo>
                  <a:pt x="608" y="216"/>
                </a:lnTo>
                <a:lnTo>
                  <a:pt x="608" y="216"/>
                </a:lnTo>
                <a:lnTo>
                  <a:pt x="608" y="216"/>
                </a:lnTo>
                <a:lnTo>
                  <a:pt x="600" y="216"/>
                </a:lnTo>
                <a:lnTo>
                  <a:pt x="600" y="216"/>
                </a:lnTo>
                <a:lnTo>
                  <a:pt x="592" y="216"/>
                </a:lnTo>
                <a:lnTo>
                  <a:pt x="592" y="224"/>
                </a:lnTo>
                <a:lnTo>
                  <a:pt x="592" y="224"/>
                </a:lnTo>
                <a:lnTo>
                  <a:pt x="592" y="224"/>
                </a:lnTo>
                <a:lnTo>
                  <a:pt x="592" y="224"/>
                </a:lnTo>
                <a:lnTo>
                  <a:pt x="584" y="224"/>
                </a:lnTo>
                <a:lnTo>
                  <a:pt x="576" y="224"/>
                </a:lnTo>
                <a:lnTo>
                  <a:pt x="576" y="224"/>
                </a:lnTo>
                <a:lnTo>
                  <a:pt x="576" y="216"/>
                </a:lnTo>
                <a:lnTo>
                  <a:pt x="568" y="216"/>
                </a:lnTo>
                <a:lnTo>
                  <a:pt x="568" y="216"/>
                </a:lnTo>
                <a:lnTo>
                  <a:pt x="560" y="208"/>
                </a:lnTo>
                <a:lnTo>
                  <a:pt x="560" y="208"/>
                </a:lnTo>
                <a:lnTo>
                  <a:pt x="544" y="200"/>
                </a:lnTo>
                <a:lnTo>
                  <a:pt x="536" y="200"/>
                </a:lnTo>
                <a:lnTo>
                  <a:pt x="520" y="200"/>
                </a:lnTo>
                <a:lnTo>
                  <a:pt x="520" y="200"/>
                </a:lnTo>
                <a:lnTo>
                  <a:pt x="528" y="192"/>
                </a:lnTo>
                <a:lnTo>
                  <a:pt x="560" y="200"/>
                </a:lnTo>
                <a:lnTo>
                  <a:pt x="560" y="200"/>
                </a:lnTo>
                <a:lnTo>
                  <a:pt x="584" y="216"/>
                </a:lnTo>
                <a:lnTo>
                  <a:pt x="584" y="216"/>
                </a:lnTo>
                <a:lnTo>
                  <a:pt x="592" y="208"/>
                </a:lnTo>
                <a:lnTo>
                  <a:pt x="592" y="208"/>
                </a:lnTo>
                <a:lnTo>
                  <a:pt x="576" y="192"/>
                </a:lnTo>
                <a:lnTo>
                  <a:pt x="560" y="192"/>
                </a:lnTo>
                <a:lnTo>
                  <a:pt x="560" y="192"/>
                </a:lnTo>
                <a:lnTo>
                  <a:pt x="544" y="176"/>
                </a:lnTo>
                <a:lnTo>
                  <a:pt x="544" y="176"/>
                </a:lnTo>
                <a:lnTo>
                  <a:pt x="544" y="176"/>
                </a:lnTo>
                <a:lnTo>
                  <a:pt x="560" y="184"/>
                </a:lnTo>
                <a:lnTo>
                  <a:pt x="568" y="192"/>
                </a:lnTo>
                <a:lnTo>
                  <a:pt x="568" y="192"/>
                </a:lnTo>
                <a:lnTo>
                  <a:pt x="576" y="184"/>
                </a:lnTo>
                <a:lnTo>
                  <a:pt x="576" y="184"/>
                </a:lnTo>
                <a:lnTo>
                  <a:pt x="568" y="184"/>
                </a:lnTo>
                <a:lnTo>
                  <a:pt x="568" y="184"/>
                </a:lnTo>
                <a:lnTo>
                  <a:pt x="568" y="176"/>
                </a:lnTo>
                <a:lnTo>
                  <a:pt x="568" y="176"/>
                </a:lnTo>
                <a:lnTo>
                  <a:pt x="584" y="176"/>
                </a:lnTo>
                <a:lnTo>
                  <a:pt x="584" y="176"/>
                </a:lnTo>
                <a:lnTo>
                  <a:pt x="584" y="168"/>
                </a:lnTo>
                <a:lnTo>
                  <a:pt x="584" y="168"/>
                </a:lnTo>
                <a:lnTo>
                  <a:pt x="576" y="160"/>
                </a:lnTo>
                <a:lnTo>
                  <a:pt x="576" y="152"/>
                </a:lnTo>
                <a:lnTo>
                  <a:pt x="576" y="152"/>
                </a:lnTo>
                <a:lnTo>
                  <a:pt x="560" y="152"/>
                </a:lnTo>
                <a:lnTo>
                  <a:pt x="560" y="152"/>
                </a:lnTo>
                <a:lnTo>
                  <a:pt x="536" y="136"/>
                </a:lnTo>
                <a:lnTo>
                  <a:pt x="536" y="136"/>
                </a:lnTo>
                <a:lnTo>
                  <a:pt x="520" y="120"/>
                </a:lnTo>
                <a:lnTo>
                  <a:pt x="520" y="120"/>
                </a:lnTo>
                <a:lnTo>
                  <a:pt x="544" y="136"/>
                </a:lnTo>
                <a:lnTo>
                  <a:pt x="560" y="152"/>
                </a:lnTo>
                <a:lnTo>
                  <a:pt x="560" y="152"/>
                </a:lnTo>
                <a:lnTo>
                  <a:pt x="568" y="152"/>
                </a:lnTo>
                <a:lnTo>
                  <a:pt x="568" y="152"/>
                </a:lnTo>
                <a:lnTo>
                  <a:pt x="576" y="136"/>
                </a:lnTo>
                <a:lnTo>
                  <a:pt x="576" y="136"/>
                </a:lnTo>
                <a:lnTo>
                  <a:pt x="576" y="128"/>
                </a:lnTo>
                <a:lnTo>
                  <a:pt x="576" y="120"/>
                </a:lnTo>
                <a:lnTo>
                  <a:pt x="576" y="120"/>
                </a:lnTo>
                <a:lnTo>
                  <a:pt x="568" y="120"/>
                </a:lnTo>
                <a:lnTo>
                  <a:pt x="552" y="112"/>
                </a:lnTo>
                <a:lnTo>
                  <a:pt x="536" y="104"/>
                </a:lnTo>
                <a:lnTo>
                  <a:pt x="536" y="104"/>
                </a:lnTo>
                <a:lnTo>
                  <a:pt x="520" y="104"/>
                </a:lnTo>
                <a:lnTo>
                  <a:pt x="504" y="96"/>
                </a:lnTo>
                <a:lnTo>
                  <a:pt x="504" y="88"/>
                </a:lnTo>
                <a:lnTo>
                  <a:pt x="504" y="88"/>
                </a:lnTo>
                <a:lnTo>
                  <a:pt x="488" y="96"/>
                </a:lnTo>
                <a:lnTo>
                  <a:pt x="480" y="96"/>
                </a:lnTo>
                <a:lnTo>
                  <a:pt x="480" y="80"/>
                </a:lnTo>
                <a:lnTo>
                  <a:pt x="480" y="72"/>
                </a:lnTo>
                <a:lnTo>
                  <a:pt x="488" y="64"/>
                </a:lnTo>
                <a:lnTo>
                  <a:pt x="496" y="56"/>
                </a:lnTo>
                <a:lnTo>
                  <a:pt x="496" y="40"/>
                </a:lnTo>
                <a:lnTo>
                  <a:pt x="480" y="24"/>
                </a:lnTo>
                <a:lnTo>
                  <a:pt x="456" y="24"/>
                </a:lnTo>
                <a:lnTo>
                  <a:pt x="456" y="16"/>
                </a:lnTo>
                <a:lnTo>
                  <a:pt x="456" y="8"/>
                </a:lnTo>
                <a:lnTo>
                  <a:pt x="456" y="0"/>
                </a:lnTo>
                <a:lnTo>
                  <a:pt x="440" y="0"/>
                </a:lnTo>
                <a:lnTo>
                  <a:pt x="432" y="8"/>
                </a:lnTo>
                <a:lnTo>
                  <a:pt x="432" y="8"/>
                </a:lnTo>
                <a:lnTo>
                  <a:pt x="432" y="8"/>
                </a:lnTo>
                <a:lnTo>
                  <a:pt x="432" y="16"/>
                </a:lnTo>
                <a:lnTo>
                  <a:pt x="432" y="16"/>
                </a:lnTo>
                <a:lnTo>
                  <a:pt x="424" y="16"/>
                </a:lnTo>
                <a:lnTo>
                  <a:pt x="400" y="8"/>
                </a:lnTo>
                <a:lnTo>
                  <a:pt x="392" y="8"/>
                </a:lnTo>
                <a:lnTo>
                  <a:pt x="384" y="0"/>
                </a:lnTo>
                <a:lnTo>
                  <a:pt x="384" y="0"/>
                </a:lnTo>
                <a:lnTo>
                  <a:pt x="384" y="24"/>
                </a:lnTo>
                <a:lnTo>
                  <a:pt x="384" y="24"/>
                </a:lnTo>
                <a:lnTo>
                  <a:pt x="376" y="32"/>
                </a:lnTo>
                <a:lnTo>
                  <a:pt x="376" y="40"/>
                </a:lnTo>
                <a:lnTo>
                  <a:pt x="368" y="56"/>
                </a:lnTo>
                <a:lnTo>
                  <a:pt x="368" y="56"/>
                </a:lnTo>
                <a:lnTo>
                  <a:pt x="360" y="56"/>
                </a:lnTo>
                <a:lnTo>
                  <a:pt x="360" y="64"/>
                </a:lnTo>
                <a:lnTo>
                  <a:pt x="360" y="72"/>
                </a:lnTo>
                <a:lnTo>
                  <a:pt x="352" y="72"/>
                </a:lnTo>
                <a:lnTo>
                  <a:pt x="344" y="72"/>
                </a:lnTo>
                <a:lnTo>
                  <a:pt x="336" y="72"/>
                </a:lnTo>
                <a:lnTo>
                  <a:pt x="336" y="88"/>
                </a:lnTo>
                <a:lnTo>
                  <a:pt x="336" y="96"/>
                </a:lnTo>
                <a:lnTo>
                  <a:pt x="336" y="104"/>
                </a:lnTo>
                <a:lnTo>
                  <a:pt x="336" y="112"/>
                </a:lnTo>
                <a:lnTo>
                  <a:pt x="320" y="112"/>
                </a:lnTo>
                <a:lnTo>
                  <a:pt x="304" y="104"/>
                </a:lnTo>
                <a:lnTo>
                  <a:pt x="296" y="104"/>
                </a:lnTo>
                <a:lnTo>
                  <a:pt x="296" y="112"/>
                </a:lnTo>
                <a:lnTo>
                  <a:pt x="296" y="120"/>
                </a:lnTo>
                <a:lnTo>
                  <a:pt x="296" y="128"/>
                </a:lnTo>
                <a:lnTo>
                  <a:pt x="296" y="128"/>
                </a:lnTo>
                <a:lnTo>
                  <a:pt x="296" y="136"/>
                </a:lnTo>
                <a:lnTo>
                  <a:pt x="288" y="144"/>
                </a:lnTo>
                <a:lnTo>
                  <a:pt x="288" y="144"/>
                </a:lnTo>
                <a:lnTo>
                  <a:pt x="288" y="152"/>
                </a:lnTo>
                <a:lnTo>
                  <a:pt x="288" y="168"/>
                </a:lnTo>
                <a:lnTo>
                  <a:pt x="288" y="168"/>
                </a:lnTo>
                <a:lnTo>
                  <a:pt x="280" y="176"/>
                </a:lnTo>
                <a:lnTo>
                  <a:pt x="272" y="192"/>
                </a:lnTo>
                <a:lnTo>
                  <a:pt x="272" y="200"/>
                </a:lnTo>
                <a:lnTo>
                  <a:pt x="272" y="208"/>
                </a:lnTo>
                <a:lnTo>
                  <a:pt x="272" y="208"/>
                </a:lnTo>
                <a:lnTo>
                  <a:pt x="272" y="208"/>
                </a:lnTo>
                <a:lnTo>
                  <a:pt x="264" y="216"/>
                </a:lnTo>
                <a:lnTo>
                  <a:pt x="264" y="216"/>
                </a:lnTo>
                <a:lnTo>
                  <a:pt x="272" y="224"/>
                </a:lnTo>
                <a:lnTo>
                  <a:pt x="272" y="224"/>
                </a:lnTo>
                <a:lnTo>
                  <a:pt x="256" y="232"/>
                </a:lnTo>
                <a:lnTo>
                  <a:pt x="256" y="232"/>
                </a:lnTo>
                <a:lnTo>
                  <a:pt x="256" y="232"/>
                </a:lnTo>
                <a:lnTo>
                  <a:pt x="240" y="232"/>
                </a:lnTo>
                <a:lnTo>
                  <a:pt x="240" y="240"/>
                </a:lnTo>
                <a:lnTo>
                  <a:pt x="240" y="240"/>
                </a:lnTo>
                <a:lnTo>
                  <a:pt x="232" y="240"/>
                </a:lnTo>
                <a:lnTo>
                  <a:pt x="224" y="240"/>
                </a:lnTo>
                <a:lnTo>
                  <a:pt x="224" y="248"/>
                </a:lnTo>
                <a:lnTo>
                  <a:pt x="224" y="248"/>
                </a:lnTo>
                <a:lnTo>
                  <a:pt x="224" y="248"/>
                </a:lnTo>
                <a:lnTo>
                  <a:pt x="216" y="256"/>
                </a:lnTo>
                <a:lnTo>
                  <a:pt x="208" y="256"/>
                </a:lnTo>
                <a:lnTo>
                  <a:pt x="200" y="256"/>
                </a:lnTo>
                <a:lnTo>
                  <a:pt x="192" y="256"/>
                </a:lnTo>
                <a:lnTo>
                  <a:pt x="192" y="256"/>
                </a:lnTo>
                <a:lnTo>
                  <a:pt x="192" y="256"/>
                </a:lnTo>
                <a:lnTo>
                  <a:pt x="184" y="256"/>
                </a:lnTo>
                <a:lnTo>
                  <a:pt x="176" y="272"/>
                </a:lnTo>
                <a:lnTo>
                  <a:pt x="168" y="272"/>
                </a:lnTo>
                <a:lnTo>
                  <a:pt x="160" y="264"/>
                </a:lnTo>
                <a:lnTo>
                  <a:pt x="160" y="264"/>
                </a:lnTo>
                <a:lnTo>
                  <a:pt x="144" y="264"/>
                </a:lnTo>
                <a:lnTo>
                  <a:pt x="136" y="248"/>
                </a:lnTo>
                <a:lnTo>
                  <a:pt x="136" y="240"/>
                </a:lnTo>
                <a:lnTo>
                  <a:pt x="136" y="240"/>
                </a:lnTo>
                <a:lnTo>
                  <a:pt x="120" y="264"/>
                </a:lnTo>
                <a:lnTo>
                  <a:pt x="120" y="256"/>
                </a:lnTo>
                <a:lnTo>
                  <a:pt x="120" y="264"/>
                </a:lnTo>
                <a:lnTo>
                  <a:pt x="112" y="272"/>
                </a:lnTo>
                <a:lnTo>
                  <a:pt x="88" y="288"/>
                </a:lnTo>
                <a:lnTo>
                  <a:pt x="88" y="296"/>
                </a:lnTo>
                <a:lnTo>
                  <a:pt x="80" y="304"/>
                </a:lnTo>
                <a:lnTo>
                  <a:pt x="72" y="320"/>
                </a:lnTo>
                <a:lnTo>
                  <a:pt x="56" y="320"/>
                </a:lnTo>
                <a:lnTo>
                  <a:pt x="56" y="328"/>
                </a:lnTo>
                <a:lnTo>
                  <a:pt x="40" y="344"/>
                </a:lnTo>
                <a:lnTo>
                  <a:pt x="16" y="352"/>
                </a:lnTo>
                <a:lnTo>
                  <a:pt x="0" y="360"/>
                </a:lnTo>
                <a:lnTo>
                  <a:pt x="0" y="360"/>
                </a:lnTo>
                <a:lnTo>
                  <a:pt x="152" y="336"/>
                </a:lnTo>
                <a:lnTo>
                  <a:pt x="160" y="328"/>
                </a:lnTo>
                <a:lnTo>
                  <a:pt x="160" y="328"/>
                </a:lnTo>
                <a:lnTo>
                  <a:pt x="168" y="328"/>
                </a:lnTo>
                <a:lnTo>
                  <a:pt x="240" y="328"/>
                </a:lnTo>
                <a:lnTo>
                  <a:pt x="448" y="296"/>
                </a:lnTo>
                <a:lnTo>
                  <a:pt x="616" y="256"/>
                </a:lnTo>
                <a:lnTo>
                  <a:pt x="624" y="256"/>
                </a:lnTo>
                <a:close/>
              </a:path>
            </a:pathLst>
          </a:custGeom>
          <a:solidFill>
            <a:srgbClr val="92D050"/>
          </a:solidFill>
          <a:ln w="6350" cmpd="sng">
            <a:solidFill>
              <a:srgbClr val="000000"/>
            </a:solidFill>
            <a:round/>
            <a:headEnd/>
            <a:tailEnd/>
          </a:ln>
        </p:spPr>
        <p:txBody>
          <a:bodyPr/>
          <a:lstStyle/>
          <a:p>
            <a:endParaRPr lang="en-US" dirty="0"/>
          </a:p>
        </p:txBody>
      </p:sp>
      <p:sp>
        <p:nvSpPr>
          <p:cNvPr id="791605" name="Freeform 53"/>
          <p:cNvSpPr>
            <a:spLocks/>
          </p:cNvSpPr>
          <p:nvPr/>
        </p:nvSpPr>
        <p:spPr bwMode="auto">
          <a:xfrm>
            <a:off x="8964516" y="2751139"/>
            <a:ext cx="647700" cy="331787"/>
          </a:xfrm>
          <a:custGeom>
            <a:avLst/>
            <a:gdLst>
              <a:gd name="T0" fmla="*/ 200 w 360"/>
              <a:gd name="T1" fmla="*/ 120 h 184"/>
              <a:gd name="T2" fmla="*/ 200 w 360"/>
              <a:gd name="T3" fmla="*/ 160 h 184"/>
              <a:gd name="T4" fmla="*/ 208 w 360"/>
              <a:gd name="T5" fmla="*/ 152 h 184"/>
              <a:gd name="T6" fmla="*/ 224 w 360"/>
              <a:gd name="T7" fmla="*/ 160 h 184"/>
              <a:gd name="T8" fmla="*/ 232 w 360"/>
              <a:gd name="T9" fmla="*/ 168 h 184"/>
              <a:gd name="T10" fmla="*/ 264 w 360"/>
              <a:gd name="T11" fmla="*/ 176 h 184"/>
              <a:gd name="T12" fmla="*/ 272 w 360"/>
              <a:gd name="T13" fmla="*/ 176 h 184"/>
              <a:gd name="T14" fmla="*/ 248 w 360"/>
              <a:gd name="T15" fmla="*/ 160 h 184"/>
              <a:gd name="T16" fmla="*/ 232 w 360"/>
              <a:gd name="T17" fmla="*/ 136 h 184"/>
              <a:gd name="T18" fmla="*/ 256 w 360"/>
              <a:gd name="T19" fmla="*/ 152 h 184"/>
              <a:gd name="T20" fmla="*/ 240 w 360"/>
              <a:gd name="T21" fmla="*/ 120 h 184"/>
              <a:gd name="T22" fmla="*/ 232 w 360"/>
              <a:gd name="T23" fmla="*/ 64 h 184"/>
              <a:gd name="T24" fmla="*/ 240 w 360"/>
              <a:gd name="T25" fmla="*/ 64 h 184"/>
              <a:gd name="T26" fmla="*/ 240 w 360"/>
              <a:gd name="T27" fmla="*/ 48 h 184"/>
              <a:gd name="T28" fmla="*/ 248 w 360"/>
              <a:gd name="T29" fmla="*/ 48 h 184"/>
              <a:gd name="T30" fmla="*/ 256 w 360"/>
              <a:gd name="T31" fmla="*/ 40 h 184"/>
              <a:gd name="T32" fmla="*/ 264 w 360"/>
              <a:gd name="T33" fmla="*/ 24 h 184"/>
              <a:gd name="T34" fmla="*/ 264 w 360"/>
              <a:gd name="T35" fmla="*/ 32 h 184"/>
              <a:gd name="T36" fmla="*/ 272 w 360"/>
              <a:gd name="T37" fmla="*/ 32 h 184"/>
              <a:gd name="T38" fmla="*/ 256 w 360"/>
              <a:gd name="T39" fmla="*/ 48 h 184"/>
              <a:gd name="T40" fmla="*/ 256 w 360"/>
              <a:gd name="T41" fmla="*/ 80 h 184"/>
              <a:gd name="T42" fmla="*/ 272 w 360"/>
              <a:gd name="T43" fmla="*/ 72 h 184"/>
              <a:gd name="T44" fmla="*/ 264 w 360"/>
              <a:gd name="T45" fmla="*/ 96 h 184"/>
              <a:gd name="T46" fmla="*/ 272 w 360"/>
              <a:gd name="T47" fmla="*/ 120 h 184"/>
              <a:gd name="T48" fmla="*/ 264 w 360"/>
              <a:gd name="T49" fmla="*/ 128 h 184"/>
              <a:gd name="T50" fmla="*/ 272 w 360"/>
              <a:gd name="T51" fmla="*/ 128 h 184"/>
              <a:gd name="T52" fmla="*/ 272 w 360"/>
              <a:gd name="T53" fmla="*/ 152 h 184"/>
              <a:gd name="T54" fmla="*/ 280 w 360"/>
              <a:gd name="T55" fmla="*/ 152 h 184"/>
              <a:gd name="T56" fmla="*/ 288 w 360"/>
              <a:gd name="T57" fmla="*/ 152 h 184"/>
              <a:gd name="T58" fmla="*/ 288 w 360"/>
              <a:gd name="T59" fmla="*/ 144 h 184"/>
              <a:gd name="T60" fmla="*/ 296 w 360"/>
              <a:gd name="T61" fmla="*/ 152 h 184"/>
              <a:gd name="T62" fmla="*/ 296 w 360"/>
              <a:gd name="T63" fmla="*/ 160 h 184"/>
              <a:gd name="T64" fmla="*/ 304 w 360"/>
              <a:gd name="T65" fmla="*/ 160 h 184"/>
              <a:gd name="T66" fmla="*/ 304 w 360"/>
              <a:gd name="T67" fmla="*/ 176 h 184"/>
              <a:gd name="T68" fmla="*/ 320 w 360"/>
              <a:gd name="T69" fmla="*/ 184 h 184"/>
              <a:gd name="T70" fmla="*/ 344 w 360"/>
              <a:gd name="T71" fmla="*/ 168 h 184"/>
              <a:gd name="T72" fmla="*/ 344 w 360"/>
              <a:gd name="T73" fmla="*/ 144 h 184"/>
              <a:gd name="T74" fmla="*/ 360 w 360"/>
              <a:gd name="T75" fmla="*/ 120 h 184"/>
              <a:gd name="T76" fmla="*/ 352 w 360"/>
              <a:gd name="T77" fmla="*/ 176 h 184"/>
              <a:gd name="T78" fmla="*/ 360 w 360"/>
              <a:gd name="T79" fmla="*/ 168 h 184"/>
              <a:gd name="T80" fmla="*/ 312 w 360"/>
              <a:gd name="T81" fmla="*/ 128 h 184"/>
              <a:gd name="T82" fmla="*/ 0 w 360"/>
              <a:gd name="T83" fmla="*/ 56 h 184"/>
              <a:gd name="T84" fmla="*/ 32 w 360"/>
              <a:gd name="T85" fmla="*/ 80 h 184"/>
              <a:gd name="T86" fmla="*/ 48 w 360"/>
              <a:gd name="T87" fmla="*/ 72 h 184"/>
              <a:gd name="T88" fmla="*/ 72 w 360"/>
              <a:gd name="T89" fmla="*/ 64 h 184"/>
              <a:gd name="T90" fmla="*/ 104 w 360"/>
              <a:gd name="T91" fmla="*/ 48 h 184"/>
              <a:gd name="T92" fmla="*/ 128 w 360"/>
              <a:gd name="T93" fmla="*/ 48 h 184"/>
              <a:gd name="T94" fmla="*/ 144 w 360"/>
              <a:gd name="T95" fmla="*/ 64 h 184"/>
              <a:gd name="T96" fmla="*/ 160 w 360"/>
              <a:gd name="T97" fmla="*/ 72 h 184"/>
              <a:gd name="T98" fmla="*/ 160 w 360"/>
              <a:gd name="T99" fmla="*/ 96 h 184"/>
              <a:gd name="T100" fmla="*/ 192 w 360"/>
              <a:gd name="T101" fmla="*/ 10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 h="184">
                <a:moveTo>
                  <a:pt x="208" y="104"/>
                </a:moveTo>
                <a:lnTo>
                  <a:pt x="208" y="104"/>
                </a:lnTo>
                <a:lnTo>
                  <a:pt x="200" y="120"/>
                </a:lnTo>
                <a:lnTo>
                  <a:pt x="200" y="120"/>
                </a:lnTo>
                <a:lnTo>
                  <a:pt x="192" y="152"/>
                </a:lnTo>
                <a:lnTo>
                  <a:pt x="192" y="152"/>
                </a:lnTo>
                <a:lnTo>
                  <a:pt x="192" y="160"/>
                </a:lnTo>
                <a:lnTo>
                  <a:pt x="200" y="160"/>
                </a:lnTo>
                <a:lnTo>
                  <a:pt x="200" y="152"/>
                </a:lnTo>
                <a:lnTo>
                  <a:pt x="208" y="152"/>
                </a:lnTo>
                <a:lnTo>
                  <a:pt x="208" y="152"/>
                </a:lnTo>
                <a:lnTo>
                  <a:pt x="208" y="152"/>
                </a:lnTo>
                <a:lnTo>
                  <a:pt x="208" y="160"/>
                </a:lnTo>
                <a:lnTo>
                  <a:pt x="224" y="168"/>
                </a:lnTo>
                <a:lnTo>
                  <a:pt x="224" y="168"/>
                </a:lnTo>
                <a:lnTo>
                  <a:pt x="224" y="160"/>
                </a:lnTo>
                <a:lnTo>
                  <a:pt x="224" y="160"/>
                </a:lnTo>
                <a:lnTo>
                  <a:pt x="224" y="160"/>
                </a:lnTo>
                <a:lnTo>
                  <a:pt x="224" y="160"/>
                </a:lnTo>
                <a:lnTo>
                  <a:pt x="232" y="168"/>
                </a:lnTo>
                <a:lnTo>
                  <a:pt x="232" y="168"/>
                </a:lnTo>
                <a:lnTo>
                  <a:pt x="240" y="168"/>
                </a:lnTo>
                <a:lnTo>
                  <a:pt x="248" y="168"/>
                </a:lnTo>
                <a:lnTo>
                  <a:pt x="264" y="176"/>
                </a:lnTo>
                <a:lnTo>
                  <a:pt x="264" y="184"/>
                </a:lnTo>
                <a:lnTo>
                  <a:pt x="264" y="184"/>
                </a:lnTo>
                <a:lnTo>
                  <a:pt x="272" y="176"/>
                </a:lnTo>
                <a:lnTo>
                  <a:pt x="272" y="176"/>
                </a:lnTo>
                <a:lnTo>
                  <a:pt x="264" y="168"/>
                </a:lnTo>
                <a:lnTo>
                  <a:pt x="264" y="160"/>
                </a:lnTo>
                <a:lnTo>
                  <a:pt x="264" y="160"/>
                </a:lnTo>
                <a:lnTo>
                  <a:pt x="248" y="160"/>
                </a:lnTo>
                <a:lnTo>
                  <a:pt x="240" y="152"/>
                </a:lnTo>
                <a:lnTo>
                  <a:pt x="232" y="144"/>
                </a:lnTo>
                <a:lnTo>
                  <a:pt x="232" y="136"/>
                </a:lnTo>
                <a:lnTo>
                  <a:pt x="232" y="136"/>
                </a:lnTo>
                <a:lnTo>
                  <a:pt x="240" y="144"/>
                </a:lnTo>
                <a:lnTo>
                  <a:pt x="248" y="152"/>
                </a:lnTo>
                <a:lnTo>
                  <a:pt x="256" y="152"/>
                </a:lnTo>
                <a:lnTo>
                  <a:pt x="256" y="152"/>
                </a:lnTo>
                <a:lnTo>
                  <a:pt x="256" y="152"/>
                </a:lnTo>
                <a:lnTo>
                  <a:pt x="256" y="144"/>
                </a:lnTo>
                <a:lnTo>
                  <a:pt x="248" y="136"/>
                </a:lnTo>
                <a:lnTo>
                  <a:pt x="240" y="120"/>
                </a:lnTo>
                <a:lnTo>
                  <a:pt x="240" y="104"/>
                </a:lnTo>
                <a:lnTo>
                  <a:pt x="240" y="96"/>
                </a:lnTo>
                <a:lnTo>
                  <a:pt x="240" y="80"/>
                </a:lnTo>
                <a:lnTo>
                  <a:pt x="232" y="64"/>
                </a:lnTo>
                <a:lnTo>
                  <a:pt x="224" y="64"/>
                </a:lnTo>
                <a:lnTo>
                  <a:pt x="224" y="64"/>
                </a:lnTo>
                <a:lnTo>
                  <a:pt x="240" y="64"/>
                </a:lnTo>
                <a:lnTo>
                  <a:pt x="240" y="64"/>
                </a:lnTo>
                <a:lnTo>
                  <a:pt x="240" y="56"/>
                </a:lnTo>
                <a:lnTo>
                  <a:pt x="240" y="56"/>
                </a:lnTo>
                <a:lnTo>
                  <a:pt x="240" y="48"/>
                </a:lnTo>
                <a:lnTo>
                  <a:pt x="240" y="48"/>
                </a:lnTo>
                <a:lnTo>
                  <a:pt x="240" y="48"/>
                </a:lnTo>
                <a:lnTo>
                  <a:pt x="240" y="48"/>
                </a:lnTo>
                <a:lnTo>
                  <a:pt x="248" y="48"/>
                </a:lnTo>
                <a:lnTo>
                  <a:pt x="248" y="48"/>
                </a:lnTo>
                <a:lnTo>
                  <a:pt x="248" y="56"/>
                </a:lnTo>
                <a:lnTo>
                  <a:pt x="248" y="48"/>
                </a:lnTo>
                <a:lnTo>
                  <a:pt x="256" y="40"/>
                </a:lnTo>
                <a:lnTo>
                  <a:pt x="256" y="40"/>
                </a:lnTo>
                <a:lnTo>
                  <a:pt x="256" y="24"/>
                </a:lnTo>
                <a:lnTo>
                  <a:pt x="256" y="24"/>
                </a:lnTo>
                <a:lnTo>
                  <a:pt x="256" y="24"/>
                </a:lnTo>
                <a:lnTo>
                  <a:pt x="264" y="24"/>
                </a:lnTo>
                <a:lnTo>
                  <a:pt x="264" y="24"/>
                </a:lnTo>
                <a:lnTo>
                  <a:pt x="264" y="24"/>
                </a:lnTo>
                <a:lnTo>
                  <a:pt x="264" y="24"/>
                </a:lnTo>
                <a:lnTo>
                  <a:pt x="264" y="32"/>
                </a:lnTo>
                <a:lnTo>
                  <a:pt x="264" y="32"/>
                </a:lnTo>
                <a:lnTo>
                  <a:pt x="264" y="32"/>
                </a:lnTo>
                <a:lnTo>
                  <a:pt x="264" y="32"/>
                </a:lnTo>
                <a:lnTo>
                  <a:pt x="272" y="32"/>
                </a:lnTo>
                <a:lnTo>
                  <a:pt x="272" y="32"/>
                </a:lnTo>
                <a:lnTo>
                  <a:pt x="272" y="32"/>
                </a:lnTo>
                <a:lnTo>
                  <a:pt x="264" y="40"/>
                </a:lnTo>
                <a:lnTo>
                  <a:pt x="256" y="48"/>
                </a:lnTo>
                <a:lnTo>
                  <a:pt x="256" y="56"/>
                </a:lnTo>
                <a:lnTo>
                  <a:pt x="256" y="72"/>
                </a:lnTo>
                <a:lnTo>
                  <a:pt x="256" y="72"/>
                </a:lnTo>
                <a:lnTo>
                  <a:pt x="256" y="80"/>
                </a:lnTo>
                <a:lnTo>
                  <a:pt x="264" y="64"/>
                </a:lnTo>
                <a:lnTo>
                  <a:pt x="264" y="64"/>
                </a:lnTo>
                <a:lnTo>
                  <a:pt x="264" y="64"/>
                </a:lnTo>
                <a:lnTo>
                  <a:pt x="272" y="72"/>
                </a:lnTo>
                <a:lnTo>
                  <a:pt x="264" y="72"/>
                </a:lnTo>
                <a:lnTo>
                  <a:pt x="264" y="80"/>
                </a:lnTo>
                <a:lnTo>
                  <a:pt x="264" y="96"/>
                </a:lnTo>
                <a:lnTo>
                  <a:pt x="264" y="96"/>
                </a:lnTo>
                <a:lnTo>
                  <a:pt x="256" y="104"/>
                </a:lnTo>
                <a:lnTo>
                  <a:pt x="256" y="104"/>
                </a:lnTo>
                <a:lnTo>
                  <a:pt x="256" y="104"/>
                </a:lnTo>
                <a:lnTo>
                  <a:pt x="272" y="120"/>
                </a:lnTo>
                <a:lnTo>
                  <a:pt x="272" y="120"/>
                </a:lnTo>
                <a:lnTo>
                  <a:pt x="272" y="120"/>
                </a:lnTo>
                <a:lnTo>
                  <a:pt x="264" y="120"/>
                </a:lnTo>
                <a:lnTo>
                  <a:pt x="264" y="128"/>
                </a:lnTo>
                <a:lnTo>
                  <a:pt x="264" y="128"/>
                </a:lnTo>
                <a:lnTo>
                  <a:pt x="264" y="128"/>
                </a:lnTo>
                <a:lnTo>
                  <a:pt x="264" y="128"/>
                </a:lnTo>
                <a:lnTo>
                  <a:pt x="272" y="128"/>
                </a:lnTo>
                <a:lnTo>
                  <a:pt x="264" y="136"/>
                </a:lnTo>
                <a:lnTo>
                  <a:pt x="264" y="136"/>
                </a:lnTo>
                <a:lnTo>
                  <a:pt x="264" y="136"/>
                </a:lnTo>
                <a:lnTo>
                  <a:pt x="272" y="152"/>
                </a:lnTo>
                <a:lnTo>
                  <a:pt x="272" y="152"/>
                </a:lnTo>
                <a:lnTo>
                  <a:pt x="272" y="144"/>
                </a:lnTo>
                <a:lnTo>
                  <a:pt x="272" y="144"/>
                </a:lnTo>
                <a:lnTo>
                  <a:pt x="280" y="152"/>
                </a:lnTo>
                <a:lnTo>
                  <a:pt x="288" y="152"/>
                </a:lnTo>
                <a:lnTo>
                  <a:pt x="288" y="152"/>
                </a:lnTo>
                <a:lnTo>
                  <a:pt x="288" y="152"/>
                </a:lnTo>
                <a:lnTo>
                  <a:pt x="288" y="152"/>
                </a:lnTo>
                <a:lnTo>
                  <a:pt x="288" y="144"/>
                </a:lnTo>
                <a:lnTo>
                  <a:pt x="288" y="144"/>
                </a:lnTo>
                <a:lnTo>
                  <a:pt x="288" y="144"/>
                </a:lnTo>
                <a:lnTo>
                  <a:pt x="288" y="144"/>
                </a:lnTo>
                <a:lnTo>
                  <a:pt x="288" y="152"/>
                </a:lnTo>
                <a:lnTo>
                  <a:pt x="296" y="152"/>
                </a:lnTo>
                <a:lnTo>
                  <a:pt x="296" y="152"/>
                </a:lnTo>
                <a:lnTo>
                  <a:pt x="296" y="152"/>
                </a:lnTo>
                <a:lnTo>
                  <a:pt x="304" y="152"/>
                </a:lnTo>
                <a:lnTo>
                  <a:pt x="304" y="152"/>
                </a:lnTo>
                <a:lnTo>
                  <a:pt x="296" y="160"/>
                </a:lnTo>
                <a:lnTo>
                  <a:pt x="296" y="160"/>
                </a:lnTo>
                <a:lnTo>
                  <a:pt x="296" y="160"/>
                </a:lnTo>
                <a:lnTo>
                  <a:pt x="296" y="168"/>
                </a:lnTo>
                <a:lnTo>
                  <a:pt x="304" y="168"/>
                </a:lnTo>
                <a:lnTo>
                  <a:pt x="304" y="160"/>
                </a:lnTo>
                <a:lnTo>
                  <a:pt x="304" y="168"/>
                </a:lnTo>
                <a:lnTo>
                  <a:pt x="304" y="168"/>
                </a:lnTo>
                <a:lnTo>
                  <a:pt x="304" y="176"/>
                </a:lnTo>
                <a:lnTo>
                  <a:pt x="304" y="176"/>
                </a:lnTo>
                <a:lnTo>
                  <a:pt x="304" y="184"/>
                </a:lnTo>
                <a:lnTo>
                  <a:pt x="312" y="184"/>
                </a:lnTo>
                <a:lnTo>
                  <a:pt x="312" y="184"/>
                </a:lnTo>
                <a:lnTo>
                  <a:pt x="320" y="184"/>
                </a:lnTo>
                <a:lnTo>
                  <a:pt x="320" y="184"/>
                </a:lnTo>
                <a:lnTo>
                  <a:pt x="320" y="176"/>
                </a:lnTo>
                <a:lnTo>
                  <a:pt x="336" y="168"/>
                </a:lnTo>
                <a:lnTo>
                  <a:pt x="344" y="168"/>
                </a:lnTo>
                <a:lnTo>
                  <a:pt x="344" y="168"/>
                </a:lnTo>
                <a:lnTo>
                  <a:pt x="344" y="168"/>
                </a:lnTo>
                <a:lnTo>
                  <a:pt x="344" y="144"/>
                </a:lnTo>
                <a:lnTo>
                  <a:pt x="344" y="144"/>
                </a:lnTo>
                <a:lnTo>
                  <a:pt x="352" y="144"/>
                </a:lnTo>
                <a:lnTo>
                  <a:pt x="352" y="144"/>
                </a:lnTo>
                <a:lnTo>
                  <a:pt x="352" y="120"/>
                </a:lnTo>
                <a:lnTo>
                  <a:pt x="360" y="120"/>
                </a:lnTo>
                <a:lnTo>
                  <a:pt x="360" y="120"/>
                </a:lnTo>
                <a:lnTo>
                  <a:pt x="352" y="152"/>
                </a:lnTo>
                <a:lnTo>
                  <a:pt x="352" y="168"/>
                </a:lnTo>
                <a:lnTo>
                  <a:pt x="352" y="176"/>
                </a:lnTo>
                <a:lnTo>
                  <a:pt x="352" y="184"/>
                </a:lnTo>
                <a:lnTo>
                  <a:pt x="352" y="184"/>
                </a:lnTo>
                <a:lnTo>
                  <a:pt x="352" y="176"/>
                </a:lnTo>
                <a:lnTo>
                  <a:pt x="360" y="168"/>
                </a:lnTo>
                <a:lnTo>
                  <a:pt x="360" y="128"/>
                </a:lnTo>
                <a:lnTo>
                  <a:pt x="360" y="120"/>
                </a:lnTo>
                <a:lnTo>
                  <a:pt x="360" y="120"/>
                </a:lnTo>
                <a:lnTo>
                  <a:pt x="312" y="128"/>
                </a:lnTo>
                <a:lnTo>
                  <a:pt x="312" y="128"/>
                </a:lnTo>
                <a:lnTo>
                  <a:pt x="280" y="0"/>
                </a:lnTo>
                <a:lnTo>
                  <a:pt x="280" y="0"/>
                </a:lnTo>
                <a:lnTo>
                  <a:pt x="0" y="56"/>
                </a:lnTo>
                <a:lnTo>
                  <a:pt x="0" y="56"/>
                </a:lnTo>
                <a:lnTo>
                  <a:pt x="8" y="104"/>
                </a:lnTo>
                <a:lnTo>
                  <a:pt x="8" y="104"/>
                </a:lnTo>
                <a:lnTo>
                  <a:pt x="32" y="80"/>
                </a:lnTo>
                <a:lnTo>
                  <a:pt x="32" y="80"/>
                </a:lnTo>
                <a:lnTo>
                  <a:pt x="32" y="80"/>
                </a:lnTo>
                <a:lnTo>
                  <a:pt x="40" y="80"/>
                </a:lnTo>
                <a:lnTo>
                  <a:pt x="48" y="72"/>
                </a:lnTo>
                <a:lnTo>
                  <a:pt x="56" y="64"/>
                </a:lnTo>
                <a:lnTo>
                  <a:pt x="56" y="64"/>
                </a:lnTo>
                <a:lnTo>
                  <a:pt x="56" y="64"/>
                </a:lnTo>
                <a:lnTo>
                  <a:pt x="72" y="64"/>
                </a:lnTo>
                <a:lnTo>
                  <a:pt x="80" y="64"/>
                </a:lnTo>
                <a:lnTo>
                  <a:pt x="88" y="48"/>
                </a:lnTo>
                <a:lnTo>
                  <a:pt x="88" y="48"/>
                </a:lnTo>
                <a:lnTo>
                  <a:pt x="104" y="48"/>
                </a:lnTo>
                <a:lnTo>
                  <a:pt x="112" y="48"/>
                </a:lnTo>
                <a:lnTo>
                  <a:pt x="120" y="48"/>
                </a:lnTo>
                <a:lnTo>
                  <a:pt x="120" y="48"/>
                </a:lnTo>
                <a:lnTo>
                  <a:pt x="128" y="48"/>
                </a:lnTo>
                <a:lnTo>
                  <a:pt x="128" y="48"/>
                </a:lnTo>
                <a:lnTo>
                  <a:pt x="128" y="56"/>
                </a:lnTo>
                <a:lnTo>
                  <a:pt x="128" y="56"/>
                </a:lnTo>
                <a:lnTo>
                  <a:pt x="144" y="64"/>
                </a:lnTo>
                <a:lnTo>
                  <a:pt x="144" y="80"/>
                </a:lnTo>
                <a:lnTo>
                  <a:pt x="136" y="80"/>
                </a:lnTo>
                <a:lnTo>
                  <a:pt x="144" y="72"/>
                </a:lnTo>
                <a:lnTo>
                  <a:pt x="160" y="72"/>
                </a:lnTo>
                <a:lnTo>
                  <a:pt x="160" y="80"/>
                </a:lnTo>
                <a:lnTo>
                  <a:pt x="160" y="80"/>
                </a:lnTo>
                <a:lnTo>
                  <a:pt x="160" y="88"/>
                </a:lnTo>
                <a:lnTo>
                  <a:pt x="160" y="96"/>
                </a:lnTo>
                <a:lnTo>
                  <a:pt x="184" y="96"/>
                </a:lnTo>
                <a:lnTo>
                  <a:pt x="184" y="96"/>
                </a:lnTo>
                <a:lnTo>
                  <a:pt x="192" y="104"/>
                </a:lnTo>
                <a:lnTo>
                  <a:pt x="192" y="104"/>
                </a:lnTo>
                <a:lnTo>
                  <a:pt x="200" y="96"/>
                </a:lnTo>
                <a:lnTo>
                  <a:pt x="200" y="96"/>
                </a:lnTo>
                <a:lnTo>
                  <a:pt x="208" y="104"/>
                </a:lnTo>
                <a:close/>
              </a:path>
            </a:pathLst>
          </a:custGeom>
          <a:solidFill>
            <a:srgbClr val="92D050"/>
          </a:solidFill>
          <a:ln w="6350" cmpd="sng">
            <a:solidFill>
              <a:srgbClr val="000000"/>
            </a:solidFill>
            <a:round/>
            <a:headEnd/>
            <a:tailEnd/>
          </a:ln>
        </p:spPr>
        <p:txBody>
          <a:bodyPr/>
          <a:lstStyle/>
          <a:p>
            <a:endParaRPr lang="en-US" dirty="0"/>
          </a:p>
        </p:txBody>
      </p:sp>
      <p:sp>
        <p:nvSpPr>
          <p:cNvPr id="791606" name="Freeform 54"/>
          <p:cNvSpPr>
            <a:spLocks/>
          </p:cNvSpPr>
          <p:nvPr/>
        </p:nvSpPr>
        <p:spPr bwMode="auto">
          <a:xfrm>
            <a:off x="8215216" y="3800475"/>
            <a:ext cx="749300" cy="806450"/>
          </a:xfrm>
          <a:custGeom>
            <a:avLst/>
            <a:gdLst>
              <a:gd name="T0" fmla="*/ 392 w 416"/>
              <a:gd name="T1" fmla="*/ 392 h 448"/>
              <a:gd name="T2" fmla="*/ 400 w 416"/>
              <a:gd name="T3" fmla="*/ 392 h 448"/>
              <a:gd name="T4" fmla="*/ 400 w 416"/>
              <a:gd name="T5" fmla="*/ 384 h 448"/>
              <a:gd name="T6" fmla="*/ 392 w 416"/>
              <a:gd name="T7" fmla="*/ 384 h 448"/>
              <a:gd name="T8" fmla="*/ 392 w 416"/>
              <a:gd name="T9" fmla="*/ 376 h 448"/>
              <a:gd name="T10" fmla="*/ 400 w 416"/>
              <a:gd name="T11" fmla="*/ 376 h 448"/>
              <a:gd name="T12" fmla="*/ 392 w 416"/>
              <a:gd name="T13" fmla="*/ 376 h 448"/>
              <a:gd name="T14" fmla="*/ 392 w 416"/>
              <a:gd name="T15" fmla="*/ 368 h 448"/>
              <a:gd name="T16" fmla="*/ 384 w 416"/>
              <a:gd name="T17" fmla="*/ 360 h 448"/>
              <a:gd name="T18" fmla="*/ 392 w 416"/>
              <a:gd name="T19" fmla="*/ 360 h 448"/>
              <a:gd name="T20" fmla="*/ 392 w 416"/>
              <a:gd name="T21" fmla="*/ 368 h 448"/>
              <a:gd name="T22" fmla="*/ 392 w 416"/>
              <a:gd name="T23" fmla="*/ 344 h 448"/>
              <a:gd name="T24" fmla="*/ 400 w 416"/>
              <a:gd name="T25" fmla="*/ 344 h 448"/>
              <a:gd name="T26" fmla="*/ 400 w 416"/>
              <a:gd name="T27" fmla="*/ 344 h 448"/>
              <a:gd name="T28" fmla="*/ 400 w 416"/>
              <a:gd name="T29" fmla="*/ 320 h 448"/>
              <a:gd name="T30" fmla="*/ 408 w 416"/>
              <a:gd name="T31" fmla="*/ 320 h 448"/>
              <a:gd name="T32" fmla="*/ 408 w 416"/>
              <a:gd name="T33" fmla="*/ 312 h 448"/>
              <a:gd name="T34" fmla="*/ 400 w 416"/>
              <a:gd name="T35" fmla="*/ 312 h 448"/>
              <a:gd name="T36" fmla="*/ 408 w 416"/>
              <a:gd name="T37" fmla="*/ 304 h 448"/>
              <a:gd name="T38" fmla="*/ 408 w 416"/>
              <a:gd name="T39" fmla="*/ 296 h 448"/>
              <a:gd name="T40" fmla="*/ 408 w 416"/>
              <a:gd name="T41" fmla="*/ 288 h 448"/>
              <a:gd name="T42" fmla="*/ 408 w 416"/>
              <a:gd name="T43" fmla="*/ 280 h 448"/>
              <a:gd name="T44" fmla="*/ 416 w 416"/>
              <a:gd name="T45" fmla="*/ 272 h 448"/>
              <a:gd name="T46" fmla="*/ 416 w 416"/>
              <a:gd name="T47" fmla="*/ 264 h 448"/>
              <a:gd name="T48" fmla="*/ 408 w 416"/>
              <a:gd name="T49" fmla="*/ 264 h 448"/>
              <a:gd name="T50" fmla="*/ 408 w 416"/>
              <a:gd name="T51" fmla="*/ 256 h 448"/>
              <a:gd name="T52" fmla="*/ 384 w 416"/>
              <a:gd name="T53" fmla="*/ 216 h 448"/>
              <a:gd name="T54" fmla="*/ 376 w 416"/>
              <a:gd name="T55" fmla="*/ 208 h 448"/>
              <a:gd name="T56" fmla="*/ 352 w 416"/>
              <a:gd name="T57" fmla="*/ 176 h 448"/>
              <a:gd name="T58" fmla="*/ 344 w 416"/>
              <a:gd name="T59" fmla="*/ 168 h 448"/>
              <a:gd name="T60" fmla="*/ 320 w 416"/>
              <a:gd name="T61" fmla="*/ 152 h 448"/>
              <a:gd name="T62" fmla="*/ 312 w 416"/>
              <a:gd name="T63" fmla="*/ 128 h 448"/>
              <a:gd name="T64" fmla="*/ 304 w 416"/>
              <a:gd name="T65" fmla="*/ 128 h 448"/>
              <a:gd name="T66" fmla="*/ 288 w 416"/>
              <a:gd name="T67" fmla="*/ 104 h 448"/>
              <a:gd name="T68" fmla="*/ 280 w 416"/>
              <a:gd name="T69" fmla="*/ 104 h 448"/>
              <a:gd name="T70" fmla="*/ 256 w 416"/>
              <a:gd name="T71" fmla="*/ 88 h 448"/>
              <a:gd name="T72" fmla="*/ 240 w 416"/>
              <a:gd name="T73" fmla="*/ 56 h 448"/>
              <a:gd name="T74" fmla="*/ 232 w 416"/>
              <a:gd name="T75" fmla="*/ 48 h 448"/>
              <a:gd name="T76" fmla="*/ 216 w 416"/>
              <a:gd name="T77" fmla="*/ 48 h 448"/>
              <a:gd name="T78" fmla="*/ 200 w 416"/>
              <a:gd name="T79" fmla="*/ 40 h 448"/>
              <a:gd name="T80" fmla="*/ 184 w 416"/>
              <a:gd name="T81" fmla="*/ 40 h 448"/>
              <a:gd name="T82" fmla="*/ 200 w 416"/>
              <a:gd name="T83" fmla="*/ 0 h 448"/>
              <a:gd name="T84" fmla="*/ 200 w 416"/>
              <a:gd name="T85" fmla="*/ 0 h 448"/>
              <a:gd name="T86" fmla="*/ 0 w 416"/>
              <a:gd name="T87" fmla="*/ 24 h 448"/>
              <a:gd name="T88" fmla="*/ 56 w 416"/>
              <a:gd name="T89" fmla="*/ 232 h 448"/>
              <a:gd name="T90" fmla="*/ 72 w 416"/>
              <a:gd name="T91" fmla="*/ 264 h 448"/>
              <a:gd name="T92" fmla="*/ 80 w 416"/>
              <a:gd name="T93" fmla="*/ 288 h 448"/>
              <a:gd name="T94" fmla="*/ 88 w 416"/>
              <a:gd name="T95" fmla="*/ 288 h 448"/>
              <a:gd name="T96" fmla="*/ 72 w 416"/>
              <a:gd name="T97" fmla="*/ 304 h 448"/>
              <a:gd name="T98" fmla="*/ 72 w 416"/>
              <a:gd name="T99" fmla="*/ 336 h 448"/>
              <a:gd name="T100" fmla="*/ 80 w 416"/>
              <a:gd name="T101" fmla="*/ 368 h 448"/>
              <a:gd name="T102" fmla="*/ 80 w 416"/>
              <a:gd name="T103" fmla="*/ 392 h 448"/>
              <a:gd name="T104" fmla="*/ 96 w 416"/>
              <a:gd name="T105" fmla="*/ 424 h 448"/>
              <a:gd name="T106" fmla="*/ 112 w 416"/>
              <a:gd name="T107" fmla="*/ 448 h 448"/>
              <a:gd name="T108" fmla="*/ 336 w 416"/>
              <a:gd name="T109" fmla="*/ 432 h 448"/>
              <a:gd name="T110" fmla="*/ 344 w 416"/>
              <a:gd name="T111" fmla="*/ 448 h 448"/>
              <a:gd name="T112" fmla="*/ 360 w 416"/>
              <a:gd name="T113" fmla="*/ 448 h 448"/>
              <a:gd name="T114" fmla="*/ 352 w 416"/>
              <a:gd name="T115" fmla="*/ 432 h 448"/>
              <a:gd name="T116" fmla="*/ 352 w 416"/>
              <a:gd name="T117" fmla="*/ 408 h 448"/>
              <a:gd name="T118" fmla="*/ 360 w 416"/>
              <a:gd name="T119" fmla="*/ 400 h 448"/>
              <a:gd name="T120" fmla="*/ 384 w 416"/>
              <a:gd name="T121" fmla="*/ 408 h 448"/>
              <a:gd name="T122" fmla="*/ 400 w 416"/>
              <a:gd name="T123" fmla="*/ 408 h 448"/>
              <a:gd name="T124" fmla="*/ 400 w 416"/>
              <a:gd name="T125" fmla="*/ 40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 h="448">
                <a:moveTo>
                  <a:pt x="392" y="400"/>
                </a:moveTo>
                <a:lnTo>
                  <a:pt x="392" y="392"/>
                </a:lnTo>
                <a:lnTo>
                  <a:pt x="392" y="392"/>
                </a:lnTo>
                <a:lnTo>
                  <a:pt x="400" y="392"/>
                </a:lnTo>
                <a:lnTo>
                  <a:pt x="400" y="392"/>
                </a:lnTo>
                <a:lnTo>
                  <a:pt x="400" y="384"/>
                </a:lnTo>
                <a:lnTo>
                  <a:pt x="400" y="384"/>
                </a:lnTo>
                <a:lnTo>
                  <a:pt x="392" y="384"/>
                </a:lnTo>
                <a:lnTo>
                  <a:pt x="392" y="384"/>
                </a:lnTo>
                <a:lnTo>
                  <a:pt x="392" y="376"/>
                </a:lnTo>
                <a:lnTo>
                  <a:pt x="400" y="376"/>
                </a:lnTo>
                <a:lnTo>
                  <a:pt x="400" y="376"/>
                </a:lnTo>
                <a:lnTo>
                  <a:pt x="392" y="376"/>
                </a:lnTo>
                <a:lnTo>
                  <a:pt x="392" y="376"/>
                </a:lnTo>
                <a:lnTo>
                  <a:pt x="392" y="376"/>
                </a:lnTo>
                <a:lnTo>
                  <a:pt x="392" y="368"/>
                </a:lnTo>
                <a:lnTo>
                  <a:pt x="392" y="368"/>
                </a:lnTo>
                <a:lnTo>
                  <a:pt x="384" y="360"/>
                </a:lnTo>
                <a:lnTo>
                  <a:pt x="384" y="360"/>
                </a:lnTo>
                <a:lnTo>
                  <a:pt x="392" y="360"/>
                </a:lnTo>
                <a:lnTo>
                  <a:pt x="392" y="368"/>
                </a:lnTo>
                <a:lnTo>
                  <a:pt x="392" y="368"/>
                </a:lnTo>
                <a:lnTo>
                  <a:pt x="392" y="352"/>
                </a:lnTo>
                <a:lnTo>
                  <a:pt x="392" y="344"/>
                </a:lnTo>
                <a:lnTo>
                  <a:pt x="392" y="344"/>
                </a:lnTo>
                <a:lnTo>
                  <a:pt x="400" y="344"/>
                </a:lnTo>
                <a:lnTo>
                  <a:pt x="400" y="344"/>
                </a:lnTo>
                <a:lnTo>
                  <a:pt x="400" y="344"/>
                </a:lnTo>
                <a:lnTo>
                  <a:pt x="400" y="328"/>
                </a:lnTo>
                <a:lnTo>
                  <a:pt x="400" y="320"/>
                </a:lnTo>
                <a:lnTo>
                  <a:pt x="400" y="320"/>
                </a:lnTo>
                <a:lnTo>
                  <a:pt x="408" y="320"/>
                </a:lnTo>
                <a:lnTo>
                  <a:pt x="408" y="320"/>
                </a:lnTo>
                <a:lnTo>
                  <a:pt x="408" y="312"/>
                </a:lnTo>
                <a:lnTo>
                  <a:pt x="400" y="312"/>
                </a:lnTo>
                <a:lnTo>
                  <a:pt x="400" y="312"/>
                </a:lnTo>
                <a:lnTo>
                  <a:pt x="400" y="304"/>
                </a:lnTo>
                <a:lnTo>
                  <a:pt x="408" y="304"/>
                </a:lnTo>
                <a:lnTo>
                  <a:pt x="408" y="304"/>
                </a:lnTo>
                <a:lnTo>
                  <a:pt x="408" y="296"/>
                </a:lnTo>
                <a:lnTo>
                  <a:pt x="408" y="288"/>
                </a:lnTo>
                <a:lnTo>
                  <a:pt x="408" y="288"/>
                </a:lnTo>
                <a:lnTo>
                  <a:pt x="408" y="280"/>
                </a:lnTo>
                <a:lnTo>
                  <a:pt x="408" y="280"/>
                </a:lnTo>
                <a:lnTo>
                  <a:pt x="416" y="272"/>
                </a:lnTo>
                <a:lnTo>
                  <a:pt x="416" y="272"/>
                </a:lnTo>
                <a:lnTo>
                  <a:pt x="416" y="264"/>
                </a:lnTo>
                <a:lnTo>
                  <a:pt x="416" y="264"/>
                </a:lnTo>
                <a:lnTo>
                  <a:pt x="408" y="264"/>
                </a:lnTo>
                <a:lnTo>
                  <a:pt x="408" y="264"/>
                </a:lnTo>
                <a:lnTo>
                  <a:pt x="408" y="264"/>
                </a:lnTo>
                <a:lnTo>
                  <a:pt x="408" y="256"/>
                </a:lnTo>
                <a:lnTo>
                  <a:pt x="408" y="240"/>
                </a:lnTo>
                <a:lnTo>
                  <a:pt x="384" y="216"/>
                </a:lnTo>
                <a:lnTo>
                  <a:pt x="376" y="208"/>
                </a:lnTo>
                <a:lnTo>
                  <a:pt x="376" y="208"/>
                </a:lnTo>
                <a:lnTo>
                  <a:pt x="376" y="184"/>
                </a:lnTo>
                <a:lnTo>
                  <a:pt x="352" y="176"/>
                </a:lnTo>
                <a:lnTo>
                  <a:pt x="344" y="168"/>
                </a:lnTo>
                <a:lnTo>
                  <a:pt x="344" y="168"/>
                </a:lnTo>
                <a:lnTo>
                  <a:pt x="336" y="160"/>
                </a:lnTo>
                <a:lnTo>
                  <a:pt x="320" y="152"/>
                </a:lnTo>
                <a:lnTo>
                  <a:pt x="320" y="136"/>
                </a:lnTo>
                <a:lnTo>
                  <a:pt x="312" y="128"/>
                </a:lnTo>
                <a:lnTo>
                  <a:pt x="304" y="128"/>
                </a:lnTo>
                <a:lnTo>
                  <a:pt x="304" y="128"/>
                </a:lnTo>
                <a:lnTo>
                  <a:pt x="296" y="120"/>
                </a:lnTo>
                <a:lnTo>
                  <a:pt x="288" y="104"/>
                </a:lnTo>
                <a:lnTo>
                  <a:pt x="280" y="104"/>
                </a:lnTo>
                <a:lnTo>
                  <a:pt x="280" y="104"/>
                </a:lnTo>
                <a:lnTo>
                  <a:pt x="264" y="104"/>
                </a:lnTo>
                <a:lnTo>
                  <a:pt x="256" y="88"/>
                </a:lnTo>
                <a:lnTo>
                  <a:pt x="248" y="80"/>
                </a:lnTo>
                <a:lnTo>
                  <a:pt x="240" y="56"/>
                </a:lnTo>
                <a:lnTo>
                  <a:pt x="232" y="48"/>
                </a:lnTo>
                <a:lnTo>
                  <a:pt x="232" y="48"/>
                </a:lnTo>
                <a:lnTo>
                  <a:pt x="224" y="48"/>
                </a:lnTo>
                <a:lnTo>
                  <a:pt x="216" y="48"/>
                </a:lnTo>
                <a:lnTo>
                  <a:pt x="208" y="40"/>
                </a:lnTo>
                <a:lnTo>
                  <a:pt x="200" y="40"/>
                </a:lnTo>
                <a:lnTo>
                  <a:pt x="200" y="40"/>
                </a:lnTo>
                <a:lnTo>
                  <a:pt x="184" y="40"/>
                </a:lnTo>
                <a:lnTo>
                  <a:pt x="184" y="16"/>
                </a:lnTo>
                <a:lnTo>
                  <a:pt x="200" y="0"/>
                </a:lnTo>
                <a:lnTo>
                  <a:pt x="200" y="0"/>
                </a:lnTo>
                <a:lnTo>
                  <a:pt x="200" y="0"/>
                </a:lnTo>
                <a:lnTo>
                  <a:pt x="104" y="16"/>
                </a:lnTo>
                <a:lnTo>
                  <a:pt x="0" y="24"/>
                </a:lnTo>
                <a:lnTo>
                  <a:pt x="0" y="24"/>
                </a:lnTo>
                <a:lnTo>
                  <a:pt x="56" y="232"/>
                </a:lnTo>
                <a:lnTo>
                  <a:pt x="72" y="264"/>
                </a:lnTo>
                <a:lnTo>
                  <a:pt x="72" y="264"/>
                </a:lnTo>
                <a:lnTo>
                  <a:pt x="80" y="272"/>
                </a:lnTo>
                <a:lnTo>
                  <a:pt x="80" y="288"/>
                </a:lnTo>
                <a:lnTo>
                  <a:pt x="80" y="288"/>
                </a:lnTo>
                <a:lnTo>
                  <a:pt x="88" y="288"/>
                </a:lnTo>
                <a:lnTo>
                  <a:pt x="88" y="296"/>
                </a:lnTo>
                <a:lnTo>
                  <a:pt x="72" y="304"/>
                </a:lnTo>
                <a:lnTo>
                  <a:pt x="72" y="312"/>
                </a:lnTo>
                <a:lnTo>
                  <a:pt x="72" y="336"/>
                </a:lnTo>
                <a:lnTo>
                  <a:pt x="72" y="360"/>
                </a:lnTo>
                <a:lnTo>
                  <a:pt x="80" y="368"/>
                </a:lnTo>
                <a:lnTo>
                  <a:pt x="80" y="384"/>
                </a:lnTo>
                <a:lnTo>
                  <a:pt x="80" y="392"/>
                </a:lnTo>
                <a:lnTo>
                  <a:pt x="80" y="392"/>
                </a:lnTo>
                <a:lnTo>
                  <a:pt x="96" y="424"/>
                </a:lnTo>
                <a:lnTo>
                  <a:pt x="112" y="448"/>
                </a:lnTo>
                <a:lnTo>
                  <a:pt x="112" y="448"/>
                </a:lnTo>
                <a:lnTo>
                  <a:pt x="336" y="432"/>
                </a:lnTo>
                <a:lnTo>
                  <a:pt x="336" y="432"/>
                </a:lnTo>
                <a:lnTo>
                  <a:pt x="344" y="448"/>
                </a:lnTo>
                <a:lnTo>
                  <a:pt x="344" y="448"/>
                </a:lnTo>
                <a:lnTo>
                  <a:pt x="360" y="448"/>
                </a:lnTo>
                <a:lnTo>
                  <a:pt x="360" y="448"/>
                </a:lnTo>
                <a:lnTo>
                  <a:pt x="360" y="440"/>
                </a:lnTo>
                <a:lnTo>
                  <a:pt x="352" y="432"/>
                </a:lnTo>
                <a:lnTo>
                  <a:pt x="352" y="424"/>
                </a:lnTo>
                <a:lnTo>
                  <a:pt x="352" y="408"/>
                </a:lnTo>
                <a:lnTo>
                  <a:pt x="360" y="400"/>
                </a:lnTo>
                <a:lnTo>
                  <a:pt x="360" y="400"/>
                </a:lnTo>
                <a:lnTo>
                  <a:pt x="368" y="408"/>
                </a:lnTo>
                <a:lnTo>
                  <a:pt x="384" y="408"/>
                </a:lnTo>
                <a:lnTo>
                  <a:pt x="392" y="408"/>
                </a:lnTo>
                <a:lnTo>
                  <a:pt x="400" y="408"/>
                </a:lnTo>
                <a:lnTo>
                  <a:pt x="400" y="400"/>
                </a:lnTo>
                <a:lnTo>
                  <a:pt x="400" y="400"/>
                </a:lnTo>
                <a:lnTo>
                  <a:pt x="392" y="400"/>
                </a:lnTo>
                <a:close/>
              </a:path>
            </a:pathLst>
          </a:custGeom>
          <a:solidFill>
            <a:srgbClr val="92D050"/>
          </a:solidFill>
          <a:ln w="6350" cmpd="sng">
            <a:solidFill>
              <a:srgbClr val="000000"/>
            </a:solidFill>
            <a:round/>
            <a:headEnd/>
            <a:tailEnd/>
          </a:ln>
        </p:spPr>
        <p:txBody>
          <a:bodyPr/>
          <a:lstStyle/>
          <a:p>
            <a:endParaRPr lang="en-US" dirty="0"/>
          </a:p>
        </p:txBody>
      </p:sp>
      <p:sp>
        <p:nvSpPr>
          <p:cNvPr id="791607" name="Freeform 55"/>
          <p:cNvSpPr>
            <a:spLocks/>
          </p:cNvSpPr>
          <p:nvPr/>
        </p:nvSpPr>
        <p:spPr bwMode="auto">
          <a:xfrm>
            <a:off x="9902728" y="2206626"/>
            <a:ext cx="101600" cy="144463"/>
          </a:xfrm>
          <a:custGeom>
            <a:avLst/>
            <a:gdLst>
              <a:gd name="T0" fmla="*/ 8 w 56"/>
              <a:gd name="T1" fmla="*/ 72 h 80"/>
              <a:gd name="T2" fmla="*/ 8 w 56"/>
              <a:gd name="T3" fmla="*/ 72 h 80"/>
              <a:gd name="T4" fmla="*/ 8 w 56"/>
              <a:gd name="T5" fmla="*/ 80 h 80"/>
              <a:gd name="T6" fmla="*/ 8 w 56"/>
              <a:gd name="T7" fmla="*/ 80 h 80"/>
              <a:gd name="T8" fmla="*/ 16 w 56"/>
              <a:gd name="T9" fmla="*/ 80 h 80"/>
              <a:gd name="T10" fmla="*/ 16 w 56"/>
              <a:gd name="T11" fmla="*/ 80 h 80"/>
              <a:gd name="T12" fmla="*/ 24 w 56"/>
              <a:gd name="T13" fmla="*/ 72 h 80"/>
              <a:gd name="T14" fmla="*/ 32 w 56"/>
              <a:gd name="T15" fmla="*/ 64 h 80"/>
              <a:gd name="T16" fmla="*/ 32 w 56"/>
              <a:gd name="T17" fmla="*/ 64 h 80"/>
              <a:gd name="T18" fmla="*/ 40 w 56"/>
              <a:gd name="T19" fmla="*/ 64 h 80"/>
              <a:gd name="T20" fmla="*/ 40 w 56"/>
              <a:gd name="T21" fmla="*/ 64 h 80"/>
              <a:gd name="T22" fmla="*/ 40 w 56"/>
              <a:gd name="T23" fmla="*/ 56 h 80"/>
              <a:gd name="T24" fmla="*/ 32 w 56"/>
              <a:gd name="T25" fmla="*/ 24 h 80"/>
              <a:gd name="T26" fmla="*/ 32 w 56"/>
              <a:gd name="T27" fmla="*/ 24 h 80"/>
              <a:gd name="T28" fmla="*/ 32 w 56"/>
              <a:gd name="T29" fmla="*/ 24 h 80"/>
              <a:gd name="T30" fmla="*/ 32 w 56"/>
              <a:gd name="T31" fmla="*/ 24 h 80"/>
              <a:gd name="T32" fmla="*/ 40 w 56"/>
              <a:gd name="T33" fmla="*/ 32 h 80"/>
              <a:gd name="T34" fmla="*/ 40 w 56"/>
              <a:gd name="T35" fmla="*/ 32 h 80"/>
              <a:gd name="T36" fmla="*/ 48 w 56"/>
              <a:gd name="T37" fmla="*/ 32 h 80"/>
              <a:gd name="T38" fmla="*/ 56 w 56"/>
              <a:gd name="T39" fmla="*/ 48 h 80"/>
              <a:gd name="T40" fmla="*/ 56 w 56"/>
              <a:gd name="T41" fmla="*/ 48 h 80"/>
              <a:gd name="T42" fmla="*/ 56 w 56"/>
              <a:gd name="T43" fmla="*/ 48 h 80"/>
              <a:gd name="T44" fmla="*/ 56 w 56"/>
              <a:gd name="T45" fmla="*/ 48 h 80"/>
              <a:gd name="T46" fmla="*/ 56 w 56"/>
              <a:gd name="T47" fmla="*/ 32 h 80"/>
              <a:gd name="T48" fmla="*/ 48 w 56"/>
              <a:gd name="T49" fmla="*/ 32 h 80"/>
              <a:gd name="T50" fmla="*/ 40 w 56"/>
              <a:gd name="T51" fmla="*/ 24 h 80"/>
              <a:gd name="T52" fmla="*/ 40 w 56"/>
              <a:gd name="T53" fmla="*/ 24 h 80"/>
              <a:gd name="T54" fmla="*/ 40 w 56"/>
              <a:gd name="T55" fmla="*/ 24 h 80"/>
              <a:gd name="T56" fmla="*/ 32 w 56"/>
              <a:gd name="T57" fmla="*/ 16 h 80"/>
              <a:gd name="T58" fmla="*/ 32 w 56"/>
              <a:gd name="T59" fmla="*/ 16 h 80"/>
              <a:gd name="T60" fmla="*/ 32 w 56"/>
              <a:gd name="T61" fmla="*/ 16 h 80"/>
              <a:gd name="T62" fmla="*/ 32 w 56"/>
              <a:gd name="T63" fmla="*/ 16 h 80"/>
              <a:gd name="T64" fmla="*/ 24 w 56"/>
              <a:gd name="T65" fmla="*/ 0 h 80"/>
              <a:gd name="T66" fmla="*/ 24 w 56"/>
              <a:gd name="T67" fmla="*/ 0 h 80"/>
              <a:gd name="T68" fmla="*/ 0 w 56"/>
              <a:gd name="T69" fmla="*/ 8 h 80"/>
              <a:gd name="T70" fmla="*/ 0 w 56"/>
              <a:gd name="T71" fmla="*/ 8 h 80"/>
              <a:gd name="T72" fmla="*/ 16 w 56"/>
              <a:gd name="T73" fmla="*/ 64 h 80"/>
              <a:gd name="T74" fmla="*/ 16 w 56"/>
              <a:gd name="T75" fmla="*/ 64 h 80"/>
              <a:gd name="T76" fmla="*/ 8 w 56"/>
              <a:gd name="T77"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 h="80">
                <a:moveTo>
                  <a:pt x="8" y="72"/>
                </a:moveTo>
                <a:lnTo>
                  <a:pt x="8" y="72"/>
                </a:lnTo>
                <a:lnTo>
                  <a:pt x="8" y="80"/>
                </a:lnTo>
                <a:lnTo>
                  <a:pt x="8" y="80"/>
                </a:lnTo>
                <a:lnTo>
                  <a:pt x="16" y="80"/>
                </a:lnTo>
                <a:lnTo>
                  <a:pt x="16" y="80"/>
                </a:lnTo>
                <a:lnTo>
                  <a:pt x="24" y="72"/>
                </a:lnTo>
                <a:lnTo>
                  <a:pt x="32" y="64"/>
                </a:lnTo>
                <a:lnTo>
                  <a:pt x="32" y="64"/>
                </a:lnTo>
                <a:lnTo>
                  <a:pt x="40" y="64"/>
                </a:lnTo>
                <a:lnTo>
                  <a:pt x="40" y="64"/>
                </a:lnTo>
                <a:lnTo>
                  <a:pt x="40" y="56"/>
                </a:lnTo>
                <a:lnTo>
                  <a:pt x="32" y="24"/>
                </a:lnTo>
                <a:lnTo>
                  <a:pt x="32" y="24"/>
                </a:lnTo>
                <a:lnTo>
                  <a:pt x="32" y="24"/>
                </a:lnTo>
                <a:lnTo>
                  <a:pt x="32" y="24"/>
                </a:lnTo>
                <a:lnTo>
                  <a:pt x="40" y="32"/>
                </a:lnTo>
                <a:lnTo>
                  <a:pt x="40" y="32"/>
                </a:lnTo>
                <a:lnTo>
                  <a:pt x="48" y="32"/>
                </a:lnTo>
                <a:lnTo>
                  <a:pt x="56" y="48"/>
                </a:lnTo>
                <a:lnTo>
                  <a:pt x="56" y="48"/>
                </a:lnTo>
                <a:lnTo>
                  <a:pt x="56" y="48"/>
                </a:lnTo>
                <a:lnTo>
                  <a:pt x="56" y="48"/>
                </a:lnTo>
                <a:lnTo>
                  <a:pt x="56" y="32"/>
                </a:lnTo>
                <a:lnTo>
                  <a:pt x="48" y="32"/>
                </a:lnTo>
                <a:lnTo>
                  <a:pt x="40" y="24"/>
                </a:lnTo>
                <a:lnTo>
                  <a:pt x="40" y="24"/>
                </a:lnTo>
                <a:lnTo>
                  <a:pt x="40" y="24"/>
                </a:lnTo>
                <a:lnTo>
                  <a:pt x="32" y="16"/>
                </a:lnTo>
                <a:lnTo>
                  <a:pt x="32" y="16"/>
                </a:lnTo>
                <a:lnTo>
                  <a:pt x="32" y="16"/>
                </a:lnTo>
                <a:lnTo>
                  <a:pt x="32" y="16"/>
                </a:lnTo>
                <a:lnTo>
                  <a:pt x="24" y="0"/>
                </a:lnTo>
                <a:lnTo>
                  <a:pt x="24" y="0"/>
                </a:lnTo>
                <a:lnTo>
                  <a:pt x="0" y="8"/>
                </a:lnTo>
                <a:lnTo>
                  <a:pt x="0" y="8"/>
                </a:lnTo>
                <a:lnTo>
                  <a:pt x="16" y="64"/>
                </a:lnTo>
                <a:lnTo>
                  <a:pt x="16" y="64"/>
                </a:lnTo>
                <a:lnTo>
                  <a:pt x="8" y="72"/>
                </a:lnTo>
                <a:close/>
              </a:path>
            </a:pathLst>
          </a:custGeom>
          <a:solidFill>
            <a:srgbClr val="92D050"/>
          </a:solidFill>
          <a:ln w="6350" cmpd="sng">
            <a:solidFill>
              <a:srgbClr val="000000"/>
            </a:solidFill>
            <a:round/>
            <a:headEnd/>
            <a:tailEnd/>
          </a:ln>
        </p:spPr>
        <p:txBody>
          <a:bodyPr/>
          <a:lstStyle/>
          <a:p>
            <a:endParaRPr lang="en-US" dirty="0"/>
          </a:p>
        </p:txBody>
      </p:sp>
      <p:sp>
        <p:nvSpPr>
          <p:cNvPr id="791608" name="Freeform 56"/>
          <p:cNvSpPr>
            <a:spLocks/>
          </p:cNvSpPr>
          <p:nvPr/>
        </p:nvSpPr>
        <p:spPr bwMode="auto">
          <a:xfrm>
            <a:off x="9642379" y="2362201"/>
            <a:ext cx="258763" cy="157163"/>
          </a:xfrm>
          <a:custGeom>
            <a:avLst/>
            <a:gdLst>
              <a:gd name="T0" fmla="*/ 0 w 144"/>
              <a:gd name="T1" fmla="*/ 88 h 88"/>
              <a:gd name="T2" fmla="*/ 0 w 144"/>
              <a:gd name="T3" fmla="*/ 80 h 88"/>
              <a:gd name="T4" fmla="*/ 8 w 144"/>
              <a:gd name="T5" fmla="*/ 64 h 88"/>
              <a:gd name="T6" fmla="*/ 16 w 144"/>
              <a:gd name="T7" fmla="*/ 56 h 88"/>
              <a:gd name="T8" fmla="*/ 24 w 144"/>
              <a:gd name="T9" fmla="*/ 48 h 88"/>
              <a:gd name="T10" fmla="*/ 32 w 144"/>
              <a:gd name="T11" fmla="*/ 40 h 88"/>
              <a:gd name="T12" fmla="*/ 48 w 144"/>
              <a:gd name="T13" fmla="*/ 40 h 88"/>
              <a:gd name="T14" fmla="*/ 48 w 144"/>
              <a:gd name="T15" fmla="*/ 40 h 88"/>
              <a:gd name="T16" fmla="*/ 64 w 144"/>
              <a:gd name="T17" fmla="*/ 32 h 88"/>
              <a:gd name="T18" fmla="*/ 88 w 144"/>
              <a:gd name="T19" fmla="*/ 24 h 88"/>
              <a:gd name="T20" fmla="*/ 112 w 144"/>
              <a:gd name="T21" fmla="*/ 0 h 88"/>
              <a:gd name="T22" fmla="*/ 112 w 144"/>
              <a:gd name="T23" fmla="*/ 8 h 88"/>
              <a:gd name="T24" fmla="*/ 104 w 144"/>
              <a:gd name="T25" fmla="*/ 16 h 88"/>
              <a:gd name="T26" fmla="*/ 96 w 144"/>
              <a:gd name="T27" fmla="*/ 24 h 88"/>
              <a:gd name="T28" fmla="*/ 96 w 144"/>
              <a:gd name="T29" fmla="*/ 32 h 88"/>
              <a:gd name="T30" fmla="*/ 96 w 144"/>
              <a:gd name="T31" fmla="*/ 32 h 88"/>
              <a:gd name="T32" fmla="*/ 96 w 144"/>
              <a:gd name="T33" fmla="*/ 32 h 88"/>
              <a:gd name="T34" fmla="*/ 96 w 144"/>
              <a:gd name="T35" fmla="*/ 40 h 88"/>
              <a:gd name="T36" fmla="*/ 96 w 144"/>
              <a:gd name="T37" fmla="*/ 40 h 88"/>
              <a:gd name="T38" fmla="*/ 104 w 144"/>
              <a:gd name="T39" fmla="*/ 32 h 88"/>
              <a:gd name="T40" fmla="*/ 104 w 144"/>
              <a:gd name="T41" fmla="*/ 32 h 88"/>
              <a:gd name="T42" fmla="*/ 112 w 144"/>
              <a:gd name="T43" fmla="*/ 16 h 88"/>
              <a:gd name="T44" fmla="*/ 128 w 144"/>
              <a:gd name="T45" fmla="*/ 8 h 88"/>
              <a:gd name="T46" fmla="*/ 128 w 144"/>
              <a:gd name="T47" fmla="*/ 8 h 88"/>
              <a:gd name="T48" fmla="*/ 136 w 144"/>
              <a:gd name="T49" fmla="*/ 0 h 88"/>
              <a:gd name="T50" fmla="*/ 144 w 144"/>
              <a:gd name="T51" fmla="*/ 0 h 88"/>
              <a:gd name="T52" fmla="*/ 144 w 144"/>
              <a:gd name="T53" fmla="*/ 8 h 88"/>
              <a:gd name="T54" fmla="*/ 96 w 144"/>
              <a:gd name="T55" fmla="*/ 48 h 88"/>
              <a:gd name="T56" fmla="*/ 72 w 144"/>
              <a:gd name="T57" fmla="*/ 64 h 88"/>
              <a:gd name="T58" fmla="*/ 72 w 144"/>
              <a:gd name="T59" fmla="*/ 64 h 88"/>
              <a:gd name="T60" fmla="*/ 80 w 144"/>
              <a:gd name="T61" fmla="*/ 48 h 88"/>
              <a:gd name="T62" fmla="*/ 80 w 144"/>
              <a:gd name="T63" fmla="*/ 48 h 88"/>
              <a:gd name="T64" fmla="*/ 56 w 144"/>
              <a:gd name="T65" fmla="*/ 56 h 88"/>
              <a:gd name="T66" fmla="*/ 32 w 144"/>
              <a:gd name="T67" fmla="*/ 72 h 88"/>
              <a:gd name="T68" fmla="*/ 8 w 144"/>
              <a:gd name="T69" fmla="*/ 88 h 88"/>
              <a:gd name="T70" fmla="*/ 16 w 144"/>
              <a:gd name="T71" fmla="*/ 88 h 88"/>
              <a:gd name="T72" fmla="*/ 16 w 144"/>
              <a:gd name="T73" fmla="*/ 80 h 88"/>
              <a:gd name="T74" fmla="*/ 0 w 144"/>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88">
                <a:moveTo>
                  <a:pt x="0" y="88"/>
                </a:moveTo>
                <a:lnTo>
                  <a:pt x="0" y="88"/>
                </a:lnTo>
                <a:lnTo>
                  <a:pt x="0" y="88"/>
                </a:lnTo>
                <a:lnTo>
                  <a:pt x="0" y="80"/>
                </a:lnTo>
                <a:lnTo>
                  <a:pt x="0" y="72"/>
                </a:lnTo>
                <a:lnTo>
                  <a:pt x="8" y="64"/>
                </a:lnTo>
                <a:lnTo>
                  <a:pt x="16" y="64"/>
                </a:lnTo>
                <a:lnTo>
                  <a:pt x="16" y="56"/>
                </a:lnTo>
                <a:lnTo>
                  <a:pt x="16" y="48"/>
                </a:lnTo>
                <a:lnTo>
                  <a:pt x="24" y="48"/>
                </a:lnTo>
                <a:lnTo>
                  <a:pt x="24" y="48"/>
                </a:lnTo>
                <a:lnTo>
                  <a:pt x="32" y="40"/>
                </a:lnTo>
                <a:lnTo>
                  <a:pt x="32" y="40"/>
                </a:lnTo>
                <a:lnTo>
                  <a:pt x="48" y="40"/>
                </a:lnTo>
                <a:lnTo>
                  <a:pt x="48" y="40"/>
                </a:lnTo>
                <a:lnTo>
                  <a:pt x="48" y="40"/>
                </a:lnTo>
                <a:lnTo>
                  <a:pt x="48" y="32"/>
                </a:lnTo>
                <a:lnTo>
                  <a:pt x="64" y="32"/>
                </a:lnTo>
                <a:lnTo>
                  <a:pt x="88" y="24"/>
                </a:lnTo>
                <a:lnTo>
                  <a:pt x="88" y="24"/>
                </a:lnTo>
                <a:lnTo>
                  <a:pt x="104" y="0"/>
                </a:lnTo>
                <a:lnTo>
                  <a:pt x="112" y="0"/>
                </a:lnTo>
                <a:lnTo>
                  <a:pt x="112" y="0"/>
                </a:lnTo>
                <a:lnTo>
                  <a:pt x="112" y="8"/>
                </a:lnTo>
                <a:lnTo>
                  <a:pt x="104" y="8"/>
                </a:lnTo>
                <a:lnTo>
                  <a:pt x="104" y="16"/>
                </a:lnTo>
                <a:lnTo>
                  <a:pt x="104" y="16"/>
                </a:lnTo>
                <a:lnTo>
                  <a:pt x="96" y="24"/>
                </a:lnTo>
                <a:lnTo>
                  <a:pt x="96" y="32"/>
                </a:lnTo>
                <a:lnTo>
                  <a:pt x="96" y="32"/>
                </a:lnTo>
                <a:lnTo>
                  <a:pt x="96" y="32"/>
                </a:lnTo>
                <a:lnTo>
                  <a:pt x="96" y="32"/>
                </a:lnTo>
                <a:lnTo>
                  <a:pt x="96" y="32"/>
                </a:lnTo>
                <a:lnTo>
                  <a:pt x="96" y="32"/>
                </a:lnTo>
                <a:lnTo>
                  <a:pt x="96" y="32"/>
                </a:lnTo>
                <a:lnTo>
                  <a:pt x="96" y="40"/>
                </a:lnTo>
                <a:lnTo>
                  <a:pt x="96" y="40"/>
                </a:lnTo>
                <a:lnTo>
                  <a:pt x="96" y="40"/>
                </a:lnTo>
                <a:lnTo>
                  <a:pt x="96" y="40"/>
                </a:lnTo>
                <a:lnTo>
                  <a:pt x="104" y="32"/>
                </a:lnTo>
                <a:lnTo>
                  <a:pt x="104" y="32"/>
                </a:lnTo>
                <a:lnTo>
                  <a:pt x="104" y="32"/>
                </a:lnTo>
                <a:lnTo>
                  <a:pt x="104" y="24"/>
                </a:lnTo>
                <a:lnTo>
                  <a:pt x="112" y="16"/>
                </a:lnTo>
                <a:lnTo>
                  <a:pt x="120" y="8"/>
                </a:lnTo>
                <a:lnTo>
                  <a:pt x="128" y="8"/>
                </a:lnTo>
                <a:lnTo>
                  <a:pt x="128" y="8"/>
                </a:lnTo>
                <a:lnTo>
                  <a:pt x="128" y="8"/>
                </a:lnTo>
                <a:lnTo>
                  <a:pt x="136" y="8"/>
                </a:lnTo>
                <a:lnTo>
                  <a:pt x="136" y="0"/>
                </a:lnTo>
                <a:lnTo>
                  <a:pt x="144" y="0"/>
                </a:lnTo>
                <a:lnTo>
                  <a:pt x="144" y="0"/>
                </a:lnTo>
                <a:lnTo>
                  <a:pt x="144" y="0"/>
                </a:lnTo>
                <a:lnTo>
                  <a:pt x="144" y="8"/>
                </a:lnTo>
                <a:lnTo>
                  <a:pt x="128" y="16"/>
                </a:lnTo>
                <a:lnTo>
                  <a:pt x="96" y="48"/>
                </a:lnTo>
                <a:lnTo>
                  <a:pt x="80" y="56"/>
                </a:lnTo>
                <a:lnTo>
                  <a:pt x="72" y="64"/>
                </a:lnTo>
                <a:lnTo>
                  <a:pt x="72" y="64"/>
                </a:lnTo>
                <a:lnTo>
                  <a:pt x="72" y="64"/>
                </a:lnTo>
                <a:lnTo>
                  <a:pt x="80" y="56"/>
                </a:lnTo>
                <a:lnTo>
                  <a:pt x="80" y="48"/>
                </a:lnTo>
                <a:lnTo>
                  <a:pt x="80" y="48"/>
                </a:lnTo>
                <a:lnTo>
                  <a:pt x="80" y="48"/>
                </a:lnTo>
                <a:lnTo>
                  <a:pt x="64" y="56"/>
                </a:lnTo>
                <a:lnTo>
                  <a:pt x="56" y="56"/>
                </a:lnTo>
                <a:lnTo>
                  <a:pt x="48" y="64"/>
                </a:lnTo>
                <a:lnTo>
                  <a:pt x="32" y="72"/>
                </a:lnTo>
                <a:lnTo>
                  <a:pt x="16" y="88"/>
                </a:lnTo>
                <a:lnTo>
                  <a:pt x="8" y="88"/>
                </a:lnTo>
                <a:lnTo>
                  <a:pt x="8" y="88"/>
                </a:lnTo>
                <a:lnTo>
                  <a:pt x="16" y="88"/>
                </a:lnTo>
                <a:lnTo>
                  <a:pt x="16" y="80"/>
                </a:lnTo>
                <a:lnTo>
                  <a:pt x="16" y="80"/>
                </a:lnTo>
                <a:lnTo>
                  <a:pt x="8" y="80"/>
                </a:lnTo>
                <a:lnTo>
                  <a:pt x="0" y="88"/>
                </a:lnTo>
                <a:close/>
              </a:path>
            </a:pathLst>
          </a:custGeom>
          <a:solidFill>
            <a:srgbClr val="92D050"/>
          </a:solidFill>
          <a:ln w="6350" cmpd="sng">
            <a:solidFill>
              <a:srgbClr val="000000"/>
            </a:solidFill>
            <a:round/>
            <a:headEnd/>
            <a:tailEnd/>
          </a:ln>
        </p:spPr>
        <p:txBody>
          <a:bodyPr/>
          <a:lstStyle/>
          <a:p>
            <a:endParaRPr lang="en-US" dirty="0"/>
          </a:p>
        </p:txBody>
      </p:sp>
      <p:sp>
        <p:nvSpPr>
          <p:cNvPr id="791626" name="Rectangle 74"/>
          <p:cNvSpPr>
            <a:spLocks noChangeArrowheads="1"/>
          </p:cNvSpPr>
          <p:nvPr/>
        </p:nvSpPr>
        <p:spPr bwMode="auto">
          <a:xfrm>
            <a:off x="9774142" y="1892300"/>
            <a:ext cx="65"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altLang="en-US" sz="1200" b="1" dirty="0">
              <a:solidFill>
                <a:schemeClr val="bg1"/>
              </a:solidFill>
            </a:endParaRPr>
          </a:p>
        </p:txBody>
      </p:sp>
      <p:sp>
        <p:nvSpPr>
          <p:cNvPr id="791629" name="Line 77"/>
          <p:cNvSpPr>
            <a:spLocks noChangeShapeType="1"/>
          </p:cNvSpPr>
          <p:nvPr/>
        </p:nvSpPr>
        <p:spPr bwMode="auto">
          <a:xfrm flipH="1">
            <a:off x="9947178" y="4495800"/>
            <a:ext cx="152400" cy="228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nvGrpSpPr>
          <p:cNvPr id="791632" name="Group 80"/>
          <p:cNvGrpSpPr>
            <a:grpSpLocks/>
          </p:cNvGrpSpPr>
          <p:nvPr/>
        </p:nvGrpSpPr>
        <p:grpSpPr bwMode="auto">
          <a:xfrm>
            <a:off x="9794778" y="4648200"/>
            <a:ext cx="304800" cy="304800"/>
            <a:chOff x="5088" y="3600"/>
            <a:chExt cx="195" cy="192"/>
          </a:xfrm>
          <a:pattFill prst="lgCheck">
            <a:fgClr>
              <a:srgbClr val="FF6600"/>
            </a:fgClr>
            <a:bgClr>
              <a:schemeClr val="bg1"/>
            </a:bgClr>
          </a:pattFill>
        </p:grpSpPr>
        <p:sp>
          <p:nvSpPr>
            <p:cNvPr id="791633" name="Freeform 81"/>
            <p:cNvSpPr>
              <a:spLocks/>
            </p:cNvSpPr>
            <p:nvPr/>
          </p:nvSpPr>
          <p:spPr bwMode="auto">
            <a:xfrm>
              <a:off x="5088" y="3600"/>
              <a:ext cx="51" cy="87"/>
            </a:xfrm>
            <a:custGeom>
              <a:avLst/>
              <a:gdLst>
                <a:gd name="T0" fmla="*/ 748 w 3368"/>
                <a:gd name="T1" fmla="*/ 106 h 1403"/>
                <a:gd name="T2" fmla="*/ 1230 w 3368"/>
                <a:gd name="T3" fmla="*/ 78 h 1403"/>
                <a:gd name="T4" fmla="*/ 1854 w 3368"/>
                <a:gd name="T5" fmla="*/ 163 h 1403"/>
                <a:gd name="T6" fmla="*/ 2180 w 3368"/>
                <a:gd name="T7" fmla="*/ 178 h 1403"/>
                <a:gd name="T8" fmla="*/ 2350 w 3368"/>
                <a:gd name="T9" fmla="*/ 292 h 1403"/>
                <a:gd name="T10" fmla="*/ 2397 w 3368"/>
                <a:gd name="T11" fmla="*/ 371 h 1403"/>
                <a:gd name="T12" fmla="*/ 2438 w 3368"/>
                <a:gd name="T13" fmla="*/ 350 h 1403"/>
                <a:gd name="T14" fmla="*/ 2404 w 3368"/>
                <a:gd name="T15" fmla="*/ 313 h 1403"/>
                <a:gd name="T16" fmla="*/ 2363 w 3368"/>
                <a:gd name="T17" fmla="*/ 271 h 1403"/>
                <a:gd name="T18" fmla="*/ 2336 w 3368"/>
                <a:gd name="T19" fmla="*/ 220 h 1403"/>
                <a:gd name="T20" fmla="*/ 2390 w 3368"/>
                <a:gd name="T21" fmla="*/ 214 h 1403"/>
                <a:gd name="T22" fmla="*/ 2444 w 3368"/>
                <a:gd name="T23" fmla="*/ 242 h 1403"/>
                <a:gd name="T24" fmla="*/ 2498 w 3368"/>
                <a:gd name="T25" fmla="*/ 242 h 1403"/>
                <a:gd name="T26" fmla="*/ 2555 w 3368"/>
                <a:gd name="T27" fmla="*/ 228 h 1403"/>
                <a:gd name="T28" fmla="*/ 2609 w 3368"/>
                <a:gd name="T29" fmla="*/ 214 h 1403"/>
                <a:gd name="T30" fmla="*/ 2643 w 3368"/>
                <a:gd name="T31" fmla="*/ 256 h 1403"/>
                <a:gd name="T32" fmla="*/ 2690 w 3368"/>
                <a:gd name="T33" fmla="*/ 271 h 1403"/>
                <a:gd name="T34" fmla="*/ 2744 w 3368"/>
                <a:gd name="T35" fmla="*/ 271 h 1403"/>
                <a:gd name="T36" fmla="*/ 2798 w 3368"/>
                <a:gd name="T37" fmla="*/ 299 h 1403"/>
                <a:gd name="T38" fmla="*/ 2853 w 3368"/>
                <a:gd name="T39" fmla="*/ 313 h 1403"/>
                <a:gd name="T40" fmla="*/ 2907 w 3368"/>
                <a:gd name="T41" fmla="*/ 328 h 1403"/>
                <a:gd name="T42" fmla="*/ 2961 w 3368"/>
                <a:gd name="T43" fmla="*/ 342 h 1403"/>
                <a:gd name="T44" fmla="*/ 3015 w 3368"/>
                <a:gd name="T45" fmla="*/ 357 h 1403"/>
                <a:gd name="T46" fmla="*/ 3069 w 3368"/>
                <a:gd name="T47" fmla="*/ 371 h 1403"/>
                <a:gd name="T48" fmla="*/ 3124 w 3368"/>
                <a:gd name="T49" fmla="*/ 386 h 1403"/>
                <a:gd name="T50" fmla="*/ 3179 w 3368"/>
                <a:gd name="T51" fmla="*/ 401 h 1403"/>
                <a:gd name="T52" fmla="*/ 3233 w 3368"/>
                <a:gd name="T53" fmla="*/ 407 h 1403"/>
                <a:gd name="T54" fmla="*/ 3287 w 3368"/>
                <a:gd name="T55" fmla="*/ 407 h 1403"/>
                <a:gd name="T56" fmla="*/ 3341 w 3368"/>
                <a:gd name="T57" fmla="*/ 414 h 1403"/>
                <a:gd name="T58" fmla="*/ 3368 w 3368"/>
                <a:gd name="T59" fmla="*/ 464 h 1403"/>
                <a:gd name="T60" fmla="*/ 3334 w 3368"/>
                <a:gd name="T61" fmla="*/ 522 h 1403"/>
                <a:gd name="T62" fmla="*/ 3328 w 3368"/>
                <a:gd name="T63" fmla="*/ 579 h 1403"/>
                <a:gd name="T64" fmla="*/ 3328 w 3368"/>
                <a:gd name="T65" fmla="*/ 636 h 1403"/>
                <a:gd name="T66" fmla="*/ 3348 w 3368"/>
                <a:gd name="T67" fmla="*/ 693 h 1403"/>
                <a:gd name="T68" fmla="*/ 3287 w 3368"/>
                <a:gd name="T69" fmla="*/ 746 h 1403"/>
                <a:gd name="T70" fmla="*/ 3269 w 3368"/>
                <a:gd name="T71" fmla="*/ 850 h 1403"/>
                <a:gd name="T72" fmla="*/ 3026 w 3368"/>
                <a:gd name="T73" fmla="*/ 1002 h 1403"/>
                <a:gd name="T74" fmla="*/ 2945 w 3368"/>
                <a:gd name="T75" fmla="*/ 1149 h 1403"/>
                <a:gd name="T76" fmla="*/ 2810 w 3368"/>
                <a:gd name="T77" fmla="*/ 1223 h 1403"/>
                <a:gd name="T78" fmla="*/ 2649 w 3368"/>
                <a:gd name="T79" fmla="*/ 1299 h 1403"/>
                <a:gd name="T80" fmla="*/ 2350 w 3368"/>
                <a:gd name="T81" fmla="*/ 1344 h 1403"/>
                <a:gd name="T82" fmla="*/ 2128 w 3368"/>
                <a:gd name="T83" fmla="*/ 1403 h 1403"/>
                <a:gd name="T84" fmla="*/ 1940 w 3368"/>
                <a:gd name="T85" fmla="*/ 1392 h 1403"/>
                <a:gd name="T86" fmla="*/ 1732 w 3368"/>
                <a:gd name="T87" fmla="*/ 1344 h 1403"/>
                <a:gd name="T88" fmla="*/ 1604 w 3368"/>
                <a:gd name="T89" fmla="*/ 1333 h 1403"/>
                <a:gd name="T90" fmla="*/ 1509 w 3368"/>
                <a:gd name="T91" fmla="*/ 1259 h 1403"/>
                <a:gd name="T92" fmla="*/ 1372 w 3368"/>
                <a:gd name="T93" fmla="*/ 1301 h 1403"/>
                <a:gd name="T94" fmla="*/ 1043 w 3368"/>
                <a:gd name="T95" fmla="*/ 1287 h 1403"/>
                <a:gd name="T96" fmla="*/ 883 w 3368"/>
                <a:gd name="T97" fmla="*/ 1249 h 1403"/>
                <a:gd name="T98" fmla="*/ 680 w 3368"/>
                <a:gd name="T99" fmla="*/ 1333 h 1403"/>
                <a:gd name="T100" fmla="*/ 513 w 3368"/>
                <a:gd name="T101" fmla="*/ 1323 h 1403"/>
                <a:gd name="T102" fmla="*/ 301 w 3368"/>
                <a:gd name="T103" fmla="*/ 1287 h 1403"/>
                <a:gd name="T104" fmla="*/ 51 w 3368"/>
                <a:gd name="T105" fmla="*/ 1287 h 1403"/>
                <a:gd name="T106" fmla="*/ 121 w 3368"/>
                <a:gd name="T107" fmla="*/ 1175 h 1403"/>
                <a:gd name="T108" fmla="*/ 108 w 3368"/>
                <a:gd name="T109" fmla="*/ 1021 h 1403"/>
                <a:gd name="T110" fmla="*/ 167 w 3368"/>
                <a:gd name="T111" fmla="*/ 743 h 1403"/>
                <a:gd name="T112" fmla="*/ 121 w 3368"/>
                <a:gd name="T113" fmla="*/ 519 h 1403"/>
                <a:gd name="T114" fmla="*/ 15 w 3368"/>
                <a:gd name="T115" fmla="*/ 433 h 1403"/>
                <a:gd name="T116" fmla="*/ 54 w 3368"/>
                <a:gd name="T117" fmla="*/ 287 h 1403"/>
                <a:gd name="T118" fmla="*/ 178 w 3368"/>
                <a:gd name="T119" fmla="*/ 256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68" h="1403">
                  <a:moveTo>
                    <a:pt x="225" y="0"/>
                  </a:moveTo>
                  <a:lnTo>
                    <a:pt x="511" y="21"/>
                  </a:lnTo>
                  <a:lnTo>
                    <a:pt x="646" y="85"/>
                  </a:lnTo>
                  <a:lnTo>
                    <a:pt x="748" y="106"/>
                  </a:lnTo>
                  <a:lnTo>
                    <a:pt x="899" y="42"/>
                  </a:lnTo>
                  <a:lnTo>
                    <a:pt x="1041" y="99"/>
                  </a:lnTo>
                  <a:lnTo>
                    <a:pt x="1129" y="99"/>
                  </a:lnTo>
                  <a:lnTo>
                    <a:pt x="1230" y="78"/>
                  </a:lnTo>
                  <a:lnTo>
                    <a:pt x="1339" y="106"/>
                  </a:lnTo>
                  <a:lnTo>
                    <a:pt x="1604" y="135"/>
                  </a:lnTo>
                  <a:lnTo>
                    <a:pt x="1719" y="106"/>
                  </a:lnTo>
                  <a:lnTo>
                    <a:pt x="1854" y="163"/>
                  </a:lnTo>
                  <a:lnTo>
                    <a:pt x="1984" y="220"/>
                  </a:lnTo>
                  <a:lnTo>
                    <a:pt x="2025" y="228"/>
                  </a:lnTo>
                  <a:lnTo>
                    <a:pt x="2153" y="206"/>
                  </a:lnTo>
                  <a:lnTo>
                    <a:pt x="2180" y="178"/>
                  </a:lnTo>
                  <a:lnTo>
                    <a:pt x="2228" y="277"/>
                  </a:lnTo>
                  <a:lnTo>
                    <a:pt x="2289" y="263"/>
                  </a:lnTo>
                  <a:lnTo>
                    <a:pt x="2316" y="292"/>
                  </a:lnTo>
                  <a:lnTo>
                    <a:pt x="2350" y="292"/>
                  </a:lnTo>
                  <a:lnTo>
                    <a:pt x="2370" y="328"/>
                  </a:lnTo>
                  <a:lnTo>
                    <a:pt x="2370" y="350"/>
                  </a:lnTo>
                  <a:lnTo>
                    <a:pt x="2383" y="357"/>
                  </a:lnTo>
                  <a:lnTo>
                    <a:pt x="2397" y="371"/>
                  </a:lnTo>
                  <a:lnTo>
                    <a:pt x="2410" y="371"/>
                  </a:lnTo>
                  <a:lnTo>
                    <a:pt x="2424" y="371"/>
                  </a:lnTo>
                  <a:lnTo>
                    <a:pt x="2438" y="365"/>
                  </a:lnTo>
                  <a:lnTo>
                    <a:pt x="2438" y="350"/>
                  </a:lnTo>
                  <a:lnTo>
                    <a:pt x="2438" y="335"/>
                  </a:lnTo>
                  <a:lnTo>
                    <a:pt x="2431" y="320"/>
                  </a:lnTo>
                  <a:lnTo>
                    <a:pt x="2417" y="320"/>
                  </a:lnTo>
                  <a:lnTo>
                    <a:pt x="2404" y="313"/>
                  </a:lnTo>
                  <a:lnTo>
                    <a:pt x="2390" y="307"/>
                  </a:lnTo>
                  <a:lnTo>
                    <a:pt x="2383" y="292"/>
                  </a:lnTo>
                  <a:lnTo>
                    <a:pt x="2370" y="285"/>
                  </a:lnTo>
                  <a:lnTo>
                    <a:pt x="2363" y="271"/>
                  </a:lnTo>
                  <a:lnTo>
                    <a:pt x="2356" y="256"/>
                  </a:lnTo>
                  <a:lnTo>
                    <a:pt x="2350" y="242"/>
                  </a:lnTo>
                  <a:lnTo>
                    <a:pt x="2336" y="235"/>
                  </a:lnTo>
                  <a:lnTo>
                    <a:pt x="2336" y="220"/>
                  </a:lnTo>
                  <a:lnTo>
                    <a:pt x="2350" y="206"/>
                  </a:lnTo>
                  <a:lnTo>
                    <a:pt x="2363" y="206"/>
                  </a:lnTo>
                  <a:lnTo>
                    <a:pt x="2377" y="206"/>
                  </a:lnTo>
                  <a:lnTo>
                    <a:pt x="2390" y="214"/>
                  </a:lnTo>
                  <a:lnTo>
                    <a:pt x="2404" y="220"/>
                  </a:lnTo>
                  <a:lnTo>
                    <a:pt x="2417" y="228"/>
                  </a:lnTo>
                  <a:lnTo>
                    <a:pt x="2431" y="235"/>
                  </a:lnTo>
                  <a:lnTo>
                    <a:pt x="2444" y="242"/>
                  </a:lnTo>
                  <a:lnTo>
                    <a:pt x="2458" y="242"/>
                  </a:lnTo>
                  <a:lnTo>
                    <a:pt x="2471" y="242"/>
                  </a:lnTo>
                  <a:lnTo>
                    <a:pt x="2485" y="242"/>
                  </a:lnTo>
                  <a:lnTo>
                    <a:pt x="2498" y="242"/>
                  </a:lnTo>
                  <a:lnTo>
                    <a:pt x="2512" y="242"/>
                  </a:lnTo>
                  <a:lnTo>
                    <a:pt x="2526" y="235"/>
                  </a:lnTo>
                  <a:lnTo>
                    <a:pt x="2541" y="235"/>
                  </a:lnTo>
                  <a:lnTo>
                    <a:pt x="2555" y="228"/>
                  </a:lnTo>
                  <a:lnTo>
                    <a:pt x="2568" y="220"/>
                  </a:lnTo>
                  <a:lnTo>
                    <a:pt x="2582" y="214"/>
                  </a:lnTo>
                  <a:lnTo>
                    <a:pt x="2595" y="214"/>
                  </a:lnTo>
                  <a:lnTo>
                    <a:pt x="2609" y="214"/>
                  </a:lnTo>
                  <a:lnTo>
                    <a:pt x="2622" y="214"/>
                  </a:lnTo>
                  <a:lnTo>
                    <a:pt x="2629" y="228"/>
                  </a:lnTo>
                  <a:lnTo>
                    <a:pt x="2636" y="242"/>
                  </a:lnTo>
                  <a:lnTo>
                    <a:pt x="2643" y="256"/>
                  </a:lnTo>
                  <a:lnTo>
                    <a:pt x="2649" y="271"/>
                  </a:lnTo>
                  <a:lnTo>
                    <a:pt x="2663" y="271"/>
                  </a:lnTo>
                  <a:lnTo>
                    <a:pt x="2677" y="271"/>
                  </a:lnTo>
                  <a:lnTo>
                    <a:pt x="2690" y="271"/>
                  </a:lnTo>
                  <a:lnTo>
                    <a:pt x="2704" y="271"/>
                  </a:lnTo>
                  <a:lnTo>
                    <a:pt x="2717" y="271"/>
                  </a:lnTo>
                  <a:lnTo>
                    <a:pt x="2731" y="271"/>
                  </a:lnTo>
                  <a:lnTo>
                    <a:pt x="2744" y="271"/>
                  </a:lnTo>
                  <a:lnTo>
                    <a:pt x="2758" y="285"/>
                  </a:lnTo>
                  <a:lnTo>
                    <a:pt x="2771" y="292"/>
                  </a:lnTo>
                  <a:lnTo>
                    <a:pt x="2785" y="299"/>
                  </a:lnTo>
                  <a:lnTo>
                    <a:pt x="2798" y="299"/>
                  </a:lnTo>
                  <a:lnTo>
                    <a:pt x="2812" y="299"/>
                  </a:lnTo>
                  <a:lnTo>
                    <a:pt x="2825" y="307"/>
                  </a:lnTo>
                  <a:lnTo>
                    <a:pt x="2839" y="307"/>
                  </a:lnTo>
                  <a:lnTo>
                    <a:pt x="2853" y="313"/>
                  </a:lnTo>
                  <a:lnTo>
                    <a:pt x="2866" y="320"/>
                  </a:lnTo>
                  <a:lnTo>
                    <a:pt x="2880" y="328"/>
                  </a:lnTo>
                  <a:lnTo>
                    <a:pt x="2893" y="328"/>
                  </a:lnTo>
                  <a:lnTo>
                    <a:pt x="2907" y="328"/>
                  </a:lnTo>
                  <a:lnTo>
                    <a:pt x="2920" y="328"/>
                  </a:lnTo>
                  <a:lnTo>
                    <a:pt x="2934" y="335"/>
                  </a:lnTo>
                  <a:lnTo>
                    <a:pt x="2947" y="342"/>
                  </a:lnTo>
                  <a:lnTo>
                    <a:pt x="2961" y="342"/>
                  </a:lnTo>
                  <a:lnTo>
                    <a:pt x="2974" y="342"/>
                  </a:lnTo>
                  <a:lnTo>
                    <a:pt x="2988" y="350"/>
                  </a:lnTo>
                  <a:lnTo>
                    <a:pt x="3002" y="350"/>
                  </a:lnTo>
                  <a:lnTo>
                    <a:pt x="3015" y="357"/>
                  </a:lnTo>
                  <a:lnTo>
                    <a:pt x="3029" y="357"/>
                  </a:lnTo>
                  <a:lnTo>
                    <a:pt x="3042" y="365"/>
                  </a:lnTo>
                  <a:lnTo>
                    <a:pt x="3056" y="365"/>
                  </a:lnTo>
                  <a:lnTo>
                    <a:pt x="3069" y="371"/>
                  </a:lnTo>
                  <a:lnTo>
                    <a:pt x="3083" y="378"/>
                  </a:lnTo>
                  <a:lnTo>
                    <a:pt x="3096" y="386"/>
                  </a:lnTo>
                  <a:lnTo>
                    <a:pt x="3111" y="386"/>
                  </a:lnTo>
                  <a:lnTo>
                    <a:pt x="3124" y="386"/>
                  </a:lnTo>
                  <a:lnTo>
                    <a:pt x="3138" y="393"/>
                  </a:lnTo>
                  <a:lnTo>
                    <a:pt x="3152" y="393"/>
                  </a:lnTo>
                  <a:lnTo>
                    <a:pt x="3165" y="393"/>
                  </a:lnTo>
                  <a:lnTo>
                    <a:pt x="3179" y="401"/>
                  </a:lnTo>
                  <a:lnTo>
                    <a:pt x="3192" y="401"/>
                  </a:lnTo>
                  <a:lnTo>
                    <a:pt x="3206" y="401"/>
                  </a:lnTo>
                  <a:lnTo>
                    <a:pt x="3219" y="407"/>
                  </a:lnTo>
                  <a:lnTo>
                    <a:pt x="3233" y="407"/>
                  </a:lnTo>
                  <a:lnTo>
                    <a:pt x="3246" y="407"/>
                  </a:lnTo>
                  <a:lnTo>
                    <a:pt x="3260" y="407"/>
                  </a:lnTo>
                  <a:lnTo>
                    <a:pt x="3273" y="407"/>
                  </a:lnTo>
                  <a:lnTo>
                    <a:pt x="3287" y="407"/>
                  </a:lnTo>
                  <a:lnTo>
                    <a:pt x="3300" y="407"/>
                  </a:lnTo>
                  <a:lnTo>
                    <a:pt x="3314" y="407"/>
                  </a:lnTo>
                  <a:lnTo>
                    <a:pt x="3328" y="407"/>
                  </a:lnTo>
                  <a:lnTo>
                    <a:pt x="3341" y="414"/>
                  </a:lnTo>
                  <a:lnTo>
                    <a:pt x="3355" y="422"/>
                  </a:lnTo>
                  <a:lnTo>
                    <a:pt x="3368" y="435"/>
                  </a:lnTo>
                  <a:lnTo>
                    <a:pt x="3368" y="450"/>
                  </a:lnTo>
                  <a:lnTo>
                    <a:pt x="3368" y="464"/>
                  </a:lnTo>
                  <a:lnTo>
                    <a:pt x="3361" y="479"/>
                  </a:lnTo>
                  <a:lnTo>
                    <a:pt x="3355" y="492"/>
                  </a:lnTo>
                  <a:lnTo>
                    <a:pt x="3348" y="507"/>
                  </a:lnTo>
                  <a:lnTo>
                    <a:pt x="3334" y="522"/>
                  </a:lnTo>
                  <a:lnTo>
                    <a:pt x="3334" y="536"/>
                  </a:lnTo>
                  <a:lnTo>
                    <a:pt x="3328" y="551"/>
                  </a:lnTo>
                  <a:lnTo>
                    <a:pt x="3328" y="564"/>
                  </a:lnTo>
                  <a:lnTo>
                    <a:pt x="3328" y="579"/>
                  </a:lnTo>
                  <a:lnTo>
                    <a:pt x="3328" y="593"/>
                  </a:lnTo>
                  <a:lnTo>
                    <a:pt x="3328" y="608"/>
                  </a:lnTo>
                  <a:lnTo>
                    <a:pt x="3328" y="621"/>
                  </a:lnTo>
                  <a:lnTo>
                    <a:pt x="3328" y="636"/>
                  </a:lnTo>
                  <a:lnTo>
                    <a:pt x="3328" y="650"/>
                  </a:lnTo>
                  <a:lnTo>
                    <a:pt x="3334" y="665"/>
                  </a:lnTo>
                  <a:lnTo>
                    <a:pt x="3341" y="678"/>
                  </a:lnTo>
                  <a:lnTo>
                    <a:pt x="3348" y="693"/>
                  </a:lnTo>
                  <a:lnTo>
                    <a:pt x="3352" y="712"/>
                  </a:lnTo>
                  <a:lnTo>
                    <a:pt x="3355" y="741"/>
                  </a:lnTo>
                  <a:lnTo>
                    <a:pt x="3341" y="776"/>
                  </a:lnTo>
                  <a:lnTo>
                    <a:pt x="3287" y="746"/>
                  </a:lnTo>
                  <a:lnTo>
                    <a:pt x="3285" y="769"/>
                  </a:lnTo>
                  <a:lnTo>
                    <a:pt x="3296" y="795"/>
                  </a:lnTo>
                  <a:lnTo>
                    <a:pt x="3303" y="829"/>
                  </a:lnTo>
                  <a:lnTo>
                    <a:pt x="3269" y="850"/>
                  </a:lnTo>
                  <a:lnTo>
                    <a:pt x="3199" y="888"/>
                  </a:lnTo>
                  <a:lnTo>
                    <a:pt x="3167" y="888"/>
                  </a:lnTo>
                  <a:lnTo>
                    <a:pt x="3106" y="919"/>
                  </a:lnTo>
                  <a:lnTo>
                    <a:pt x="3026" y="1002"/>
                  </a:lnTo>
                  <a:lnTo>
                    <a:pt x="3022" y="1034"/>
                  </a:lnTo>
                  <a:lnTo>
                    <a:pt x="2997" y="1058"/>
                  </a:lnTo>
                  <a:lnTo>
                    <a:pt x="2999" y="1092"/>
                  </a:lnTo>
                  <a:lnTo>
                    <a:pt x="2945" y="1149"/>
                  </a:lnTo>
                  <a:lnTo>
                    <a:pt x="2889" y="1175"/>
                  </a:lnTo>
                  <a:lnTo>
                    <a:pt x="2839" y="1168"/>
                  </a:lnTo>
                  <a:lnTo>
                    <a:pt x="2803" y="1187"/>
                  </a:lnTo>
                  <a:lnTo>
                    <a:pt x="2810" y="1223"/>
                  </a:lnTo>
                  <a:lnTo>
                    <a:pt x="2787" y="1275"/>
                  </a:lnTo>
                  <a:lnTo>
                    <a:pt x="2751" y="1275"/>
                  </a:lnTo>
                  <a:lnTo>
                    <a:pt x="2706" y="1301"/>
                  </a:lnTo>
                  <a:lnTo>
                    <a:pt x="2649" y="1299"/>
                  </a:lnTo>
                  <a:lnTo>
                    <a:pt x="2629" y="1316"/>
                  </a:lnTo>
                  <a:lnTo>
                    <a:pt x="2462" y="1318"/>
                  </a:lnTo>
                  <a:lnTo>
                    <a:pt x="2410" y="1344"/>
                  </a:lnTo>
                  <a:lnTo>
                    <a:pt x="2350" y="1344"/>
                  </a:lnTo>
                  <a:lnTo>
                    <a:pt x="2320" y="1361"/>
                  </a:lnTo>
                  <a:lnTo>
                    <a:pt x="2295" y="1358"/>
                  </a:lnTo>
                  <a:lnTo>
                    <a:pt x="2214" y="1403"/>
                  </a:lnTo>
                  <a:lnTo>
                    <a:pt x="2128" y="1403"/>
                  </a:lnTo>
                  <a:lnTo>
                    <a:pt x="2104" y="1373"/>
                  </a:lnTo>
                  <a:lnTo>
                    <a:pt x="2052" y="1373"/>
                  </a:lnTo>
                  <a:lnTo>
                    <a:pt x="2027" y="1388"/>
                  </a:lnTo>
                  <a:lnTo>
                    <a:pt x="1940" y="1392"/>
                  </a:lnTo>
                  <a:lnTo>
                    <a:pt x="1852" y="1339"/>
                  </a:lnTo>
                  <a:lnTo>
                    <a:pt x="1834" y="1316"/>
                  </a:lnTo>
                  <a:lnTo>
                    <a:pt x="1780" y="1316"/>
                  </a:lnTo>
                  <a:lnTo>
                    <a:pt x="1732" y="1344"/>
                  </a:lnTo>
                  <a:lnTo>
                    <a:pt x="1701" y="1342"/>
                  </a:lnTo>
                  <a:lnTo>
                    <a:pt x="1671" y="1363"/>
                  </a:lnTo>
                  <a:lnTo>
                    <a:pt x="1613" y="1363"/>
                  </a:lnTo>
                  <a:lnTo>
                    <a:pt x="1604" y="1333"/>
                  </a:lnTo>
                  <a:lnTo>
                    <a:pt x="1572" y="1301"/>
                  </a:lnTo>
                  <a:lnTo>
                    <a:pt x="1561" y="1275"/>
                  </a:lnTo>
                  <a:lnTo>
                    <a:pt x="1541" y="1259"/>
                  </a:lnTo>
                  <a:lnTo>
                    <a:pt x="1509" y="1259"/>
                  </a:lnTo>
                  <a:lnTo>
                    <a:pt x="1457" y="1287"/>
                  </a:lnTo>
                  <a:lnTo>
                    <a:pt x="1425" y="1287"/>
                  </a:lnTo>
                  <a:lnTo>
                    <a:pt x="1403" y="1301"/>
                  </a:lnTo>
                  <a:lnTo>
                    <a:pt x="1372" y="1301"/>
                  </a:lnTo>
                  <a:lnTo>
                    <a:pt x="1350" y="1314"/>
                  </a:lnTo>
                  <a:lnTo>
                    <a:pt x="1233" y="1318"/>
                  </a:lnTo>
                  <a:lnTo>
                    <a:pt x="1178" y="1289"/>
                  </a:lnTo>
                  <a:lnTo>
                    <a:pt x="1043" y="1287"/>
                  </a:lnTo>
                  <a:lnTo>
                    <a:pt x="1016" y="1261"/>
                  </a:lnTo>
                  <a:lnTo>
                    <a:pt x="939" y="1261"/>
                  </a:lnTo>
                  <a:lnTo>
                    <a:pt x="910" y="1244"/>
                  </a:lnTo>
                  <a:lnTo>
                    <a:pt x="883" y="1249"/>
                  </a:lnTo>
                  <a:lnTo>
                    <a:pt x="860" y="1259"/>
                  </a:lnTo>
                  <a:lnTo>
                    <a:pt x="849" y="1295"/>
                  </a:lnTo>
                  <a:lnTo>
                    <a:pt x="768" y="1337"/>
                  </a:lnTo>
                  <a:lnTo>
                    <a:pt x="680" y="1333"/>
                  </a:lnTo>
                  <a:lnTo>
                    <a:pt x="655" y="1349"/>
                  </a:lnTo>
                  <a:lnTo>
                    <a:pt x="594" y="1349"/>
                  </a:lnTo>
                  <a:lnTo>
                    <a:pt x="542" y="1323"/>
                  </a:lnTo>
                  <a:lnTo>
                    <a:pt x="513" y="1323"/>
                  </a:lnTo>
                  <a:lnTo>
                    <a:pt x="488" y="1304"/>
                  </a:lnTo>
                  <a:lnTo>
                    <a:pt x="405" y="1306"/>
                  </a:lnTo>
                  <a:lnTo>
                    <a:pt x="380" y="1289"/>
                  </a:lnTo>
                  <a:lnTo>
                    <a:pt x="301" y="1287"/>
                  </a:lnTo>
                  <a:lnTo>
                    <a:pt x="243" y="1320"/>
                  </a:lnTo>
                  <a:lnTo>
                    <a:pt x="83" y="1316"/>
                  </a:lnTo>
                  <a:lnTo>
                    <a:pt x="78" y="1284"/>
                  </a:lnTo>
                  <a:lnTo>
                    <a:pt x="51" y="1287"/>
                  </a:lnTo>
                  <a:lnTo>
                    <a:pt x="51" y="1235"/>
                  </a:lnTo>
                  <a:lnTo>
                    <a:pt x="67" y="1208"/>
                  </a:lnTo>
                  <a:lnTo>
                    <a:pt x="97" y="1172"/>
                  </a:lnTo>
                  <a:lnTo>
                    <a:pt x="121" y="1175"/>
                  </a:lnTo>
                  <a:lnTo>
                    <a:pt x="110" y="1147"/>
                  </a:lnTo>
                  <a:lnTo>
                    <a:pt x="81" y="1132"/>
                  </a:lnTo>
                  <a:lnTo>
                    <a:pt x="81" y="1048"/>
                  </a:lnTo>
                  <a:lnTo>
                    <a:pt x="108" y="1021"/>
                  </a:lnTo>
                  <a:lnTo>
                    <a:pt x="108" y="936"/>
                  </a:lnTo>
                  <a:lnTo>
                    <a:pt x="137" y="871"/>
                  </a:lnTo>
                  <a:lnTo>
                    <a:pt x="133" y="762"/>
                  </a:lnTo>
                  <a:lnTo>
                    <a:pt x="167" y="743"/>
                  </a:lnTo>
                  <a:lnTo>
                    <a:pt x="167" y="665"/>
                  </a:lnTo>
                  <a:lnTo>
                    <a:pt x="135" y="621"/>
                  </a:lnTo>
                  <a:lnTo>
                    <a:pt x="137" y="551"/>
                  </a:lnTo>
                  <a:lnTo>
                    <a:pt x="121" y="519"/>
                  </a:lnTo>
                  <a:lnTo>
                    <a:pt x="124" y="481"/>
                  </a:lnTo>
                  <a:lnTo>
                    <a:pt x="110" y="458"/>
                  </a:lnTo>
                  <a:lnTo>
                    <a:pt x="24" y="458"/>
                  </a:lnTo>
                  <a:lnTo>
                    <a:pt x="15" y="433"/>
                  </a:lnTo>
                  <a:lnTo>
                    <a:pt x="13" y="403"/>
                  </a:lnTo>
                  <a:lnTo>
                    <a:pt x="0" y="362"/>
                  </a:lnTo>
                  <a:lnTo>
                    <a:pt x="0" y="318"/>
                  </a:lnTo>
                  <a:lnTo>
                    <a:pt x="54" y="287"/>
                  </a:lnTo>
                  <a:lnTo>
                    <a:pt x="78" y="290"/>
                  </a:lnTo>
                  <a:lnTo>
                    <a:pt x="110" y="277"/>
                  </a:lnTo>
                  <a:lnTo>
                    <a:pt x="142" y="275"/>
                  </a:lnTo>
                  <a:lnTo>
                    <a:pt x="178" y="256"/>
                  </a:lnTo>
                  <a:lnTo>
                    <a:pt x="176" y="85"/>
                  </a:lnTo>
                  <a:lnTo>
                    <a:pt x="225" y="0"/>
                  </a:lnTo>
                  <a:close/>
                </a:path>
              </a:pathLst>
            </a:custGeom>
            <a:grpFill/>
            <a:ln w="1651">
              <a:solidFill>
                <a:schemeClr val="tx1"/>
              </a:solidFill>
              <a:prstDash val="solid"/>
              <a:round/>
              <a:headEnd/>
              <a:tailEnd/>
            </a:ln>
          </p:spPr>
          <p:txBody>
            <a:bodyPr/>
            <a:lstStyle/>
            <a:p>
              <a:endParaRPr lang="en-US" dirty="0"/>
            </a:p>
          </p:txBody>
        </p:sp>
        <p:sp>
          <p:nvSpPr>
            <p:cNvPr id="791634" name="Freeform 82"/>
            <p:cNvSpPr>
              <a:spLocks/>
            </p:cNvSpPr>
            <p:nvPr/>
          </p:nvSpPr>
          <p:spPr bwMode="auto">
            <a:xfrm>
              <a:off x="5232" y="3648"/>
              <a:ext cx="51" cy="48"/>
            </a:xfrm>
            <a:custGeom>
              <a:avLst/>
              <a:gdLst>
                <a:gd name="T0" fmla="*/ 748 w 3368"/>
                <a:gd name="T1" fmla="*/ 106 h 1403"/>
                <a:gd name="T2" fmla="*/ 1230 w 3368"/>
                <a:gd name="T3" fmla="*/ 78 h 1403"/>
                <a:gd name="T4" fmla="*/ 1854 w 3368"/>
                <a:gd name="T5" fmla="*/ 163 h 1403"/>
                <a:gd name="T6" fmla="*/ 2180 w 3368"/>
                <a:gd name="T7" fmla="*/ 178 h 1403"/>
                <a:gd name="T8" fmla="*/ 2350 w 3368"/>
                <a:gd name="T9" fmla="*/ 292 h 1403"/>
                <a:gd name="T10" fmla="*/ 2397 w 3368"/>
                <a:gd name="T11" fmla="*/ 371 h 1403"/>
                <a:gd name="T12" fmla="*/ 2438 w 3368"/>
                <a:gd name="T13" fmla="*/ 350 h 1403"/>
                <a:gd name="T14" fmla="*/ 2404 w 3368"/>
                <a:gd name="T15" fmla="*/ 313 h 1403"/>
                <a:gd name="T16" fmla="*/ 2363 w 3368"/>
                <a:gd name="T17" fmla="*/ 271 h 1403"/>
                <a:gd name="T18" fmla="*/ 2336 w 3368"/>
                <a:gd name="T19" fmla="*/ 220 h 1403"/>
                <a:gd name="T20" fmla="*/ 2390 w 3368"/>
                <a:gd name="T21" fmla="*/ 214 h 1403"/>
                <a:gd name="T22" fmla="*/ 2444 w 3368"/>
                <a:gd name="T23" fmla="*/ 242 h 1403"/>
                <a:gd name="T24" fmla="*/ 2498 w 3368"/>
                <a:gd name="T25" fmla="*/ 242 h 1403"/>
                <a:gd name="T26" fmla="*/ 2555 w 3368"/>
                <a:gd name="T27" fmla="*/ 228 h 1403"/>
                <a:gd name="T28" fmla="*/ 2609 w 3368"/>
                <a:gd name="T29" fmla="*/ 214 h 1403"/>
                <a:gd name="T30" fmla="*/ 2643 w 3368"/>
                <a:gd name="T31" fmla="*/ 256 h 1403"/>
                <a:gd name="T32" fmla="*/ 2690 w 3368"/>
                <a:gd name="T33" fmla="*/ 271 h 1403"/>
                <a:gd name="T34" fmla="*/ 2744 w 3368"/>
                <a:gd name="T35" fmla="*/ 271 h 1403"/>
                <a:gd name="T36" fmla="*/ 2798 w 3368"/>
                <a:gd name="T37" fmla="*/ 299 h 1403"/>
                <a:gd name="T38" fmla="*/ 2853 w 3368"/>
                <a:gd name="T39" fmla="*/ 313 h 1403"/>
                <a:gd name="T40" fmla="*/ 2907 w 3368"/>
                <a:gd name="T41" fmla="*/ 328 h 1403"/>
                <a:gd name="T42" fmla="*/ 2961 w 3368"/>
                <a:gd name="T43" fmla="*/ 342 h 1403"/>
                <a:gd name="T44" fmla="*/ 3015 w 3368"/>
                <a:gd name="T45" fmla="*/ 357 h 1403"/>
                <a:gd name="T46" fmla="*/ 3069 w 3368"/>
                <a:gd name="T47" fmla="*/ 371 h 1403"/>
                <a:gd name="T48" fmla="*/ 3124 w 3368"/>
                <a:gd name="T49" fmla="*/ 386 h 1403"/>
                <a:gd name="T50" fmla="*/ 3179 w 3368"/>
                <a:gd name="T51" fmla="*/ 401 h 1403"/>
                <a:gd name="T52" fmla="*/ 3233 w 3368"/>
                <a:gd name="T53" fmla="*/ 407 h 1403"/>
                <a:gd name="T54" fmla="*/ 3287 w 3368"/>
                <a:gd name="T55" fmla="*/ 407 h 1403"/>
                <a:gd name="T56" fmla="*/ 3341 w 3368"/>
                <a:gd name="T57" fmla="*/ 414 h 1403"/>
                <a:gd name="T58" fmla="*/ 3368 w 3368"/>
                <a:gd name="T59" fmla="*/ 464 h 1403"/>
                <a:gd name="T60" fmla="*/ 3334 w 3368"/>
                <a:gd name="T61" fmla="*/ 522 h 1403"/>
                <a:gd name="T62" fmla="*/ 3328 w 3368"/>
                <a:gd name="T63" fmla="*/ 579 h 1403"/>
                <a:gd name="T64" fmla="*/ 3328 w 3368"/>
                <a:gd name="T65" fmla="*/ 636 h 1403"/>
                <a:gd name="T66" fmla="*/ 3348 w 3368"/>
                <a:gd name="T67" fmla="*/ 693 h 1403"/>
                <a:gd name="T68" fmla="*/ 3287 w 3368"/>
                <a:gd name="T69" fmla="*/ 746 h 1403"/>
                <a:gd name="T70" fmla="*/ 3269 w 3368"/>
                <a:gd name="T71" fmla="*/ 850 h 1403"/>
                <a:gd name="T72" fmla="*/ 3026 w 3368"/>
                <a:gd name="T73" fmla="*/ 1002 h 1403"/>
                <a:gd name="T74" fmla="*/ 2945 w 3368"/>
                <a:gd name="T75" fmla="*/ 1149 h 1403"/>
                <a:gd name="T76" fmla="*/ 2810 w 3368"/>
                <a:gd name="T77" fmla="*/ 1223 h 1403"/>
                <a:gd name="T78" fmla="*/ 2649 w 3368"/>
                <a:gd name="T79" fmla="*/ 1299 h 1403"/>
                <a:gd name="T80" fmla="*/ 2350 w 3368"/>
                <a:gd name="T81" fmla="*/ 1344 h 1403"/>
                <a:gd name="T82" fmla="*/ 2128 w 3368"/>
                <a:gd name="T83" fmla="*/ 1403 h 1403"/>
                <a:gd name="T84" fmla="*/ 1940 w 3368"/>
                <a:gd name="T85" fmla="*/ 1392 h 1403"/>
                <a:gd name="T86" fmla="*/ 1732 w 3368"/>
                <a:gd name="T87" fmla="*/ 1344 h 1403"/>
                <a:gd name="T88" fmla="*/ 1604 w 3368"/>
                <a:gd name="T89" fmla="*/ 1333 h 1403"/>
                <a:gd name="T90" fmla="*/ 1509 w 3368"/>
                <a:gd name="T91" fmla="*/ 1259 h 1403"/>
                <a:gd name="T92" fmla="*/ 1372 w 3368"/>
                <a:gd name="T93" fmla="*/ 1301 h 1403"/>
                <a:gd name="T94" fmla="*/ 1043 w 3368"/>
                <a:gd name="T95" fmla="*/ 1287 h 1403"/>
                <a:gd name="T96" fmla="*/ 883 w 3368"/>
                <a:gd name="T97" fmla="*/ 1249 h 1403"/>
                <a:gd name="T98" fmla="*/ 680 w 3368"/>
                <a:gd name="T99" fmla="*/ 1333 h 1403"/>
                <a:gd name="T100" fmla="*/ 513 w 3368"/>
                <a:gd name="T101" fmla="*/ 1323 h 1403"/>
                <a:gd name="T102" fmla="*/ 301 w 3368"/>
                <a:gd name="T103" fmla="*/ 1287 h 1403"/>
                <a:gd name="T104" fmla="*/ 51 w 3368"/>
                <a:gd name="T105" fmla="*/ 1287 h 1403"/>
                <a:gd name="T106" fmla="*/ 121 w 3368"/>
                <a:gd name="T107" fmla="*/ 1175 h 1403"/>
                <a:gd name="T108" fmla="*/ 108 w 3368"/>
                <a:gd name="T109" fmla="*/ 1021 h 1403"/>
                <a:gd name="T110" fmla="*/ 167 w 3368"/>
                <a:gd name="T111" fmla="*/ 743 h 1403"/>
                <a:gd name="T112" fmla="*/ 121 w 3368"/>
                <a:gd name="T113" fmla="*/ 519 h 1403"/>
                <a:gd name="T114" fmla="*/ 15 w 3368"/>
                <a:gd name="T115" fmla="*/ 433 h 1403"/>
                <a:gd name="T116" fmla="*/ 54 w 3368"/>
                <a:gd name="T117" fmla="*/ 287 h 1403"/>
                <a:gd name="T118" fmla="*/ 178 w 3368"/>
                <a:gd name="T119" fmla="*/ 256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68" h="1403">
                  <a:moveTo>
                    <a:pt x="225" y="0"/>
                  </a:moveTo>
                  <a:lnTo>
                    <a:pt x="511" y="21"/>
                  </a:lnTo>
                  <a:lnTo>
                    <a:pt x="646" y="85"/>
                  </a:lnTo>
                  <a:lnTo>
                    <a:pt x="748" y="106"/>
                  </a:lnTo>
                  <a:lnTo>
                    <a:pt x="899" y="42"/>
                  </a:lnTo>
                  <a:lnTo>
                    <a:pt x="1041" y="99"/>
                  </a:lnTo>
                  <a:lnTo>
                    <a:pt x="1129" y="99"/>
                  </a:lnTo>
                  <a:lnTo>
                    <a:pt x="1230" y="78"/>
                  </a:lnTo>
                  <a:lnTo>
                    <a:pt x="1339" y="106"/>
                  </a:lnTo>
                  <a:lnTo>
                    <a:pt x="1604" y="135"/>
                  </a:lnTo>
                  <a:lnTo>
                    <a:pt x="1719" y="106"/>
                  </a:lnTo>
                  <a:lnTo>
                    <a:pt x="1854" y="163"/>
                  </a:lnTo>
                  <a:lnTo>
                    <a:pt x="1984" y="220"/>
                  </a:lnTo>
                  <a:lnTo>
                    <a:pt x="2025" y="228"/>
                  </a:lnTo>
                  <a:lnTo>
                    <a:pt x="2153" y="206"/>
                  </a:lnTo>
                  <a:lnTo>
                    <a:pt x="2180" y="178"/>
                  </a:lnTo>
                  <a:lnTo>
                    <a:pt x="2228" y="277"/>
                  </a:lnTo>
                  <a:lnTo>
                    <a:pt x="2289" y="263"/>
                  </a:lnTo>
                  <a:lnTo>
                    <a:pt x="2316" y="292"/>
                  </a:lnTo>
                  <a:lnTo>
                    <a:pt x="2350" y="292"/>
                  </a:lnTo>
                  <a:lnTo>
                    <a:pt x="2370" y="328"/>
                  </a:lnTo>
                  <a:lnTo>
                    <a:pt x="2370" y="350"/>
                  </a:lnTo>
                  <a:lnTo>
                    <a:pt x="2383" y="357"/>
                  </a:lnTo>
                  <a:lnTo>
                    <a:pt x="2397" y="371"/>
                  </a:lnTo>
                  <a:lnTo>
                    <a:pt x="2410" y="371"/>
                  </a:lnTo>
                  <a:lnTo>
                    <a:pt x="2424" y="371"/>
                  </a:lnTo>
                  <a:lnTo>
                    <a:pt x="2438" y="365"/>
                  </a:lnTo>
                  <a:lnTo>
                    <a:pt x="2438" y="350"/>
                  </a:lnTo>
                  <a:lnTo>
                    <a:pt x="2438" y="335"/>
                  </a:lnTo>
                  <a:lnTo>
                    <a:pt x="2431" y="320"/>
                  </a:lnTo>
                  <a:lnTo>
                    <a:pt x="2417" y="320"/>
                  </a:lnTo>
                  <a:lnTo>
                    <a:pt x="2404" y="313"/>
                  </a:lnTo>
                  <a:lnTo>
                    <a:pt x="2390" y="307"/>
                  </a:lnTo>
                  <a:lnTo>
                    <a:pt x="2383" y="292"/>
                  </a:lnTo>
                  <a:lnTo>
                    <a:pt x="2370" y="285"/>
                  </a:lnTo>
                  <a:lnTo>
                    <a:pt x="2363" y="271"/>
                  </a:lnTo>
                  <a:lnTo>
                    <a:pt x="2356" y="256"/>
                  </a:lnTo>
                  <a:lnTo>
                    <a:pt x="2350" y="242"/>
                  </a:lnTo>
                  <a:lnTo>
                    <a:pt x="2336" y="235"/>
                  </a:lnTo>
                  <a:lnTo>
                    <a:pt x="2336" y="220"/>
                  </a:lnTo>
                  <a:lnTo>
                    <a:pt x="2350" y="206"/>
                  </a:lnTo>
                  <a:lnTo>
                    <a:pt x="2363" y="206"/>
                  </a:lnTo>
                  <a:lnTo>
                    <a:pt x="2377" y="206"/>
                  </a:lnTo>
                  <a:lnTo>
                    <a:pt x="2390" y="214"/>
                  </a:lnTo>
                  <a:lnTo>
                    <a:pt x="2404" y="220"/>
                  </a:lnTo>
                  <a:lnTo>
                    <a:pt x="2417" y="228"/>
                  </a:lnTo>
                  <a:lnTo>
                    <a:pt x="2431" y="235"/>
                  </a:lnTo>
                  <a:lnTo>
                    <a:pt x="2444" y="242"/>
                  </a:lnTo>
                  <a:lnTo>
                    <a:pt x="2458" y="242"/>
                  </a:lnTo>
                  <a:lnTo>
                    <a:pt x="2471" y="242"/>
                  </a:lnTo>
                  <a:lnTo>
                    <a:pt x="2485" y="242"/>
                  </a:lnTo>
                  <a:lnTo>
                    <a:pt x="2498" y="242"/>
                  </a:lnTo>
                  <a:lnTo>
                    <a:pt x="2512" y="242"/>
                  </a:lnTo>
                  <a:lnTo>
                    <a:pt x="2526" y="235"/>
                  </a:lnTo>
                  <a:lnTo>
                    <a:pt x="2541" y="235"/>
                  </a:lnTo>
                  <a:lnTo>
                    <a:pt x="2555" y="228"/>
                  </a:lnTo>
                  <a:lnTo>
                    <a:pt x="2568" y="220"/>
                  </a:lnTo>
                  <a:lnTo>
                    <a:pt x="2582" y="214"/>
                  </a:lnTo>
                  <a:lnTo>
                    <a:pt x="2595" y="214"/>
                  </a:lnTo>
                  <a:lnTo>
                    <a:pt x="2609" y="214"/>
                  </a:lnTo>
                  <a:lnTo>
                    <a:pt x="2622" y="214"/>
                  </a:lnTo>
                  <a:lnTo>
                    <a:pt x="2629" y="228"/>
                  </a:lnTo>
                  <a:lnTo>
                    <a:pt x="2636" y="242"/>
                  </a:lnTo>
                  <a:lnTo>
                    <a:pt x="2643" y="256"/>
                  </a:lnTo>
                  <a:lnTo>
                    <a:pt x="2649" y="271"/>
                  </a:lnTo>
                  <a:lnTo>
                    <a:pt x="2663" y="271"/>
                  </a:lnTo>
                  <a:lnTo>
                    <a:pt x="2677" y="271"/>
                  </a:lnTo>
                  <a:lnTo>
                    <a:pt x="2690" y="271"/>
                  </a:lnTo>
                  <a:lnTo>
                    <a:pt x="2704" y="271"/>
                  </a:lnTo>
                  <a:lnTo>
                    <a:pt x="2717" y="271"/>
                  </a:lnTo>
                  <a:lnTo>
                    <a:pt x="2731" y="271"/>
                  </a:lnTo>
                  <a:lnTo>
                    <a:pt x="2744" y="271"/>
                  </a:lnTo>
                  <a:lnTo>
                    <a:pt x="2758" y="285"/>
                  </a:lnTo>
                  <a:lnTo>
                    <a:pt x="2771" y="292"/>
                  </a:lnTo>
                  <a:lnTo>
                    <a:pt x="2785" y="299"/>
                  </a:lnTo>
                  <a:lnTo>
                    <a:pt x="2798" y="299"/>
                  </a:lnTo>
                  <a:lnTo>
                    <a:pt x="2812" y="299"/>
                  </a:lnTo>
                  <a:lnTo>
                    <a:pt x="2825" y="307"/>
                  </a:lnTo>
                  <a:lnTo>
                    <a:pt x="2839" y="307"/>
                  </a:lnTo>
                  <a:lnTo>
                    <a:pt x="2853" y="313"/>
                  </a:lnTo>
                  <a:lnTo>
                    <a:pt x="2866" y="320"/>
                  </a:lnTo>
                  <a:lnTo>
                    <a:pt x="2880" y="328"/>
                  </a:lnTo>
                  <a:lnTo>
                    <a:pt x="2893" y="328"/>
                  </a:lnTo>
                  <a:lnTo>
                    <a:pt x="2907" y="328"/>
                  </a:lnTo>
                  <a:lnTo>
                    <a:pt x="2920" y="328"/>
                  </a:lnTo>
                  <a:lnTo>
                    <a:pt x="2934" y="335"/>
                  </a:lnTo>
                  <a:lnTo>
                    <a:pt x="2947" y="342"/>
                  </a:lnTo>
                  <a:lnTo>
                    <a:pt x="2961" y="342"/>
                  </a:lnTo>
                  <a:lnTo>
                    <a:pt x="2974" y="342"/>
                  </a:lnTo>
                  <a:lnTo>
                    <a:pt x="2988" y="350"/>
                  </a:lnTo>
                  <a:lnTo>
                    <a:pt x="3002" y="350"/>
                  </a:lnTo>
                  <a:lnTo>
                    <a:pt x="3015" y="357"/>
                  </a:lnTo>
                  <a:lnTo>
                    <a:pt x="3029" y="357"/>
                  </a:lnTo>
                  <a:lnTo>
                    <a:pt x="3042" y="365"/>
                  </a:lnTo>
                  <a:lnTo>
                    <a:pt x="3056" y="365"/>
                  </a:lnTo>
                  <a:lnTo>
                    <a:pt x="3069" y="371"/>
                  </a:lnTo>
                  <a:lnTo>
                    <a:pt x="3083" y="378"/>
                  </a:lnTo>
                  <a:lnTo>
                    <a:pt x="3096" y="386"/>
                  </a:lnTo>
                  <a:lnTo>
                    <a:pt x="3111" y="386"/>
                  </a:lnTo>
                  <a:lnTo>
                    <a:pt x="3124" y="386"/>
                  </a:lnTo>
                  <a:lnTo>
                    <a:pt x="3138" y="393"/>
                  </a:lnTo>
                  <a:lnTo>
                    <a:pt x="3152" y="393"/>
                  </a:lnTo>
                  <a:lnTo>
                    <a:pt x="3165" y="393"/>
                  </a:lnTo>
                  <a:lnTo>
                    <a:pt x="3179" y="401"/>
                  </a:lnTo>
                  <a:lnTo>
                    <a:pt x="3192" y="401"/>
                  </a:lnTo>
                  <a:lnTo>
                    <a:pt x="3206" y="401"/>
                  </a:lnTo>
                  <a:lnTo>
                    <a:pt x="3219" y="407"/>
                  </a:lnTo>
                  <a:lnTo>
                    <a:pt x="3233" y="407"/>
                  </a:lnTo>
                  <a:lnTo>
                    <a:pt x="3246" y="407"/>
                  </a:lnTo>
                  <a:lnTo>
                    <a:pt x="3260" y="407"/>
                  </a:lnTo>
                  <a:lnTo>
                    <a:pt x="3273" y="407"/>
                  </a:lnTo>
                  <a:lnTo>
                    <a:pt x="3287" y="407"/>
                  </a:lnTo>
                  <a:lnTo>
                    <a:pt x="3300" y="407"/>
                  </a:lnTo>
                  <a:lnTo>
                    <a:pt x="3314" y="407"/>
                  </a:lnTo>
                  <a:lnTo>
                    <a:pt x="3328" y="407"/>
                  </a:lnTo>
                  <a:lnTo>
                    <a:pt x="3341" y="414"/>
                  </a:lnTo>
                  <a:lnTo>
                    <a:pt x="3355" y="422"/>
                  </a:lnTo>
                  <a:lnTo>
                    <a:pt x="3368" y="435"/>
                  </a:lnTo>
                  <a:lnTo>
                    <a:pt x="3368" y="450"/>
                  </a:lnTo>
                  <a:lnTo>
                    <a:pt x="3368" y="464"/>
                  </a:lnTo>
                  <a:lnTo>
                    <a:pt x="3361" y="479"/>
                  </a:lnTo>
                  <a:lnTo>
                    <a:pt x="3355" y="492"/>
                  </a:lnTo>
                  <a:lnTo>
                    <a:pt x="3348" y="507"/>
                  </a:lnTo>
                  <a:lnTo>
                    <a:pt x="3334" y="522"/>
                  </a:lnTo>
                  <a:lnTo>
                    <a:pt x="3334" y="536"/>
                  </a:lnTo>
                  <a:lnTo>
                    <a:pt x="3328" y="551"/>
                  </a:lnTo>
                  <a:lnTo>
                    <a:pt x="3328" y="564"/>
                  </a:lnTo>
                  <a:lnTo>
                    <a:pt x="3328" y="579"/>
                  </a:lnTo>
                  <a:lnTo>
                    <a:pt x="3328" y="593"/>
                  </a:lnTo>
                  <a:lnTo>
                    <a:pt x="3328" y="608"/>
                  </a:lnTo>
                  <a:lnTo>
                    <a:pt x="3328" y="621"/>
                  </a:lnTo>
                  <a:lnTo>
                    <a:pt x="3328" y="636"/>
                  </a:lnTo>
                  <a:lnTo>
                    <a:pt x="3328" y="650"/>
                  </a:lnTo>
                  <a:lnTo>
                    <a:pt x="3334" y="665"/>
                  </a:lnTo>
                  <a:lnTo>
                    <a:pt x="3341" y="678"/>
                  </a:lnTo>
                  <a:lnTo>
                    <a:pt x="3348" y="693"/>
                  </a:lnTo>
                  <a:lnTo>
                    <a:pt x="3352" y="712"/>
                  </a:lnTo>
                  <a:lnTo>
                    <a:pt x="3355" y="741"/>
                  </a:lnTo>
                  <a:lnTo>
                    <a:pt x="3341" y="776"/>
                  </a:lnTo>
                  <a:lnTo>
                    <a:pt x="3287" y="746"/>
                  </a:lnTo>
                  <a:lnTo>
                    <a:pt x="3285" y="769"/>
                  </a:lnTo>
                  <a:lnTo>
                    <a:pt x="3296" y="795"/>
                  </a:lnTo>
                  <a:lnTo>
                    <a:pt x="3303" y="829"/>
                  </a:lnTo>
                  <a:lnTo>
                    <a:pt x="3269" y="850"/>
                  </a:lnTo>
                  <a:lnTo>
                    <a:pt x="3199" y="888"/>
                  </a:lnTo>
                  <a:lnTo>
                    <a:pt x="3167" y="888"/>
                  </a:lnTo>
                  <a:lnTo>
                    <a:pt x="3106" y="919"/>
                  </a:lnTo>
                  <a:lnTo>
                    <a:pt x="3026" y="1002"/>
                  </a:lnTo>
                  <a:lnTo>
                    <a:pt x="3022" y="1034"/>
                  </a:lnTo>
                  <a:lnTo>
                    <a:pt x="2997" y="1058"/>
                  </a:lnTo>
                  <a:lnTo>
                    <a:pt x="2999" y="1092"/>
                  </a:lnTo>
                  <a:lnTo>
                    <a:pt x="2945" y="1149"/>
                  </a:lnTo>
                  <a:lnTo>
                    <a:pt x="2889" y="1175"/>
                  </a:lnTo>
                  <a:lnTo>
                    <a:pt x="2839" y="1168"/>
                  </a:lnTo>
                  <a:lnTo>
                    <a:pt x="2803" y="1187"/>
                  </a:lnTo>
                  <a:lnTo>
                    <a:pt x="2810" y="1223"/>
                  </a:lnTo>
                  <a:lnTo>
                    <a:pt x="2787" y="1275"/>
                  </a:lnTo>
                  <a:lnTo>
                    <a:pt x="2751" y="1275"/>
                  </a:lnTo>
                  <a:lnTo>
                    <a:pt x="2706" y="1301"/>
                  </a:lnTo>
                  <a:lnTo>
                    <a:pt x="2649" y="1299"/>
                  </a:lnTo>
                  <a:lnTo>
                    <a:pt x="2629" y="1316"/>
                  </a:lnTo>
                  <a:lnTo>
                    <a:pt x="2462" y="1318"/>
                  </a:lnTo>
                  <a:lnTo>
                    <a:pt x="2410" y="1344"/>
                  </a:lnTo>
                  <a:lnTo>
                    <a:pt x="2350" y="1344"/>
                  </a:lnTo>
                  <a:lnTo>
                    <a:pt x="2320" y="1361"/>
                  </a:lnTo>
                  <a:lnTo>
                    <a:pt x="2295" y="1358"/>
                  </a:lnTo>
                  <a:lnTo>
                    <a:pt x="2214" y="1403"/>
                  </a:lnTo>
                  <a:lnTo>
                    <a:pt x="2128" y="1403"/>
                  </a:lnTo>
                  <a:lnTo>
                    <a:pt x="2104" y="1373"/>
                  </a:lnTo>
                  <a:lnTo>
                    <a:pt x="2052" y="1373"/>
                  </a:lnTo>
                  <a:lnTo>
                    <a:pt x="2027" y="1388"/>
                  </a:lnTo>
                  <a:lnTo>
                    <a:pt x="1940" y="1392"/>
                  </a:lnTo>
                  <a:lnTo>
                    <a:pt x="1852" y="1339"/>
                  </a:lnTo>
                  <a:lnTo>
                    <a:pt x="1834" y="1316"/>
                  </a:lnTo>
                  <a:lnTo>
                    <a:pt x="1780" y="1316"/>
                  </a:lnTo>
                  <a:lnTo>
                    <a:pt x="1732" y="1344"/>
                  </a:lnTo>
                  <a:lnTo>
                    <a:pt x="1701" y="1342"/>
                  </a:lnTo>
                  <a:lnTo>
                    <a:pt x="1671" y="1363"/>
                  </a:lnTo>
                  <a:lnTo>
                    <a:pt x="1613" y="1363"/>
                  </a:lnTo>
                  <a:lnTo>
                    <a:pt x="1604" y="1333"/>
                  </a:lnTo>
                  <a:lnTo>
                    <a:pt x="1572" y="1301"/>
                  </a:lnTo>
                  <a:lnTo>
                    <a:pt x="1561" y="1275"/>
                  </a:lnTo>
                  <a:lnTo>
                    <a:pt x="1541" y="1259"/>
                  </a:lnTo>
                  <a:lnTo>
                    <a:pt x="1509" y="1259"/>
                  </a:lnTo>
                  <a:lnTo>
                    <a:pt x="1457" y="1287"/>
                  </a:lnTo>
                  <a:lnTo>
                    <a:pt x="1425" y="1287"/>
                  </a:lnTo>
                  <a:lnTo>
                    <a:pt x="1403" y="1301"/>
                  </a:lnTo>
                  <a:lnTo>
                    <a:pt x="1372" y="1301"/>
                  </a:lnTo>
                  <a:lnTo>
                    <a:pt x="1350" y="1314"/>
                  </a:lnTo>
                  <a:lnTo>
                    <a:pt x="1233" y="1318"/>
                  </a:lnTo>
                  <a:lnTo>
                    <a:pt x="1178" y="1289"/>
                  </a:lnTo>
                  <a:lnTo>
                    <a:pt x="1043" y="1287"/>
                  </a:lnTo>
                  <a:lnTo>
                    <a:pt x="1016" y="1261"/>
                  </a:lnTo>
                  <a:lnTo>
                    <a:pt x="939" y="1261"/>
                  </a:lnTo>
                  <a:lnTo>
                    <a:pt x="910" y="1244"/>
                  </a:lnTo>
                  <a:lnTo>
                    <a:pt x="883" y="1249"/>
                  </a:lnTo>
                  <a:lnTo>
                    <a:pt x="860" y="1259"/>
                  </a:lnTo>
                  <a:lnTo>
                    <a:pt x="849" y="1295"/>
                  </a:lnTo>
                  <a:lnTo>
                    <a:pt x="768" y="1337"/>
                  </a:lnTo>
                  <a:lnTo>
                    <a:pt x="680" y="1333"/>
                  </a:lnTo>
                  <a:lnTo>
                    <a:pt x="655" y="1349"/>
                  </a:lnTo>
                  <a:lnTo>
                    <a:pt x="594" y="1349"/>
                  </a:lnTo>
                  <a:lnTo>
                    <a:pt x="542" y="1323"/>
                  </a:lnTo>
                  <a:lnTo>
                    <a:pt x="513" y="1323"/>
                  </a:lnTo>
                  <a:lnTo>
                    <a:pt x="488" y="1304"/>
                  </a:lnTo>
                  <a:lnTo>
                    <a:pt x="405" y="1306"/>
                  </a:lnTo>
                  <a:lnTo>
                    <a:pt x="380" y="1289"/>
                  </a:lnTo>
                  <a:lnTo>
                    <a:pt x="301" y="1287"/>
                  </a:lnTo>
                  <a:lnTo>
                    <a:pt x="243" y="1320"/>
                  </a:lnTo>
                  <a:lnTo>
                    <a:pt x="83" y="1316"/>
                  </a:lnTo>
                  <a:lnTo>
                    <a:pt x="78" y="1284"/>
                  </a:lnTo>
                  <a:lnTo>
                    <a:pt x="51" y="1287"/>
                  </a:lnTo>
                  <a:lnTo>
                    <a:pt x="51" y="1235"/>
                  </a:lnTo>
                  <a:lnTo>
                    <a:pt x="67" y="1208"/>
                  </a:lnTo>
                  <a:lnTo>
                    <a:pt x="97" y="1172"/>
                  </a:lnTo>
                  <a:lnTo>
                    <a:pt x="121" y="1175"/>
                  </a:lnTo>
                  <a:lnTo>
                    <a:pt x="110" y="1147"/>
                  </a:lnTo>
                  <a:lnTo>
                    <a:pt x="81" y="1132"/>
                  </a:lnTo>
                  <a:lnTo>
                    <a:pt x="81" y="1048"/>
                  </a:lnTo>
                  <a:lnTo>
                    <a:pt x="108" y="1021"/>
                  </a:lnTo>
                  <a:lnTo>
                    <a:pt x="108" y="936"/>
                  </a:lnTo>
                  <a:lnTo>
                    <a:pt x="137" y="871"/>
                  </a:lnTo>
                  <a:lnTo>
                    <a:pt x="133" y="762"/>
                  </a:lnTo>
                  <a:lnTo>
                    <a:pt x="167" y="743"/>
                  </a:lnTo>
                  <a:lnTo>
                    <a:pt x="167" y="665"/>
                  </a:lnTo>
                  <a:lnTo>
                    <a:pt x="135" y="621"/>
                  </a:lnTo>
                  <a:lnTo>
                    <a:pt x="137" y="551"/>
                  </a:lnTo>
                  <a:lnTo>
                    <a:pt x="121" y="519"/>
                  </a:lnTo>
                  <a:lnTo>
                    <a:pt x="124" y="481"/>
                  </a:lnTo>
                  <a:lnTo>
                    <a:pt x="110" y="458"/>
                  </a:lnTo>
                  <a:lnTo>
                    <a:pt x="24" y="458"/>
                  </a:lnTo>
                  <a:lnTo>
                    <a:pt x="15" y="433"/>
                  </a:lnTo>
                  <a:lnTo>
                    <a:pt x="13" y="403"/>
                  </a:lnTo>
                  <a:lnTo>
                    <a:pt x="0" y="362"/>
                  </a:lnTo>
                  <a:lnTo>
                    <a:pt x="0" y="318"/>
                  </a:lnTo>
                  <a:lnTo>
                    <a:pt x="54" y="287"/>
                  </a:lnTo>
                  <a:lnTo>
                    <a:pt x="78" y="290"/>
                  </a:lnTo>
                  <a:lnTo>
                    <a:pt x="110" y="277"/>
                  </a:lnTo>
                  <a:lnTo>
                    <a:pt x="142" y="275"/>
                  </a:lnTo>
                  <a:lnTo>
                    <a:pt x="178" y="256"/>
                  </a:lnTo>
                  <a:lnTo>
                    <a:pt x="176" y="85"/>
                  </a:lnTo>
                  <a:lnTo>
                    <a:pt x="225" y="0"/>
                  </a:lnTo>
                  <a:close/>
                </a:path>
              </a:pathLst>
            </a:custGeom>
            <a:grpFill/>
            <a:ln w="1651">
              <a:solidFill>
                <a:schemeClr val="tx1"/>
              </a:solidFill>
              <a:prstDash val="solid"/>
              <a:round/>
              <a:headEnd/>
              <a:tailEnd/>
            </a:ln>
          </p:spPr>
          <p:txBody>
            <a:bodyPr/>
            <a:lstStyle/>
            <a:p>
              <a:endParaRPr lang="en-US" dirty="0"/>
            </a:p>
          </p:txBody>
        </p:sp>
        <p:sp>
          <p:nvSpPr>
            <p:cNvPr id="791635" name="Freeform 83"/>
            <p:cNvSpPr>
              <a:spLocks/>
            </p:cNvSpPr>
            <p:nvPr/>
          </p:nvSpPr>
          <p:spPr bwMode="auto">
            <a:xfrm>
              <a:off x="5136" y="3744"/>
              <a:ext cx="51" cy="48"/>
            </a:xfrm>
            <a:custGeom>
              <a:avLst/>
              <a:gdLst>
                <a:gd name="T0" fmla="*/ 748 w 3368"/>
                <a:gd name="T1" fmla="*/ 106 h 1403"/>
                <a:gd name="T2" fmla="*/ 1230 w 3368"/>
                <a:gd name="T3" fmla="*/ 78 h 1403"/>
                <a:gd name="T4" fmla="*/ 1854 w 3368"/>
                <a:gd name="T5" fmla="*/ 163 h 1403"/>
                <a:gd name="T6" fmla="*/ 2180 w 3368"/>
                <a:gd name="T7" fmla="*/ 178 h 1403"/>
                <a:gd name="T8" fmla="*/ 2350 w 3368"/>
                <a:gd name="T9" fmla="*/ 292 h 1403"/>
                <a:gd name="T10" fmla="*/ 2397 w 3368"/>
                <a:gd name="T11" fmla="*/ 371 h 1403"/>
                <a:gd name="T12" fmla="*/ 2438 w 3368"/>
                <a:gd name="T13" fmla="*/ 350 h 1403"/>
                <a:gd name="T14" fmla="*/ 2404 w 3368"/>
                <a:gd name="T15" fmla="*/ 313 h 1403"/>
                <a:gd name="T16" fmla="*/ 2363 w 3368"/>
                <a:gd name="T17" fmla="*/ 271 h 1403"/>
                <a:gd name="T18" fmla="*/ 2336 w 3368"/>
                <a:gd name="T19" fmla="*/ 220 h 1403"/>
                <a:gd name="T20" fmla="*/ 2390 w 3368"/>
                <a:gd name="T21" fmla="*/ 214 h 1403"/>
                <a:gd name="T22" fmla="*/ 2444 w 3368"/>
                <a:gd name="T23" fmla="*/ 242 h 1403"/>
                <a:gd name="T24" fmla="*/ 2498 w 3368"/>
                <a:gd name="T25" fmla="*/ 242 h 1403"/>
                <a:gd name="T26" fmla="*/ 2555 w 3368"/>
                <a:gd name="T27" fmla="*/ 228 h 1403"/>
                <a:gd name="T28" fmla="*/ 2609 w 3368"/>
                <a:gd name="T29" fmla="*/ 214 h 1403"/>
                <a:gd name="T30" fmla="*/ 2643 w 3368"/>
                <a:gd name="T31" fmla="*/ 256 h 1403"/>
                <a:gd name="T32" fmla="*/ 2690 w 3368"/>
                <a:gd name="T33" fmla="*/ 271 h 1403"/>
                <a:gd name="T34" fmla="*/ 2744 w 3368"/>
                <a:gd name="T35" fmla="*/ 271 h 1403"/>
                <a:gd name="T36" fmla="*/ 2798 w 3368"/>
                <a:gd name="T37" fmla="*/ 299 h 1403"/>
                <a:gd name="T38" fmla="*/ 2853 w 3368"/>
                <a:gd name="T39" fmla="*/ 313 h 1403"/>
                <a:gd name="T40" fmla="*/ 2907 w 3368"/>
                <a:gd name="T41" fmla="*/ 328 h 1403"/>
                <a:gd name="T42" fmla="*/ 2961 w 3368"/>
                <a:gd name="T43" fmla="*/ 342 h 1403"/>
                <a:gd name="T44" fmla="*/ 3015 w 3368"/>
                <a:gd name="T45" fmla="*/ 357 h 1403"/>
                <a:gd name="T46" fmla="*/ 3069 w 3368"/>
                <a:gd name="T47" fmla="*/ 371 h 1403"/>
                <a:gd name="T48" fmla="*/ 3124 w 3368"/>
                <a:gd name="T49" fmla="*/ 386 h 1403"/>
                <a:gd name="T50" fmla="*/ 3179 w 3368"/>
                <a:gd name="T51" fmla="*/ 401 h 1403"/>
                <a:gd name="T52" fmla="*/ 3233 w 3368"/>
                <a:gd name="T53" fmla="*/ 407 h 1403"/>
                <a:gd name="T54" fmla="*/ 3287 w 3368"/>
                <a:gd name="T55" fmla="*/ 407 h 1403"/>
                <a:gd name="T56" fmla="*/ 3341 w 3368"/>
                <a:gd name="T57" fmla="*/ 414 h 1403"/>
                <a:gd name="T58" fmla="*/ 3368 w 3368"/>
                <a:gd name="T59" fmla="*/ 464 h 1403"/>
                <a:gd name="T60" fmla="*/ 3334 w 3368"/>
                <a:gd name="T61" fmla="*/ 522 h 1403"/>
                <a:gd name="T62" fmla="*/ 3328 w 3368"/>
                <a:gd name="T63" fmla="*/ 579 h 1403"/>
                <a:gd name="T64" fmla="*/ 3328 w 3368"/>
                <a:gd name="T65" fmla="*/ 636 h 1403"/>
                <a:gd name="T66" fmla="*/ 3348 w 3368"/>
                <a:gd name="T67" fmla="*/ 693 h 1403"/>
                <a:gd name="T68" fmla="*/ 3287 w 3368"/>
                <a:gd name="T69" fmla="*/ 746 h 1403"/>
                <a:gd name="T70" fmla="*/ 3269 w 3368"/>
                <a:gd name="T71" fmla="*/ 850 h 1403"/>
                <a:gd name="T72" fmla="*/ 3026 w 3368"/>
                <a:gd name="T73" fmla="*/ 1002 h 1403"/>
                <a:gd name="T74" fmla="*/ 2945 w 3368"/>
                <a:gd name="T75" fmla="*/ 1149 h 1403"/>
                <a:gd name="T76" fmla="*/ 2810 w 3368"/>
                <a:gd name="T77" fmla="*/ 1223 h 1403"/>
                <a:gd name="T78" fmla="*/ 2649 w 3368"/>
                <a:gd name="T79" fmla="*/ 1299 h 1403"/>
                <a:gd name="T80" fmla="*/ 2350 w 3368"/>
                <a:gd name="T81" fmla="*/ 1344 h 1403"/>
                <a:gd name="T82" fmla="*/ 2128 w 3368"/>
                <a:gd name="T83" fmla="*/ 1403 h 1403"/>
                <a:gd name="T84" fmla="*/ 1940 w 3368"/>
                <a:gd name="T85" fmla="*/ 1392 h 1403"/>
                <a:gd name="T86" fmla="*/ 1732 w 3368"/>
                <a:gd name="T87" fmla="*/ 1344 h 1403"/>
                <a:gd name="T88" fmla="*/ 1604 w 3368"/>
                <a:gd name="T89" fmla="*/ 1333 h 1403"/>
                <a:gd name="T90" fmla="*/ 1509 w 3368"/>
                <a:gd name="T91" fmla="*/ 1259 h 1403"/>
                <a:gd name="T92" fmla="*/ 1372 w 3368"/>
                <a:gd name="T93" fmla="*/ 1301 h 1403"/>
                <a:gd name="T94" fmla="*/ 1043 w 3368"/>
                <a:gd name="T95" fmla="*/ 1287 h 1403"/>
                <a:gd name="T96" fmla="*/ 883 w 3368"/>
                <a:gd name="T97" fmla="*/ 1249 h 1403"/>
                <a:gd name="T98" fmla="*/ 680 w 3368"/>
                <a:gd name="T99" fmla="*/ 1333 h 1403"/>
                <a:gd name="T100" fmla="*/ 513 w 3368"/>
                <a:gd name="T101" fmla="*/ 1323 h 1403"/>
                <a:gd name="T102" fmla="*/ 301 w 3368"/>
                <a:gd name="T103" fmla="*/ 1287 h 1403"/>
                <a:gd name="T104" fmla="*/ 51 w 3368"/>
                <a:gd name="T105" fmla="*/ 1287 h 1403"/>
                <a:gd name="T106" fmla="*/ 121 w 3368"/>
                <a:gd name="T107" fmla="*/ 1175 h 1403"/>
                <a:gd name="T108" fmla="*/ 108 w 3368"/>
                <a:gd name="T109" fmla="*/ 1021 h 1403"/>
                <a:gd name="T110" fmla="*/ 167 w 3368"/>
                <a:gd name="T111" fmla="*/ 743 h 1403"/>
                <a:gd name="T112" fmla="*/ 121 w 3368"/>
                <a:gd name="T113" fmla="*/ 519 h 1403"/>
                <a:gd name="T114" fmla="*/ 15 w 3368"/>
                <a:gd name="T115" fmla="*/ 433 h 1403"/>
                <a:gd name="T116" fmla="*/ 54 w 3368"/>
                <a:gd name="T117" fmla="*/ 287 h 1403"/>
                <a:gd name="T118" fmla="*/ 178 w 3368"/>
                <a:gd name="T119" fmla="*/ 256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68" h="1403">
                  <a:moveTo>
                    <a:pt x="225" y="0"/>
                  </a:moveTo>
                  <a:lnTo>
                    <a:pt x="511" y="21"/>
                  </a:lnTo>
                  <a:lnTo>
                    <a:pt x="646" y="85"/>
                  </a:lnTo>
                  <a:lnTo>
                    <a:pt x="748" y="106"/>
                  </a:lnTo>
                  <a:lnTo>
                    <a:pt x="899" y="42"/>
                  </a:lnTo>
                  <a:lnTo>
                    <a:pt x="1041" y="99"/>
                  </a:lnTo>
                  <a:lnTo>
                    <a:pt x="1129" y="99"/>
                  </a:lnTo>
                  <a:lnTo>
                    <a:pt x="1230" y="78"/>
                  </a:lnTo>
                  <a:lnTo>
                    <a:pt x="1339" y="106"/>
                  </a:lnTo>
                  <a:lnTo>
                    <a:pt x="1604" y="135"/>
                  </a:lnTo>
                  <a:lnTo>
                    <a:pt x="1719" y="106"/>
                  </a:lnTo>
                  <a:lnTo>
                    <a:pt x="1854" y="163"/>
                  </a:lnTo>
                  <a:lnTo>
                    <a:pt x="1984" y="220"/>
                  </a:lnTo>
                  <a:lnTo>
                    <a:pt x="2025" y="228"/>
                  </a:lnTo>
                  <a:lnTo>
                    <a:pt x="2153" y="206"/>
                  </a:lnTo>
                  <a:lnTo>
                    <a:pt x="2180" y="178"/>
                  </a:lnTo>
                  <a:lnTo>
                    <a:pt x="2228" y="277"/>
                  </a:lnTo>
                  <a:lnTo>
                    <a:pt x="2289" y="263"/>
                  </a:lnTo>
                  <a:lnTo>
                    <a:pt x="2316" y="292"/>
                  </a:lnTo>
                  <a:lnTo>
                    <a:pt x="2350" y="292"/>
                  </a:lnTo>
                  <a:lnTo>
                    <a:pt x="2370" y="328"/>
                  </a:lnTo>
                  <a:lnTo>
                    <a:pt x="2370" y="350"/>
                  </a:lnTo>
                  <a:lnTo>
                    <a:pt x="2383" y="357"/>
                  </a:lnTo>
                  <a:lnTo>
                    <a:pt x="2397" y="371"/>
                  </a:lnTo>
                  <a:lnTo>
                    <a:pt x="2410" y="371"/>
                  </a:lnTo>
                  <a:lnTo>
                    <a:pt x="2424" y="371"/>
                  </a:lnTo>
                  <a:lnTo>
                    <a:pt x="2438" y="365"/>
                  </a:lnTo>
                  <a:lnTo>
                    <a:pt x="2438" y="350"/>
                  </a:lnTo>
                  <a:lnTo>
                    <a:pt x="2438" y="335"/>
                  </a:lnTo>
                  <a:lnTo>
                    <a:pt x="2431" y="320"/>
                  </a:lnTo>
                  <a:lnTo>
                    <a:pt x="2417" y="320"/>
                  </a:lnTo>
                  <a:lnTo>
                    <a:pt x="2404" y="313"/>
                  </a:lnTo>
                  <a:lnTo>
                    <a:pt x="2390" y="307"/>
                  </a:lnTo>
                  <a:lnTo>
                    <a:pt x="2383" y="292"/>
                  </a:lnTo>
                  <a:lnTo>
                    <a:pt x="2370" y="285"/>
                  </a:lnTo>
                  <a:lnTo>
                    <a:pt x="2363" y="271"/>
                  </a:lnTo>
                  <a:lnTo>
                    <a:pt x="2356" y="256"/>
                  </a:lnTo>
                  <a:lnTo>
                    <a:pt x="2350" y="242"/>
                  </a:lnTo>
                  <a:lnTo>
                    <a:pt x="2336" y="235"/>
                  </a:lnTo>
                  <a:lnTo>
                    <a:pt x="2336" y="220"/>
                  </a:lnTo>
                  <a:lnTo>
                    <a:pt x="2350" y="206"/>
                  </a:lnTo>
                  <a:lnTo>
                    <a:pt x="2363" y="206"/>
                  </a:lnTo>
                  <a:lnTo>
                    <a:pt x="2377" y="206"/>
                  </a:lnTo>
                  <a:lnTo>
                    <a:pt x="2390" y="214"/>
                  </a:lnTo>
                  <a:lnTo>
                    <a:pt x="2404" y="220"/>
                  </a:lnTo>
                  <a:lnTo>
                    <a:pt x="2417" y="228"/>
                  </a:lnTo>
                  <a:lnTo>
                    <a:pt x="2431" y="235"/>
                  </a:lnTo>
                  <a:lnTo>
                    <a:pt x="2444" y="242"/>
                  </a:lnTo>
                  <a:lnTo>
                    <a:pt x="2458" y="242"/>
                  </a:lnTo>
                  <a:lnTo>
                    <a:pt x="2471" y="242"/>
                  </a:lnTo>
                  <a:lnTo>
                    <a:pt x="2485" y="242"/>
                  </a:lnTo>
                  <a:lnTo>
                    <a:pt x="2498" y="242"/>
                  </a:lnTo>
                  <a:lnTo>
                    <a:pt x="2512" y="242"/>
                  </a:lnTo>
                  <a:lnTo>
                    <a:pt x="2526" y="235"/>
                  </a:lnTo>
                  <a:lnTo>
                    <a:pt x="2541" y="235"/>
                  </a:lnTo>
                  <a:lnTo>
                    <a:pt x="2555" y="228"/>
                  </a:lnTo>
                  <a:lnTo>
                    <a:pt x="2568" y="220"/>
                  </a:lnTo>
                  <a:lnTo>
                    <a:pt x="2582" y="214"/>
                  </a:lnTo>
                  <a:lnTo>
                    <a:pt x="2595" y="214"/>
                  </a:lnTo>
                  <a:lnTo>
                    <a:pt x="2609" y="214"/>
                  </a:lnTo>
                  <a:lnTo>
                    <a:pt x="2622" y="214"/>
                  </a:lnTo>
                  <a:lnTo>
                    <a:pt x="2629" y="228"/>
                  </a:lnTo>
                  <a:lnTo>
                    <a:pt x="2636" y="242"/>
                  </a:lnTo>
                  <a:lnTo>
                    <a:pt x="2643" y="256"/>
                  </a:lnTo>
                  <a:lnTo>
                    <a:pt x="2649" y="271"/>
                  </a:lnTo>
                  <a:lnTo>
                    <a:pt x="2663" y="271"/>
                  </a:lnTo>
                  <a:lnTo>
                    <a:pt x="2677" y="271"/>
                  </a:lnTo>
                  <a:lnTo>
                    <a:pt x="2690" y="271"/>
                  </a:lnTo>
                  <a:lnTo>
                    <a:pt x="2704" y="271"/>
                  </a:lnTo>
                  <a:lnTo>
                    <a:pt x="2717" y="271"/>
                  </a:lnTo>
                  <a:lnTo>
                    <a:pt x="2731" y="271"/>
                  </a:lnTo>
                  <a:lnTo>
                    <a:pt x="2744" y="271"/>
                  </a:lnTo>
                  <a:lnTo>
                    <a:pt x="2758" y="285"/>
                  </a:lnTo>
                  <a:lnTo>
                    <a:pt x="2771" y="292"/>
                  </a:lnTo>
                  <a:lnTo>
                    <a:pt x="2785" y="299"/>
                  </a:lnTo>
                  <a:lnTo>
                    <a:pt x="2798" y="299"/>
                  </a:lnTo>
                  <a:lnTo>
                    <a:pt x="2812" y="299"/>
                  </a:lnTo>
                  <a:lnTo>
                    <a:pt x="2825" y="307"/>
                  </a:lnTo>
                  <a:lnTo>
                    <a:pt x="2839" y="307"/>
                  </a:lnTo>
                  <a:lnTo>
                    <a:pt x="2853" y="313"/>
                  </a:lnTo>
                  <a:lnTo>
                    <a:pt x="2866" y="320"/>
                  </a:lnTo>
                  <a:lnTo>
                    <a:pt x="2880" y="328"/>
                  </a:lnTo>
                  <a:lnTo>
                    <a:pt x="2893" y="328"/>
                  </a:lnTo>
                  <a:lnTo>
                    <a:pt x="2907" y="328"/>
                  </a:lnTo>
                  <a:lnTo>
                    <a:pt x="2920" y="328"/>
                  </a:lnTo>
                  <a:lnTo>
                    <a:pt x="2934" y="335"/>
                  </a:lnTo>
                  <a:lnTo>
                    <a:pt x="2947" y="342"/>
                  </a:lnTo>
                  <a:lnTo>
                    <a:pt x="2961" y="342"/>
                  </a:lnTo>
                  <a:lnTo>
                    <a:pt x="2974" y="342"/>
                  </a:lnTo>
                  <a:lnTo>
                    <a:pt x="2988" y="350"/>
                  </a:lnTo>
                  <a:lnTo>
                    <a:pt x="3002" y="350"/>
                  </a:lnTo>
                  <a:lnTo>
                    <a:pt x="3015" y="357"/>
                  </a:lnTo>
                  <a:lnTo>
                    <a:pt x="3029" y="357"/>
                  </a:lnTo>
                  <a:lnTo>
                    <a:pt x="3042" y="365"/>
                  </a:lnTo>
                  <a:lnTo>
                    <a:pt x="3056" y="365"/>
                  </a:lnTo>
                  <a:lnTo>
                    <a:pt x="3069" y="371"/>
                  </a:lnTo>
                  <a:lnTo>
                    <a:pt x="3083" y="378"/>
                  </a:lnTo>
                  <a:lnTo>
                    <a:pt x="3096" y="386"/>
                  </a:lnTo>
                  <a:lnTo>
                    <a:pt x="3111" y="386"/>
                  </a:lnTo>
                  <a:lnTo>
                    <a:pt x="3124" y="386"/>
                  </a:lnTo>
                  <a:lnTo>
                    <a:pt x="3138" y="393"/>
                  </a:lnTo>
                  <a:lnTo>
                    <a:pt x="3152" y="393"/>
                  </a:lnTo>
                  <a:lnTo>
                    <a:pt x="3165" y="393"/>
                  </a:lnTo>
                  <a:lnTo>
                    <a:pt x="3179" y="401"/>
                  </a:lnTo>
                  <a:lnTo>
                    <a:pt x="3192" y="401"/>
                  </a:lnTo>
                  <a:lnTo>
                    <a:pt x="3206" y="401"/>
                  </a:lnTo>
                  <a:lnTo>
                    <a:pt x="3219" y="407"/>
                  </a:lnTo>
                  <a:lnTo>
                    <a:pt x="3233" y="407"/>
                  </a:lnTo>
                  <a:lnTo>
                    <a:pt x="3246" y="407"/>
                  </a:lnTo>
                  <a:lnTo>
                    <a:pt x="3260" y="407"/>
                  </a:lnTo>
                  <a:lnTo>
                    <a:pt x="3273" y="407"/>
                  </a:lnTo>
                  <a:lnTo>
                    <a:pt x="3287" y="407"/>
                  </a:lnTo>
                  <a:lnTo>
                    <a:pt x="3300" y="407"/>
                  </a:lnTo>
                  <a:lnTo>
                    <a:pt x="3314" y="407"/>
                  </a:lnTo>
                  <a:lnTo>
                    <a:pt x="3328" y="407"/>
                  </a:lnTo>
                  <a:lnTo>
                    <a:pt x="3341" y="414"/>
                  </a:lnTo>
                  <a:lnTo>
                    <a:pt x="3355" y="422"/>
                  </a:lnTo>
                  <a:lnTo>
                    <a:pt x="3368" y="435"/>
                  </a:lnTo>
                  <a:lnTo>
                    <a:pt x="3368" y="450"/>
                  </a:lnTo>
                  <a:lnTo>
                    <a:pt x="3368" y="464"/>
                  </a:lnTo>
                  <a:lnTo>
                    <a:pt x="3361" y="479"/>
                  </a:lnTo>
                  <a:lnTo>
                    <a:pt x="3355" y="492"/>
                  </a:lnTo>
                  <a:lnTo>
                    <a:pt x="3348" y="507"/>
                  </a:lnTo>
                  <a:lnTo>
                    <a:pt x="3334" y="522"/>
                  </a:lnTo>
                  <a:lnTo>
                    <a:pt x="3334" y="536"/>
                  </a:lnTo>
                  <a:lnTo>
                    <a:pt x="3328" y="551"/>
                  </a:lnTo>
                  <a:lnTo>
                    <a:pt x="3328" y="564"/>
                  </a:lnTo>
                  <a:lnTo>
                    <a:pt x="3328" y="579"/>
                  </a:lnTo>
                  <a:lnTo>
                    <a:pt x="3328" y="593"/>
                  </a:lnTo>
                  <a:lnTo>
                    <a:pt x="3328" y="608"/>
                  </a:lnTo>
                  <a:lnTo>
                    <a:pt x="3328" y="621"/>
                  </a:lnTo>
                  <a:lnTo>
                    <a:pt x="3328" y="636"/>
                  </a:lnTo>
                  <a:lnTo>
                    <a:pt x="3328" y="650"/>
                  </a:lnTo>
                  <a:lnTo>
                    <a:pt x="3334" y="665"/>
                  </a:lnTo>
                  <a:lnTo>
                    <a:pt x="3341" y="678"/>
                  </a:lnTo>
                  <a:lnTo>
                    <a:pt x="3348" y="693"/>
                  </a:lnTo>
                  <a:lnTo>
                    <a:pt x="3352" y="712"/>
                  </a:lnTo>
                  <a:lnTo>
                    <a:pt x="3355" y="741"/>
                  </a:lnTo>
                  <a:lnTo>
                    <a:pt x="3341" y="776"/>
                  </a:lnTo>
                  <a:lnTo>
                    <a:pt x="3287" y="746"/>
                  </a:lnTo>
                  <a:lnTo>
                    <a:pt x="3285" y="769"/>
                  </a:lnTo>
                  <a:lnTo>
                    <a:pt x="3296" y="795"/>
                  </a:lnTo>
                  <a:lnTo>
                    <a:pt x="3303" y="829"/>
                  </a:lnTo>
                  <a:lnTo>
                    <a:pt x="3269" y="850"/>
                  </a:lnTo>
                  <a:lnTo>
                    <a:pt x="3199" y="888"/>
                  </a:lnTo>
                  <a:lnTo>
                    <a:pt x="3167" y="888"/>
                  </a:lnTo>
                  <a:lnTo>
                    <a:pt x="3106" y="919"/>
                  </a:lnTo>
                  <a:lnTo>
                    <a:pt x="3026" y="1002"/>
                  </a:lnTo>
                  <a:lnTo>
                    <a:pt x="3022" y="1034"/>
                  </a:lnTo>
                  <a:lnTo>
                    <a:pt x="2997" y="1058"/>
                  </a:lnTo>
                  <a:lnTo>
                    <a:pt x="2999" y="1092"/>
                  </a:lnTo>
                  <a:lnTo>
                    <a:pt x="2945" y="1149"/>
                  </a:lnTo>
                  <a:lnTo>
                    <a:pt x="2889" y="1175"/>
                  </a:lnTo>
                  <a:lnTo>
                    <a:pt x="2839" y="1168"/>
                  </a:lnTo>
                  <a:lnTo>
                    <a:pt x="2803" y="1187"/>
                  </a:lnTo>
                  <a:lnTo>
                    <a:pt x="2810" y="1223"/>
                  </a:lnTo>
                  <a:lnTo>
                    <a:pt x="2787" y="1275"/>
                  </a:lnTo>
                  <a:lnTo>
                    <a:pt x="2751" y="1275"/>
                  </a:lnTo>
                  <a:lnTo>
                    <a:pt x="2706" y="1301"/>
                  </a:lnTo>
                  <a:lnTo>
                    <a:pt x="2649" y="1299"/>
                  </a:lnTo>
                  <a:lnTo>
                    <a:pt x="2629" y="1316"/>
                  </a:lnTo>
                  <a:lnTo>
                    <a:pt x="2462" y="1318"/>
                  </a:lnTo>
                  <a:lnTo>
                    <a:pt x="2410" y="1344"/>
                  </a:lnTo>
                  <a:lnTo>
                    <a:pt x="2350" y="1344"/>
                  </a:lnTo>
                  <a:lnTo>
                    <a:pt x="2320" y="1361"/>
                  </a:lnTo>
                  <a:lnTo>
                    <a:pt x="2295" y="1358"/>
                  </a:lnTo>
                  <a:lnTo>
                    <a:pt x="2214" y="1403"/>
                  </a:lnTo>
                  <a:lnTo>
                    <a:pt x="2128" y="1403"/>
                  </a:lnTo>
                  <a:lnTo>
                    <a:pt x="2104" y="1373"/>
                  </a:lnTo>
                  <a:lnTo>
                    <a:pt x="2052" y="1373"/>
                  </a:lnTo>
                  <a:lnTo>
                    <a:pt x="2027" y="1388"/>
                  </a:lnTo>
                  <a:lnTo>
                    <a:pt x="1940" y="1392"/>
                  </a:lnTo>
                  <a:lnTo>
                    <a:pt x="1852" y="1339"/>
                  </a:lnTo>
                  <a:lnTo>
                    <a:pt x="1834" y="1316"/>
                  </a:lnTo>
                  <a:lnTo>
                    <a:pt x="1780" y="1316"/>
                  </a:lnTo>
                  <a:lnTo>
                    <a:pt x="1732" y="1344"/>
                  </a:lnTo>
                  <a:lnTo>
                    <a:pt x="1701" y="1342"/>
                  </a:lnTo>
                  <a:lnTo>
                    <a:pt x="1671" y="1363"/>
                  </a:lnTo>
                  <a:lnTo>
                    <a:pt x="1613" y="1363"/>
                  </a:lnTo>
                  <a:lnTo>
                    <a:pt x="1604" y="1333"/>
                  </a:lnTo>
                  <a:lnTo>
                    <a:pt x="1572" y="1301"/>
                  </a:lnTo>
                  <a:lnTo>
                    <a:pt x="1561" y="1275"/>
                  </a:lnTo>
                  <a:lnTo>
                    <a:pt x="1541" y="1259"/>
                  </a:lnTo>
                  <a:lnTo>
                    <a:pt x="1509" y="1259"/>
                  </a:lnTo>
                  <a:lnTo>
                    <a:pt x="1457" y="1287"/>
                  </a:lnTo>
                  <a:lnTo>
                    <a:pt x="1425" y="1287"/>
                  </a:lnTo>
                  <a:lnTo>
                    <a:pt x="1403" y="1301"/>
                  </a:lnTo>
                  <a:lnTo>
                    <a:pt x="1372" y="1301"/>
                  </a:lnTo>
                  <a:lnTo>
                    <a:pt x="1350" y="1314"/>
                  </a:lnTo>
                  <a:lnTo>
                    <a:pt x="1233" y="1318"/>
                  </a:lnTo>
                  <a:lnTo>
                    <a:pt x="1178" y="1289"/>
                  </a:lnTo>
                  <a:lnTo>
                    <a:pt x="1043" y="1287"/>
                  </a:lnTo>
                  <a:lnTo>
                    <a:pt x="1016" y="1261"/>
                  </a:lnTo>
                  <a:lnTo>
                    <a:pt x="939" y="1261"/>
                  </a:lnTo>
                  <a:lnTo>
                    <a:pt x="910" y="1244"/>
                  </a:lnTo>
                  <a:lnTo>
                    <a:pt x="883" y="1249"/>
                  </a:lnTo>
                  <a:lnTo>
                    <a:pt x="860" y="1259"/>
                  </a:lnTo>
                  <a:lnTo>
                    <a:pt x="849" y="1295"/>
                  </a:lnTo>
                  <a:lnTo>
                    <a:pt x="768" y="1337"/>
                  </a:lnTo>
                  <a:lnTo>
                    <a:pt x="680" y="1333"/>
                  </a:lnTo>
                  <a:lnTo>
                    <a:pt x="655" y="1349"/>
                  </a:lnTo>
                  <a:lnTo>
                    <a:pt x="594" y="1349"/>
                  </a:lnTo>
                  <a:lnTo>
                    <a:pt x="542" y="1323"/>
                  </a:lnTo>
                  <a:lnTo>
                    <a:pt x="513" y="1323"/>
                  </a:lnTo>
                  <a:lnTo>
                    <a:pt x="488" y="1304"/>
                  </a:lnTo>
                  <a:lnTo>
                    <a:pt x="405" y="1306"/>
                  </a:lnTo>
                  <a:lnTo>
                    <a:pt x="380" y="1289"/>
                  </a:lnTo>
                  <a:lnTo>
                    <a:pt x="301" y="1287"/>
                  </a:lnTo>
                  <a:lnTo>
                    <a:pt x="243" y="1320"/>
                  </a:lnTo>
                  <a:lnTo>
                    <a:pt x="83" y="1316"/>
                  </a:lnTo>
                  <a:lnTo>
                    <a:pt x="78" y="1284"/>
                  </a:lnTo>
                  <a:lnTo>
                    <a:pt x="51" y="1287"/>
                  </a:lnTo>
                  <a:lnTo>
                    <a:pt x="51" y="1235"/>
                  </a:lnTo>
                  <a:lnTo>
                    <a:pt x="67" y="1208"/>
                  </a:lnTo>
                  <a:lnTo>
                    <a:pt x="97" y="1172"/>
                  </a:lnTo>
                  <a:lnTo>
                    <a:pt x="121" y="1175"/>
                  </a:lnTo>
                  <a:lnTo>
                    <a:pt x="110" y="1147"/>
                  </a:lnTo>
                  <a:lnTo>
                    <a:pt x="81" y="1132"/>
                  </a:lnTo>
                  <a:lnTo>
                    <a:pt x="81" y="1048"/>
                  </a:lnTo>
                  <a:lnTo>
                    <a:pt x="108" y="1021"/>
                  </a:lnTo>
                  <a:lnTo>
                    <a:pt x="108" y="936"/>
                  </a:lnTo>
                  <a:lnTo>
                    <a:pt x="137" y="871"/>
                  </a:lnTo>
                  <a:lnTo>
                    <a:pt x="133" y="762"/>
                  </a:lnTo>
                  <a:lnTo>
                    <a:pt x="167" y="743"/>
                  </a:lnTo>
                  <a:lnTo>
                    <a:pt x="167" y="665"/>
                  </a:lnTo>
                  <a:lnTo>
                    <a:pt x="135" y="621"/>
                  </a:lnTo>
                  <a:lnTo>
                    <a:pt x="137" y="551"/>
                  </a:lnTo>
                  <a:lnTo>
                    <a:pt x="121" y="519"/>
                  </a:lnTo>
                  <a:lnTo>
                    <a:pt x="124" y="481"/>
                  </a:lnTo>
                  <a:lnTo>
                    <a:pt x="110" y="458"/>
                  </a:lnTo>
                  <a:lnTo>
                    <a:pt x="24" y="458"/>
                  </a:lnTo>
                  <a:lnTo>
                    <a:pt x="15" y="433"/>
                  </a:lnTo>
                  <a:lnTo>
                    <a:pt x="13" y="403"/>
                  </a:lnTo>
                  <a:lnTo>
                    <a:pt x="0" y="362"/>
                  </a:lnTo>
                  <a:lnTo>
                    <a:pt x="0" y="318"/>
                  </a:lnTo>
                  <a:lnTo>
                    <a:pt x="54" y="287"/>
                  </a:lnTo>
                  <a:lnTo>
                    <a:pt x="78" y="290"/>
                  </a:lnTo>
                  <a:lnTo>
                    <a:pt x="110" y="277"/>
                  </a:lnTo>
                  <a:lnTo>
                    <a:pt x="142" y="275"/>
                  </a:lnTo>
                  <a:lnTo>
                    <a:pt x="178" y="256"/>
                  </a:lnTo>
                  <a:lnTo>
                    <a:pt x="176" y="85"/>
                  </a:lnTo>
                  <a:lnTo>
                    <a:pt x="225" y="0"/>
                  </a:lnTo>
                  <a:close/>
                </a:path>
              </a:pathLst>
            </a:custGeom>
            <a:grpFill/>
            <a:ln w="1651">
              <a:solidFill>
                <a:schemeClr val="tx1"/>
              </a:solidFill>
              <a:prstDash val="solid"/>
              <a:round/>
              <a:headEnd/>
              <a:tailEnd/>
            </a:ln>
          </p:spPr>
          <p:txBody>
            <a:bodyPr/>
            <a:lstStyle/>
            <a:p>
              <a:endParaRPr lang="en-US" dirty="0"/>
            </a:p>
          </p:txBody>
        </p:sp>
      </p:grpSp>
      <p:sp>
        <p:nvSpPr>
          <p:cNvPr id="791636" name="Freeform 84"/>
          <p:cNvSpPr>
            <a:spLocks/>
          </p:cNvSpPr>
          <p:nvPr/>
        </p:nvSpPr>
        <p:spPr bwMode="auto">
          <a:xfrm>
            <a:off x="2098578" y="3962400"/>
            <a:ext cx="209550" cy="304800"/>
          </a:xfrm>
          <a:custGeom>
            <a:avLst/>
            <a:gdLst>
              <a:gd name="T0" fmla="*/ 132 w 168"/>
              <a:gd name="T1" fmla="*/ 0 h 225"/>
              <a:gd name="T2" fmla="*/ 150 w 168"/>
              <a:gd name="T3" fmla="*/ 42 h 225"/>
              <a:gd name="T4" fmla="*/ 168 w 168"/>
              <a:gd name="T5" fmla="*/ 42 h 225"/>
              <a:gd name="T6" fmla="*/ 162 w 168"/>
              <a:gd name="T7" fmla="*/ 69 h 225"/>
              <a:gd name="T8" fmla="*/ 123 w 168"/>
              <a:gd name="T9" fmla="*/ 108 h 225"/>
              <a:gd name="T10" fmla="*/ 99 w 168"/>
              <a:gd name="T11" fmla="*/ 120 h 225"/>
              <a:gd name="T12" fmla="*/ 81 w 168"/>
              <a:gd name="T13" fmla="*/ 135 h 225"/>
              <a:gd name="T14" fmla="*/ 87 w 168"/>
              <a:gd name="T15" fmla="*/ 153 h 225"/>
              <a:gd name="T16" fmla="*/ 81 w 168"/>
              <a:gd name="T17" fmla="*/ 180 h 225"/>
              <a:gd name="T18" fmla="*/ 75 w 168"/>
              <a:gd name="T19" fmla="*/ 201 h 225"/>
              <a:gd name="T20" fmla="*/ 54 w 168"/>
              <a:gd name="T21" fmla="*/ 222 h 225"/>
              <a:gd name="T22" fmla="*/ 27 w 168"/>
              <a:gd name="T23" fmla="*/ 225 h 225"/>
              <a:gd name="T24" fmla="*/ 15 w 168"/>
              <a:gd name="T25" fmla="*/ 201 h 225"/>
              <a:gd name="T26" fmla="*/ 0 w 168"/>
              <a:gd name="T27" fmla="*/ 177 h 225"/>
              <a:gd name="T28" fmla="*/ 18 w 168"/>
              <a:gd name="T29" fmla="*/ 156 h 225"/>
              <a:gd name="T30" fmla="*/ 15 w 168"/>
              <a:gd name="T31" fmla="*/ 129 h 225"/>
              <a:gd name="T32" fmla="*/ 27 w 168"/>
              <a:gd name="T33" fmla="*/ 114 h 225"/>
              <a:gd name="T34" fmla="*/ 63 w 168"/>
              <a:gd name="T35" fmla="*/ 102 h 225"/>
              <a:gd name="T36" fmla="*/ 81 w 168"/>
              <a:gd name="T37" fmla="*/ 96 h 225"/>
              <a:gd name="T38" fmla="*/ 90 w 168"/>
              <a:gd name="T39" fmla="*/ 69 h 225"/>
              <a:gd name="T40" fmla="*/ 102 w 168"/>
              <a:gd name="T41" fmla="*/ 54 h 225"/>
              <a:gd name="T42" fmla="*/ 111 w 168"/>
              <a:gd name="T43" fmla="*/ 27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225">
                <a:moveTo>
                  <a:pt x="132" y="0"/>
                </a:moveTo>
                <a:lnTo>
                  <a:pt x="150" y="42"/>
                </a:lnTo>
                <a:lnTo>
                  <a:pt x="168" y="42"/>
                </a:lnTo>
                <a:lnTo>
                  <a:pt x="162" y="69"/>
                </a:lnTo>
                <a:lnTo>
                  <a:pt x="123" y="108"/>
                </a:lnTo>
                <a:lnTo>
                  <a:pt x="99" y="120"/>
                </a:lnTo>
                <a:lnTo>
                  <a:pt x="81" y="135"/>
                </a:lnTo>
                <a:lnTo>
                  <a:pt x="87" y="153"/>
                </a:lnTo>
                <a:lnTo>
                  <a:pt x="81" y="180"/>
                </a:lnTo>
                <a:lnTo>
                  <a:pt x="75" y="201"/>
                </a:lnTo>
                <a:lnTo>
                  <a:pt x="54" y="222"/>
                </a:lnTo>
                <a:lnTo>
                  <a:pt x="27" y="225"/>
                </a:lnTo>
                <a:lnTo>
                  <a:pt x="15" y="201"/>
                </a:lnTo>
                <a:lnTo>
                  <a:pt x="0" y="177"/>
                </a:lnTo>
                <a:lnTo>
                  <a:pt x="18" y="156"/>
                </a:lnTo>
                <a:lnTo>
                  <a:pt x="15" y="129"/>
                </a:lnTo>
                <a:lnTo>
                  <a:pt x="27" y="114"/>
                </a:lnTo>
                <a:lnTo>
                  <a:pt x="63" y="102"/>
                </a:lnTo>
                <a:lnTo>
                  <a:pt x="81" y="96"/>
                </a:lnTo>
                <a:lnTo>
                  <a:pt x="90" y="69"/>
                </a:lnTo>
                <a:lnTo>
                  <a:pt x="102" y="54"/>
                </a:lnTo>
                <a:lnTo>
                  <a:pt x="111" y="27"/>
                </a:lnTo>
              </a:path>
            </a:pathLst>
          </a:custGeom>
          <a:solidFill>
            <a:schemeClr val="bg1"/>
          </a:solidFill>
          <a:ln w="9525" cap="flat" cmpd="sng">
            <a:solidFill>
              <a:schemeClr val="tx1"/>
            </a:solidFill>
            <a:prstDash val="solid"/>
            <a:round/>
            <a:headEnd/>
            <a:tailEnd/>
          </a:ln>
          <a:effectLst/>
        </p:spPr>
        <p:txBody>
          <a:bodyPr/>
          <a:lstStyle/>
          <a:p>
            <a:endParaRPr lang="en-US" dirty="0"/>
          </a:p>
        </p:txBody>
      </p:sp>
      <p:sp>
        <p:nvSpPr>
          <p:cNvPr id="791638" name="Line 86"/>
          <p:cNvSpPr>
            <a:spLocks noChangeShapeType="1"/>
          </p:cNvSpPr>
          <p:nvPr/>
        </p:nvSpPr>
        <p:spPr bwMode="auto">
          <a:xfrm flipV="1">
            <a:off x="2327178" y="3962400"/>
            <a:ext cx="152400" cy="76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791665" name="Freeform 113"/>
          <p:cNvSpPr>
            <a:spLocks/>
          </p:cNvSpPr>
          <p:nvPr/>
        </p:nvSpPr>
        <p:spPr bwMode="auto">
          <a:xfrm>
            <a:off x="9185178" y="5650898"/>
            <a:ext cx="355600" cy="228600"/>
          </a:xfrm>
          <a:custGeom>
            <a:avLst/>
            <a:gdLst>
              <a:gd name="T0" fmla="*/ 50 w 224"/>
              <a:gd name="T1" fmla="*/ 7 h 87"/>
              <a:gd name="T2" fmla="*/ 82 w 224"/>
              <a:gd name="T3" fmla="*/ 5 h 87"/>
              <a:gd name="T4" fmla="*/ 123 w 224"/>
              <a:gd name="T5" fmla="*/ 10 h 87"/>
              <a:gd name="T6" fmla="*/ 145 w 224"/>
              <a:gd name="T7" fmla="*/ 11 h 87"/>
              <a:gd name="T8" fmla="*/ 156 w 224"/>
              <a:gd name="T9" fmla="*/ 18 h 87"/>
              <a:gd name="T10" fmla="*/ 159 w 224"/>
              <a:gd name="T11" fmla="*/ 23 h 87"/>
              <a:gd name="T12" fmla="*/ 162 w 224"/>
              <a:gd name="T13" fmla="*/ 22 h 87"/>
              <a:gd name="T14" fmla="*/ 160 w 224"/>
              <a:gd name="T15" fmla="*/ 19 h 87"/>
              <a:gd name="T16" fmla="*/ 157 w 224"/>
              <a:gd name="T17" fmla="*/ 17 h 87"/>
              <a:gd name="T18" fmla="*/ 155 w 224"/>
              <a:gd name="T19" fmla="*/ 14 h 87"/>
              <a:gd name="T20" fmla="*/ 159 w 224"/>
              <a:gd name="T21" fmla="*/ 13 h 87"/>
              <a:gd name="T22" fmla="*/ 163 w 224"/>
              <a:gd name="T23" fmla="*/ 15 h 87"/>
              <a:gd name="T24" fmla="*/ 166 w 224"/>
              <a:gd name="T25" fmla="*/ 15 h 87"/>
              <a:gd name="T26" fmla="*/ 170 w 224"/>
              <a:gd name="T27" fmla="*/ 14 h 87"/>
              <a:gd name="T28" fmla="*/ 174 w 224"/>
              <a:gd name="T29" fmla="*/ 13 h 87"/>
              <a:gd name="T30" fmla="*/ 176 w 224"/>
              <a:gd name="T31" fmla="*/ 16 h 87"/>
              <a:gd name="T32" fmla="*/ 179 w 224"/>
              <a:gd name="T33" fmla="*/ 17 h 87"/>
              <a:gd name="T34" fmla="*/ 182 w 224"/>
              <a:gd name="T35" fmla="*/ 17 h 87"/>
              <a:gd name="T36" fmla="*/ 186 w 224"/>
              <a:gd name="T37" fmla="*/ 19 h 87"/>
              <a:gd name="T38" fmla="*/ 190 w 224"/>
              <a:gd name="T39" fmla="*/ 19 h 87"/>
              <a:gd name="T40" fmla="*/ 193 w 224"/>
              <a:gd name="T41" fmla="*/ 20 h 87"/>
              <a:gd name="T42" fmla="*/ 197 w 224"/>
              <a:gd name="T43" fmla="*/ 21 h 87"/>
              <a:gd name="T44" fmla="*/ 201 w 224"/>
              <a:gd name="T45" fmla="*/ 22 h 87"/>
              <a:gd name="T46" fmla="*/ 204 w 224"/>
              <a:gd name="T47" fmla="*/ 23 h 87"/>
              <a:gd name="T48" fmla="*/ 208 w 224"/>
              <a:gd name="T49" fmla="*/ 24 h 87"/>
              <a:gd name="T50" fmla="*/ 211 w 224"/>
              <a:gd name="T51" fmla="*/ 25 h 87"/>
              <a:gd name="T52" fmla="*/ 215 w 224"/>
              <a:gd name="T53" fmla="*/ 25 h 87"/>
              <a:gd name="T54" fmla="*/ 219 w 224"/>
              <a:gd name="T55" fmla="*/ 25 h 87"/>
              <a:gd name="T56" fmla="*/ 222 w 224"/>
              <a:gd name="T57" fmla="*/ 26 h 87"/>
              <a:gd name="T58" fmla="*/ 224 w 224"/>
              <a:gd name="T59" fmla="*/ 29 h 87"/>
              <a:gd name="T60" fmla="*/ 222 w 224"/>
              <a:gd name="T61" fmla="*/ 32 h 87"/>
              <a:gd name="T62" fmla="*/ 221 w 224"/>
              <a:gd name="T63" fmla="*/ 36 h 87"/>
              <a:gd name="T64" fmla="*/ 221 w 224"/>
              <a:gd name="T65" fmla="*/ 39 h 87"/>
              <a:gd name="T66" fmla="*/ 223 w 224"/>
              <a:gd name="T67" fmla="*/ 43 h 87"/>
              <a:gd name="T68" fmla="*/ 219 w 224"/>
              <a:gd name="T69" fmla="*/ 46 h 87"/>
              <a:gd name="T70" fmla="*/ 217 w 224"/>
              <a:gd name="T71" fmla="*/ 53 h 87"/>
              <a:gd name="T72" fmla="*/ 201 w 224"/>
              <a:gd name="T73" fmla="*/ 62 h 87"/>
              <a:gd name="T74" fmla="*/ 196 w 224"/>
              <a:gd name="T75" fmla="*/ 71 h 87"/>
              <a:gd name="T76" fmla="*/ 187 w 224"/>
              <a:gd name="T77" fmla="*/ 76 h 87"/>
              <a:gd name="T78" fmla="*/ 176 w 224"/>
              <a:gd name="T79" fmla="*/ 81 h 87"/>
              <a:gd name="T80" fmla="*/ 156 w 224"/>
              <a:gd name="T81" fmla="*/ 83 h 87"/>
              <a:gd name="T82" fmla="*/ 142 w 224"/>
              <a:gd name="T83" fmla="*/ 87 h 87"/>
              <a:gd name="T84" fmla="*/ 129 w 224"/>
              <a:gd name="T85" fmla="*/ 86 h 87"/>
              <a:gd name="T86" fmla="*/ 115 w 224"/>
              <a:gd name="T87" fmla="*/ 83 h 87"/>
              <a:gd name="T88" fmla="*/ 107 w 224"/>
              <a:gd name="T89" fmla="*/ 83 h 87"/>
              <a:gd name="T90" fmla="*/ 100 w 224"/>
              <a:gd name="T91" fmla="*/ 78 h 87"/>
              <a:gd name="T92" fmla="*/ 91 w 224"/>
              <a:gd name="T93" fmla="*/ 81 h 87"/>
              <a:gd name="T94" fmla="*/ 69 w 224"/>
              <a:gd name="T95" fmla="*/ 80 h 87"/>
              <a:gd name="T96" fmla="*/ 59 w 224"/>
              <a:gd name="T97" fmla="*/ 77 h 87"/>
              <a:gd name="T98" fmla="*/ 45 w 224"/>
              <a:gd name="T99" fmla="*/ 83 h 87"/>
              <a:gd name="T100" fmla="*/ 34 w 224"/>
              <a:gd name="T101" fmla="*/ 82 h 87"/>
              <a:gd name="T102" fmla="*/ 20 w 224"/>
              <a:gd name="T103" fmla="*/ 80 h 87"/>
              <a:gd name="T104" fmla="*/ 3 w 224"/>
              <a:gd name="T105" fmla="*/ 80 h 87"/>
              <a:gd name="T106" fmla="*/ 8 w 224"/>
              <a:gd name="T107" fmla="*/ 73 h 87"/>
              <a:gd name="T108" fmla="*/ 7 w 224"/>
              <a:gd name="T109" fmla="*/ 63 h 87"/>
              <a:gd name="T110" fmla="*/ 11 w 224"/>
              <a:gd name="T111" fmla="*/ 46 h 87"/>
              <a:gd name="T112" fmla="*/ 8 w 224"/>
              <a:gd name="T113" fmla="*/ 32 h 87"/>
              <a:gd name="T114" fmla="*/ 1 w 224"/>
              <a:gd name="T115" fmla="*/ 27 h 87"/>
              <a:gd name="T116" fmla="*/ 4 w 224"/>
              <a:gd name="T117" fmla="*/ 18 h 87"/>
              <a:gd name="T118" fmla="*/ 12 w 224"/>
              <a:gd name="T119" fmla="*/ 1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87">
                <a:moveTo>
                  <a:pt x="15" y="0"/>
                </a:moveTo>
                <a:lnTo>
                  <a:pt x="34" y="1"/>
                </a:lnTo>
                <a:lnTo>
                  <a:pt x="43" y="5"/>
                </a:lnTo>
                <a:lnTo>
                  <a:pt x="50" y="7"/>
                </a:lnTo>
                <a:lnTo>
                  <a:pt x="60" y="3"/>
                </a:lnTo>
                <a:lnTo>
                  <a:pt x="69" y="6"/>
                </a:lnTo>
                <a:lnTo>
                  <a:pt x="75" y="6"/>
                </a:lnTo>
                <a:lnTo>
                  <a:pt x="82" y="5"/>
                </a:lnTo>
                <a:lnTo>
                  <a:pt x="89" y="7"/>
                </a:lnTo>
                <a:lnTo>
                  <a:pt x="107" y="8"/>
                </a:lnTo>
                <a:lnTo>
                  <a:pt x="114" y="7"/>
                </a:lnTo>
                <a:lnTo>
                  <a:pt x="123" y="10"/>
                </a:lnTo>
                <a:lnTo>
                  <a:pt x="132" y="14"/>
                </a:lnTo>
                <a:lnTo>
                  <a:pt x="135" y="14"/>
                </a:lnTo>
                <a:lnTo>
                  <a:pt x="143" y="13"/>
                </a:lnTo>
                <a:lnTo>
                  <a:pt x="145" y="11"/>
                </a:lnTo>
                <a:lnTo>
                  <a:pt x="148" y="17"/>
                </a:lnTo>
                <a:lnTo>
                  <a:pt x="152" y="16"/>
                </a:lnTo>
                <a:lnTo>
                  <a:pt x="154" y="18"/>
                </a:lnTo>
                <a:lnTo>
                  <a:pt x="156" y="18"/>
                </a:lnTo>
                <a:lnTo>
                  <a:pt x="158" y="20"/>
                </a:lnTo>
                <a:lnTo>
                  <a:pt x="158" y="22"/>
                </a:lnTo>
                <a:lnTo>
                  <a:pt x="158" y="22"/>
                </a:lnTo>
                <a:lnTo>
                  <a:pt x="159" y="23"/>
                </a:lnTo>
                <a:lnTo>
                  <a:pt x="160" y="23"/>
                </a:lnTo>
                <a:lnTo>
                  <a:pt x="161" y="23"/>
                </a:lnTo>
                <a:lnTo>
                  <a:pt x="162" y="23"/>
                </a:lnTo>
                <a:lnTo>
                  <a:pt x="162" y="22"/>
                </a:lnTo>
                <a:lnTo>
                  <a:pt x="162" y="21"/>
                </a:lnTo>
                <a:lnTo>
                  <a:pt x="162" y="20"/>
                </a:lnTo>
                <a:lnTo>
                  <a:pt x="161" y="20"/>
                </a:lnTo>
                <a:lnTo>
                  <a:pt x="160" y="19"/>
                </a:lnTo>
                <a:lnTo>
                  <a:pt x="159" y="19"/>
                </a:lnTo>
                <a:lnTo>
                  <a:pt x="158" y="18"/>
                </a:lnTo>
                <a:lnTo>
                  <a:pt x="158" y="18"/>
                </a:lnTo>
                <a:lnTo>
                  <a:pt x="157" y="17"/>
                </a:lnTo>
                <a:lnTo>
                  <a:pt x="157" y="16"/>
                </a:lnTo>
                <a:lnTo>
                  <a:pt x="156" y="15"/>
                </a:lnTo>
                <a:lnTo>
                  <a:pt x="155" y="15"/>
                </a:lnTo>
                <a:lnTo>
                  <a:pt x="155" y="14"/>
                </a:lnTo>
                <a:lnTo>
                  <a:pt x="156" y="13"/>
                </a:lnTo>
                <a:lnTo>
                  <a:pt x="157" y="13"/>
                </a:lnTo>
                <a:lnTo>
                  <a:pt x="158" y="13"/>
                </a:lnTo>
                <a:lnTo>
                  <a:pt x="159" y="13"/>
                </a:lnTo>
                <a:lnTo>
                  <a:pt x="160" y="14"/>
                </a:lnTo>
                <a:lnTo>
                  <a:pt x="161" y="14"/>
                </a:lnTo>
                <a:lnTo>
                  <a:pt x="162" y="15"/>
                </a:lnTo>
                <a:lnTo>
                  <a:pt x="163" y="15"/>
                </a:lnTo>
                <a:lnTo>
                  <a:pt x="163" y="15"/>
                </a:lnTo>
                <a:lnTo>
                  <a:pt x="164" y="15"/>
                </a:lnTo>
                <a:lnTo>
                  <a:pt x="165" y="15"/>
                </a:lnTo>
                <a:lnTo>
                  <a:pt x="166" y="15"/>
                </a:lnTo>
                <a:lnTo>
                  <a:pt x="167" y="15"/>
                </a:lnTo>
                <a:lnTo>
                  <a:pt x="168" y="15"/>
                </a:lnTo>
                <a:lnTo>
                  <a:pt x="169" y="15"/>
                </a:lnTo>
                <a:lnTo>
                  <a:pt x="170" y="14"/>
                </a:lnTo>
                <a:lnTo>
                  <a:pt x="171" y="14"/>
                </a:lnTo>
                <a:lnTo>
                  <a:pt x="172" y="13"/>
                </a:lnTo>
                <a:lnTo>
                  <a:pt x="173" y="13"/>
                </a:lnTo>
                <a:lnTo>
                  <a:pt x="174" y="13"/>
                </a:lnTo>
                <a:lnTo>
                  <a:pt x="174" y="13"/>
                </a:lnTo>
                <a:lnTo>
                  <a:pt x="175" y="14"/>
                </a:lnTo>
                <a:lnTo>
                  <a:pt x="175" y="15"/>
                </a:lnTo>
                <a:lnTo>
                  <a:pt x="176" y="16"/>
                </a:lnTo>
                <a:lnTo>
                  <a:pt x="176" y="17"/>
                </a:lnTo>
                <a:lnTo>
                  <a:pt x="177" y="17"/>
                </a:lnTo>
                <a:lnTo>
                  <a:pt x="178" y="17"/>
                </a:lnTo>
                <a:lnTo>
                  <a:pt x="179" y="17"/>
                </a:lnTo>
                <a:lnTo>
                  <a:pt x="180" y="17"/>
                </a:lnTo>
                <a:lnTo>
                  <a:pt x="181" y="17"/>
                </a:lnTo>
                <a:lnTo>
                  <a:pt x="182" y="17"/>
                </a:lnTo>
                <a:lnTo>
                  <a:pt x="182" y="17"/>
                </a:lnTo>
                <a:lnTo>
                  <a:pt x="183" y="18"/>
                </a:lnTo>
                <a:lnTo>
                  <a:pt x="184" y="18"/>
                </a:lnTo>
                <a:lnTo>
                  <a:pt x="185" y="19"/>
                </a:lnTo>
                <a:lnTo>
                  <a:pt x="186" y="19"/>
                </a:lnTo>
                <a:lnTo>
                  <a:pt x="187" y="19"/>
                </a:lnTo>
                <a:lnTo>
                  <a:pt x="188" y="19"/>
                </a:lnTo>
                <a:lnTo>
                  <a:pt x="189" y="19"/>
                </a:lnTo>
                <a:lnTo>
                  <a:pt x="190" y="19"/>
                </a:lnTo>
                <a:lnTo>
                  <a:pt x="191" y="20"/>
                </a:lnTo>
                <a:lnTo>
                  <a:pt x="192" y="20"/>
                </a:lnTo>
                <a:lnTo>
                  <a:pt x="192" y="20"/>
                </a:lnTo>
                <a:lnTo>
                  <a:pt x="193" y="20"/>
                </a:lnTo>
                <a:lnTo>
                  <a:pt x="194" y="20"/>
                </a:lnTo>
                <a:lnTo>
                  <a:pt x="195" y="21"/>
                </a:lnTo>
                <a:lnTo>
                  <a:pt x="196" y="21"/>
                </a:lnTo>
                <a:lnTo>
                  <a:pt x="197" y="21"/>
                </a:lnTo>
                <a:lnTo>
                  <a:pt x="198" y="21"/>
                </a:lnTo>
                <a:lnTo>
                  <a:pt x="199" y="22"/>
                </a:lnTo>
                <a:lnTo>
                  <a:pt x="200" y="22"/>
                </a:lnTo>
                <a:lnTo>
                  <a:pt x="201" y="22"/>
                </a:lnTo>
                <a:lnTo>
                  <a:pt x="201" y="22"/>
                </a:lnTo>
                <a:lnTo>
                  <a:pt x="202" y="23"/>
                </a:lnTo>
                <a:lnTo>
                  <a:pt x="203" y="23"/>
                </a:lnTo>
                <a:lnTo>
                  <a:pt x="204" y="23"/>
                </a:lnTo>
                <a:lnTo>
                  <a:pt x="205" y="23"/>
                </a:lnTo>
                <a:lnTo>
                  <a:pt x="206" y="24"/>
                </a:lnTo>
                <a:lnTo>
                  <a:pt x="207" y="24"/>
                </a:lnTo>
                <a:lnTo>
                  <a:pt x="208" y="24"/>
                </a:lnTo>
                <a:lnTo>
                  <a:pt x="209" y="24"/>
                </a:lnTo>
                <a:lnTo>
                  <a:pt x="210" y="24"/>
                </a:lnTo>
                <a:lnTo>
                  <a:pt x="210" y="24"/>
                </a:lnTo>
                <a:lnTo>
                  <a:pt x="211" y="25"/>
                </a:lnTo>
                <a:lnTo>
                  <a:pt x="212" y="25"/>
                </a:lnTo>
                <a:lnTo>
                  <a:pt x="213" y="25"/>
                </a:lnTo>
                <a:lnTo>
                  <a:pt x="214" y="25"/>
                </a:lnTo>
                <a:lnTo>
                  <a:pt x="215" y="25"/>
                </a:lnTo>
                <a:lnTo>
                  <a:pt x="216" y="25"/>
                </a:lnTo>
                <a:lnTo>
                  <a:pt x="217" y="25"/>
                </a:lnTo>
                <a:lnTo>
                  <a:pt x="218" y="25"/>
                </a:lnTo>
                <a:lnTo>
                  <a:pt x="219" y="25"/>
                </a:lnTo>
                <a:lnTo>
                  <a:pt x="219" y="25"/>
                </a:lnTo>
                <a:lnTo>
                  <a:pt x="220" y="25"/>
                </a:lnTo>
                <a:lnTo>
                  <a:pt x="221" y="25"/>
                </a:lnTo>
                <a:lnTo>
                  <a:pt x="222" y="26"/>
                </a:lnTo>
                <a:lnTo>
                  <a:pt x="223" y="26"/>
                </a:lnTo>
                <a:lnTo>
                  <a:pt x="224" y="27"/>
                </a:lnTo>
                <a:lnTo>
                  <a:pt x="224" y="28"/>
                </a:lnTo>
                <a:lnTo>
                  <a:pt x="224" y="29"/>
                </a:lnTo>
                <a:lnTo>
                  <a:pt x="224" y="30"/>
                </a:lnTo>
                <a:lnTo>
                  <a:pt x="223" y="31"/>
                </a:lnTo>
                <a:lnTo>
                  <a:pt x="223" y="31"/>
                </a:lnTo>
                <a:lnTo>
                  <a:pt x="222" y="32"/>
                </a:lnTo>
                <a:lnTo>
                  <a:pt x="222" y="33"/>
                </a:lnTo>
                <a:lnTo>
                  <a:pt x="221" y="34"/>
                </a:lnTo>
                <a:lnTo>
                  <a:pt x="221" y="35"/>
                </a:lnTo>
                <a:lnTo>
                  <a:pt x="221" y="36"/>
                </a:lnTo>
                <a:lnTo>
                  <a:pt x="221" y="37"/>
                </a:lnTo>
                <a:lnTo>
                  <a:pt x="221" y="38"/>
                </a:lnTo>
                <a:lnTo>
                  <a:pt x="221" y="39"/>
                </a:lnTo>
                <a:lnTo>
                  <a:pt x="221" y="39"/>
                </a:lnTo>
                <a:lnTo>
                  <a:pt x="221" y="40"/>
                </a:lnTo>
                <a:lnTo>
                  <a:pt x="222" y="41"/>
                </a:lnTo>
                <a:lnTo>
                  <a:pt x="222" y="42"/>
                </a:lnTo>
                <a:lnTo>
                  <a:pt x="223" y="43"/>
                </a:lnTo>
                <a:lnTo>
                  <a:pt x="223" y="44"/>
                </a:lnTo>
                <a:lnTo>
                  <a:pt x="223" y="46"/>
                </a:lnTo>
                <a:lnTo>
                  <a:pt x="222" y="48"/>
                </a:lnTo>
                <a:lnTo>
                  <a:pt x="219" y="46"/>
                </a:lnTo>
                <a:lnTo>
                  <a:pt x="218" y="48"/>
                </a:lnTo>
                <a:lnTo>
                  <a:pt x="219" y="49"/>
                </a:lnTo>
                <a:lnTo>
                  <a:pt x="220" y="51"/>
                </a:lnTo>
                <a:lnTo>
                  <a:pt x="217" y="53"/>
                </a:lnTo>
                <a:lnTo>
                  <a:pt x="213" y="55"/>
                </a:lnTo>
                <a:lnTo>
                  <a:pt x="211" y="55"/>
                </a:lnTo>
                <a:lnTo>
                  <a:pt x="207" y="57"/>
                </a:lnTo>
                <a:lnTo>
                  <a:pt x="201" y="62"/>
                </a:lnTo>
                <a:lnTo>
                  <a:pt x="201" y="64"/>
                </a:lnTo>
                <a:lnTo>
                  <a:pt x="199" y="66"/>
                </a:lnTo>
                <a:lnTo>
                  <a:pt x="199" y="68"/>
                </a:lnTo>
                <a:lnTo>
                  <a:pt x="196" y="71"/>
                </a:lnTo>
                <a:lnTo>
                  <a:pt x="192" y="73"/>
                </a:lnTo>
                <a:lnTo>
                  <a:pt x="189" y="72"/>
                </a:lnTo>
                <a:lnTo>
                  <a:pt x="186" y="74"/>
                </a:lnTo>
                <a:lnTo>
                  <a:pt x="187" y="76"/>
                </a:lnTo>
                <a:lnTo>
                  <a:pt x="185" y="79"/>
                </a:lnTo>
                <a:lnTo>
                  <a:pt x="183" y="79"/>
                </a:lnTo>
                <a:lnTo>
                  <a:pt x="180" y="81"/>
                </a:lnTo>
                <a:lnTo>
                  <a:pt x="176" y="81"/>
                </a:lnTo>
                <a:lnTo>
                  <a:pt x="175" y="82"/>
                </a:lnTo>
                <a:lnTo>
                  <a:pt x="164" y="82"/>
                </a:lnTo>
                <a:lnTo>
                  <a:pt x="160" y="83"/>
                </a:lnTo>
                <a:lnTo>
                  <a:pt x="156" y="83"/>
                </a:lnTo>
                <a:lnTo>
                  <a:pt x="154" y="84"/>
                </a:lnTo>
                <a:lnTo>
                  <a:pt x="153" y="84"/>
                </a:lnTo>
                <a:lnTo>
                  <a:pt x="147" y="87"/>
                </a:lnTo>
                <a:lnTo>
                  <a:pt x="142" y="87"/>
                </a:lnTo>
                <a:lnTo>
                  <a:pt x="140" y="85"/>
                </a:lnTo>
                <a:lnTo>
                  <a:pt x="136" y="85"/>
                </a:lnTo>
                <a:lnTo>
                  <a:pt x="135" y="86"/>
                </a:lnTo>
                <a:lnTo>
                  <a:pt x="129" y="86"/>
                </a:lnTo>
                <a:lnTo>
                  <a:pt x="123" y="83"/>
                </a:lnTo>
                <a:lnTo>
                  <a:pt x="122" y="82"/>
                </a:lnTo>
                <a:lnTo>
                  <a:pt x="118" y="82"/>
                </a:lnTo>
                <a:lnTo>
                  <a:pt x="115" y="83"/>
                </a:lnTo>
                <a:lnTo>
                  <a:pt x="113" y="83"/>
                </a:lnTo>
                <a:lnTo>
                  <a:pt x="111" y="85"/>
                </a:lnTo>
                <a:lnTo>
                  <a:pt x="107" y="85"/>
                </a:lnTo>
                <a:lnTo>
                  <a:pt x="107" y="83"/>
                </a:lnTo>
                <a:lnTo>
                  <a:pt x="105" y="81"/>
                </a:lnTo>
                <a:lnTo>
                  <a:pt x="104" y="79"/>
                </a:lnTo>
                <a:lnTo>
                  <a:pt x="102" y="78"/>
                </a:lnTo>
                <a:lnTo>
                  <a:pt x="100" y="78"/>
                </a:lnTo>
                <a:lnTo>
                  <a:pt x="97" y="80"/>
                </a:lnTo>
                <a:lnTo>
                  <a:pt x="95" y="80"/>
                </a:lnTo>
                <a:lnTo>
                  <a:pt x="93" y="81"/>
                </a:lnTo>
                <a:lnTo>
                  <a:pt x="91" y="81"/>
                </a:lnTo>
                <a:lnTo>
                  <a:pt x="90" y="81"/>
                </a:lnTo>
                <a:lnTo>
                  <a:pt x="82" y="82"/>
                </a:lnTo>
                <a:lnTo>
                  <a:pt x="78" y="80"/>
                </a:lnTo>
                <a:lnTo>
                  <a:pt x="69" y="80"/>
                </a:lnTo>
                <a:lnTo>
                  <a:pt x="68" y="78"/>
                </a:lnTo>
                <a:lnTo>
                  <a:pt x="62" y="78"/>
                </a:lnTo>
                <a:lnTo>
                  <a:pt x="61" y="77"/>
                </a:lnTo>
                <a:lnTo>
                  <a:pt x="59" y="77"/>
                </a:lnTo>
                <a:lnTo>
                  <a:pt x="57" y="78"/>
                </a:lnTo>
                <a:lnTo>
                  <a:pt x="56" y="80"/>
                </a:lnTo>
                <a:lnTo>
                  <a:pt x="51" y="83"/>
                </a:lnTo>
                <a:lnTo>
                  <a:pt x="45" y="83"/>
                </a:lnTo>
                <a:lnTo>
                  <a:pt x="44" y="84"/>
                </a:lnTo>
                <a:lnTo>
                  <a:pt x="40" y="84"/>
                </a:lnTo>
                <a:lnTo>
                  <a:pt x="36" y="82"/>
                </a:lnTo>
                <a:lnTo>
                  <a:pt x="34" y="82"/>
                </a:lnTo>
                <a:lnTo>
                  <a:pt x="32" y="81"/>
                </a:lnTo>
                <a:lnTo>
                  <a:pt x="27" y="81"/>
                </a:lnTo>
                <a:lnTo>
                  <a:pt x="25" y="80"/>
                </a:lnTo>
                <a:lnTo>
                  <a:pt x="20" y="80"/>
                </a:lnTo>
                <a:lnTo>
                  <a:pt x="16" y="82"/>
                </a:lnTo>
                <a:lnTo>
                  <a:pt x="6" y="82"/>
                </a:lnTo>
                <a:lnTo>
                  <a:pt x="5" y="80"/>
                </a:lnTo>
                <a:lnTo>
                  <a:pt x="3" y="80"/>
                </a:lnTo>
                <a:lnTo>
                  <a:pt x="3" y="77"/>
                </a:lnTo>
                <a:lnTo>
                  <a:pt x="4" y="75"/>
                </a:lnTo>
                <a:lnTo>
                  <a:pt x="6" y="73"/>
                </a:lnTo>
                <a:lnTo>
                  <a:pt x="8" y="73"/>
                </a:lnTo>
                <a:lnTo>
                  <a:pt x="7" y="71"/>
                </a:lnTo>
                <a:lnTo>
                  <a:pt x="5" y="70"/>
                </a:lnTo>
                <a:lnTo>
                  <a:pt x="5" y="65"/>
                </a:lnTo>
                <a:lnTo>
                  <a:pt x="7" y="63"/>
                </a:lnTo>
                <a:lnTo>
                  <a:pt x="7" y="58"/>
                </a:lnTo>
                <a:lnTo>
                  <a:pt x="9" y="54"/>
                </a:lnTo>
                <a:lnTo>
                  <a:pt x="9" y="47"/>
                </a:lnTo>
                <a:lnTo>
                  <a:pt x="11" y="46"/>
                </a:lnTo>
                <a:lnTo>
                  <a:pt x="11" y="41"/>
                </a:lnTo>
                <a:lnTo>
                  <a:pt x="9" y="39"/>
                </a:lnTo>
                <a:lnTo>
                  <a:pt x="9" y="34"/>
                </a:lnTo>
                <a:lnTo>
                  <a:pt x="8" y="32"/>
                </a:lnTo>
                <a:lnTo>
                  <a:pt x="8" y="30"/>
                </a:lnTo>
                <a:lnTo>
                  <a:pt x="7" y="28"/>
                </a:lnTo>
                <a:lnTo>
                  <a:pt x="2" y="28"/>
                </a:lnTo>
                <a:lnTo>
                  <a:pt x="1" y="27"/>
                </a:lnTo>
                <a:lnTo>
                  <a:pt x="1" y="25"/>
                </a:lnTo>
                <a:lnTo>
                  <a:pt x="0" y="22"/>
                </a:lnTo>
                <a:lnTo>
                  <a:pt x="0" y="20"/>
                </a:lnTo>
                <a:lnTo>
                  <a:pt x="4" y="18"/>
                </a:lnTo>
                <a:lnTo>
                  <a:pt x="5" y="18"/>
                </a:lnTo>
                <a:lnTo>
                  <a:pt x="7" y="17"/>
                </a:lnTo>
                <a:lnTo>
                  <a:pt x="9" y="17"/>
                </a:lnTo>
                <a:lnTo>
                  <a:pt x="12" y="16"/>
                </a:lnTo>
                <a:lnTo>
                  <a:pt x="12" y="5"/>
                </a:lnTo>
                <a:lnTo>
                  <a:pt x="15" y="0"/>
                </a:lnTo>
                <a:close/>
              </a:path>
            </a:pathLst>
          </a:custGeom>
          <a:pattFill prst="lgCheck">
            <a:fgClr>
              <a:srgbClr val="FF6600"/>
            </a:fgClr>
            <a:bgClr>
              <a:schemeClr val="bg1"/>
            </a:bgClr>
          </a:pattFill>
          <a:ln w="1651">
            <a:solidFill>
              <a:schemeClr val="tx1"/>
            </a:solidFill>
            <a:prstDash val="solid"/>
            <a:round/>
            <a:headEnd/>
            <a:tailEnd/>
          </a:ln>
        </p:spPr>
        <p:txBody>
          <a:bodyPr/>
          <a:lstStyle/>
          <a:p>
            <a:endParaRPr lang="en-US" dirty="0"/>
          </a:p>
        </p:txBody>
      </p:sp>
      <p:sp>
        <p:nvSpPr>
          <p:cNvPr id="791675" name="Line 123"/>
          <p:cNvSpPr>
            <a:spLocks noChangeShapeType="1"/>
          </p:cNvSpPr>
          <p:nvPr/>
        </p:nvSpPr>
        <p:spPr bwMode="auto">
          <a:xfrm>
            <a:off x="9566178" y="1447800"/>
            <a:ext cx="152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791676" name="Line 124"/>
          <p:cNvSpPr>
            <a:spLocks noChangeShapeType="1"/>
          </p:cNvSpPr>
          <p:nvPr/>
        </p:nvSpPr>
        <p:spPr bwMode="auto">
          <a:xfrm>
            <a:off x="9870978" y="19050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791677" name="Line 125"/>
          <p:cNvSpPr>
            <a:spLocks noChangeShapeType="1"/>
          </p:cNvSpPr>
          <p:nvPr/>
        </p:nvSpPr>
        <p:spPr bwMode="auto">
          <a:xfrm>
            <a:off x="9185178" y="2895600"/>
            <a:ext cx="6858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791678" name="Line 126"/>
          <p:cNvSpPr>
            <a:spLocks noChangeShapeType="1"/>
          </p:cNvSpPr>
          <p:nvPr/>
        </p:nvSpPr>
        <p:spPr bwMode="auto">
          <a:xfrm>
            <a:off x="9108978" y="2895600"/>
            <a:ext cx="7620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791679" name="Line 127"/>
          <p:cNvSpPr>
            <a:spLocks noChangeShapeType="1"/>
          </p:cNvSpPr>
          <p:nvPr/>
        </p:nvSpPr>
        <p:spPr bwMode="auto">
          <a:xfrm>
            <a:off x="9566178" y="2971800"/>
            <a:ext cx="3048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791680" name="Line 128"/>
          <p:cNvSpPr>
            <a:spLocks noChangeShapeType="1"/>
          </p:cNvSpPr>
          <p:nvPr/>
        </p:nvSpPr>
        <p:spPr bwMode="auto">
          <a:xfrm>
            <a:off x="9631266" y="2722563"/>
            <a:ext cx="2286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791681" name="Line 129"/>
          <p:cNvSpPr>
            <a:spLocks noChangeShapeType="1"/>
          </p:cNvSpPr>
          <p:nvPr/>
        </p:nvSpPr>
        <p:spPr bwMode="auto">
          <a:xfrm>
            <a:off x="9794778" y="2438400"/>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791682" name="Text Box 130"/>
          <p:cNvSpPr txBox="1">
            <a:spLocks noChangeArrowheads="1"/>
          </p:cNvSpPr>
          <p:nvPr/>
        </p:nvSpPr>
        <p:spPr bwMode="auto">
          <a:xfrm>
            <a:off x="5546726" y="265113"/>
            <a:ext cx="3597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sp>
        <p:nvSpPr>
          <p:cNvPr id="791683" name="Text Box 131"/>
          <p:cNvSpPr txBox="1">
            <a:spLocks noChangeArrowheads="1"/>
          </p:cNvSpPr>
          <p:nvPr/>
        </p:nvSpPr>
        <p:spPr bwMode="auto">
          <a:xfrm>
            <a:off x="1524000" y="76201"/>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400" b="1" dirty="0">
                <a:effectLst>
                  <a:outerShdw blurRad="38100" dist="38100" dir="2700000" algn="tl">
                    <a:srgbClr val="C0C0C0"/>
                  </a:outerShdw>
                </a:effectLst>
                <a:latin typeface="Calibri" panose="020F0502020204030204" pitchFamily="34" charset="0"/>
              </a:rPr>
              <a:t>Tack Coat Workshops</a:t>
            </a:r>
            <a:endParaRPr lang="en-US" altLang="en-US" sz="4400" dirty="0">
              <a:latin typeface="Calibri" panose="020F0502020204030204" pitchFamily="34" charset="0"/>
            </a:endParaRPr>
          </a:p>
        </p:txBody>
      </p:sp>
      <p:sp>
        <p:nvSpPr>
          <p:cNvPr id="791686" name="Line 134"/>
          <p:cNvSpPr>
            <a:spLocks noChangeShapeType="1"/>
          </p:cNvSpPr>
          <p:nvPr/>
        </p:nvSpPr>
        <p:spPr bwMode="auto">
          <a:xfrm>
            <a:off x="9947178" y="22860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2" name="5-Point Star 1"/>
          <p:cNvSpPr/>
          <p:nvPr/>
        </p:nvSpPr>
        <p:spPr>
          <a:xfrm>
            <a:off x="1812366" y="5358864"/>
            <a:ext cx="281046" cy="242505"/>
          </a:xfrm>
          <a:prstGeom prst="star5">
            <a:avLst>
              <a:gd name="adj" fmla="val 22651"/>
              <a:gd name="hf" fmla="val 105146"/>
              <a:gd name="vf" fmla="val 110557"/>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p:cNvGrpSpPr>
            <a:grpSpLocks noChangeAspect="1"/>
          </p:cNvGrpSpPr>
          <p:nvPr/>
        </p:nvGrpSpPr>
        <p:grpSpPr>
          <a:xfrm>
            <a:off x="2460949" y="4636143"/>
            <a:ext cx="875459" cy="690866"/>
            <a:chOff x="1254868" y="924128"/>
            <a:chExt cx="6274341" cy="4951378"/>
          </a:xfrm>
          <a:solidFill>
            <a:srgbClr val="92D050"/>
          </a:solidFill>
        </p:grpSpPr>
        <p:sp>
          <p:nvSpPr>
            <p:cNvPr id="139" name="Freeform 138"/>
            <p:cNvSpPr/>
            <p:nvPr/>
          </p:nvSpPr>
          <p:spPr>
            <a:xfrm>
              <a:off x="1254868" y="1196502"/>
              <a:ext cx="204281" cy="350196"/>
            </a:xfrm>
            <a:custGeom>
              <a:avLst/>
              <a:gdLst>
                <a:gd name="connsiteX0" fmla="*/ 204281 w 204281"/>
                <a:gd name="connsiteY0" fmla="*/ 0 h 350196"/>
                <a:gd name="connsiteX1" fmla="*/ 165370 w 204281"/>
                <a:gd name="connsiteY1" fmla="*/ 194553 h 350196"/>
                <a:gd name="connsiteX2" fmla="*/ 165370 w 204281"/>
                <a:gd name="connsiteY2" fmla="*/ 194553 h 350196"/>
                <a:gd name="connsiteX3" fmla="*/ 87549 w 204281"/>
                <a:gd name="connsiteY3" fmla="*/ 340468 h 350196"/>
                <a:gd name="connsiteX4" fmla="*/ 29183 w 204281"/>
                <a:gd name="connsiteY4" fmla="*/ 350196 h 350196"/>
                <a:gd name="connsiteX5" fmla="*/ 0 w 204281"/>
                <a:gd name="connsiteY5" fmla="*/ 301558 h 350196"/>
                <a:gd name="connsiteX6" fmla="*/ 48638 w 204281"/>
                <a:gd name="connsiteY6" fmla="*/ 184826 h 350196"/>
                <a:gd name="connsiteX7" fmla="*/ 204281 w 204281"/>
                <a:gd name="connsiteY7" fmla="*/ 0 h 3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281" h="350196">
                  <a:moveTo>
                    <a:pt x="204281" y="0"/>
                  </a:moveTo>
                  <a:lnTo>
                    <a:pt x="165370" y="194553"/>
                  </a:lnTo>
                  <a:lnTo>
                    <a:pt x="165370" y="194553"/>
                  </a:lnTo>
                  <a:lnTo>
                    <a:pt x="87549" y="340468"/>
                  </a:lnTo>
                  <a:lnTo>
                    <a:pt x="29183" y="350196"/>
                  </a:lnTo>
                  <a:lnTo>
                    <a:pt x="0" y="301558"/>
                  </a:lnTo>
                  <a:lnTo>
                    <a:pt x="48638" y="184826"/>
                  </a:lnTo>
                  <a:lnTo>
                    <a:pt x="204281" y="0"/>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reeform 139"/>
            <p:cNvSpPr/>
            <p:nvPr/>
          </p:nvSpPr>
          <p:spPr>
            <a:xfrm>
              <a:off x="1731523" y="924128"/>
              <a:ext cx="612843" cy="525293"/>
            </a:xfrm>
            <a:custGeom>
              <a:avLst/>
              <a:gdLst>
                <a:gd name="connsiteX0" fmla="*/ 58366 w 612843"/>
                <a:gd name="connsiteY0" fmla="*/ 107004 h 525293"/>
                <a:gd name="connsiteX1" fmla="*/ 301558 w 612843"/>
                <a:gd name="connsiteY1" fmla="*/ 0 h 525293"/>
                <a:gd name="connsiteX2" fmla="*/ 330741 w 612843"/>
                <a:gd name="connsiteY2" fmla="*/ 38910 h 525293"/>
                <a:gd name="connsiteX3" fmla="*/ 379379 w 612843"/>
                <a:gd name="connsiteY3" fmla="*/ 0 h 525293"/>
                <a:gd name="connsiteX4" fmla="*/ 525294 w 612843"/>
                <a:gd name="connsiteY4" fmla="*/ 9727 h 525293"/>
                <a:gd name="connsiteX5" fmla="*/ 612843 w 612843"/>
                <a:gd name="connsiteY5" fmla="*/ 194553 h 525293"/>
                <a:gd name="connsiteX6" fmla="*/ 554477 w 612843"/>
                <a:gd name="connsiteY6" fmla="*/ 301557 h 525293"/>
                <a:gd name="connsiteX7" fmla="*/ 583660 w 612843"/>
                <a:gd name="connsiteY7" fmla="*/ 408561 h 525293"/>
                <a:gd name="connsiteX8" fmla="*/ 428017 w 612843"/>
                <a:gd name="connsiteY8" fmla="*/ 525293 h 525293"/>
                <a:gd name="connsiteX9" fmla="*/ 350196 w 612843"/>
                <a:gd name="connsiteY9" fmla="*/ 496110 h 525293"/>
                <a:gd name="connsiteX10" fmla="*/ 214009 w 612843"/>
                <a:gd name="connsiteY10" fmla="*/ 466927 h 525293"/>
                <a:gd name="connsiteX11" fmla="*/ 126460 w 612843"/>
                <a:gd name="connsiteY11" fmla="*/ 359923 h 525293"/>
                <a:gd name="connsiteX12" fmla="*/ 29183 w 612843"/>
                <a:gd name="connsiteY12" fmla="*/ 359923 h 525293"/>
                <a:gd name="connsiteX13" fmla="*/ 0 w 612843"/>
                <a:gd name="connsiteY13" fmla="*/ 214008 h 525293"/>
                <a:gd name="connsiteX14" fmla="*/ 58366 w 612843"/>
                <a:gd name="connsiteY14" fmla="*/ 107004 h 52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2843" h="525293">
                  <a:moveTo>
                    <a:pt x="58366" y="107004"/>
                  </a:moveTo>
                  <a:lnTo>
                    <a:pt x="301558" y="0"/>
                  </a:lnTo>
                  <a:lnTo>
                    <a:pt x="330741" y="38910"/>
                  </a:lnTo>
                  <a:lnTo>
                    <a:pt x="379379" y="0"/>
                  </a:lnTo>
                  <a:lnTo>
                    <a:pt x="525294" y="9727"/>
                  </a:lnTo>
                  <a:lnTo>
                    <a:pt x="612843" y="194553"/>
                  </a:lnTo>
                  <a:lnTo>
                    <a:pt x="554477" y="301557"/>
                  </a:lnTo>
                  <a:lnTo>
                    <a:pt x="583660" y="408561"/>
                  </a:lnTo>
                  <a:lnTo>
                    <a:pt x="428017" y="525293"/>
                  </a:lnTo>
                  <a:lnTo>
                    <a:pt x="350196" y="496110"/>
                  </a:lnTo>
                  <a:lnTo>
                    <a:pt x="214009" y="466927"/>
                  </a:lnTo>
                  <a:lnTo>
                    <a:pt x="126460" y="359923"/>
                  </a:lnTo>
                  <a:lnTo>
                    <a:pt x="29183" y="359923"/>
                  </a:lnTo>
                  <a:lnTo>
                    <a:pt x="0" y="214008"/>
                  </a:lnTo>
                  <a:lnTo>
                    <a:pt x="58366" y="107004"/>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Freeform 140"/>
            <p:cNvSpPr/>
            <p:nvPr/>
          </p:nvSpPr>
          <p:spPr>
            <a:xfrm>
              <a:off x="3570051" y="1721796"/>
              <a:ext cx="680936" cy="680936"/>
            </a:xfrm>
            <a:custGeom>
              <a:avLst/>
              <a:gdLst>
                <a:gd name="connsiteX0" fmla="*/ 0 w 680936"/>
                <a:gd name="connsiteY0" fmla="*/ 145915 h 680936"/>
                <a:gd name="connsiteX1" fmla="*/ 165370 w 680936"/>
                <a:gd name="connsiteY1" fmla="*/ 184825 h 680936"/>
                <a:gd name="connsiteX2" fmla="*/ 311285 w 680936"/>
                <a:gd name="connsiteY2" fmla="*/ 0 h 680936"/>
                <a:gd name="connsiteX3" fmla="*/ 476655 w 680936"/>
                <a:gd name="connsiteY3" fmla="*/ 262647 h 680936"/>
                <a:gd name="connsiteX4" fmla="*/ 466928 w 680936"/>
                <a:gd name="connsiteY4" fmla="*/ 340468 h 680936"/>
                <a:gd name="connsiteX5" fmla="*/ 525294 w 680936"/>
                <a:gd name="connsiteY5" fmla="*/ 466927 h 680936"/>
                <a:gd name="connsiteX6" fmla="*/ 573932 w 680936"/>
                <a:gd name="connsiteY6" fmla="*/ 369651 h 680936"/>
                <a:gd name="connsiteX7" fmla="*/ 680936 w 680936"/>
                <a:gd name="connsiteY7" fmla="*/ 603115 h 680936"/>
                <a:gd name="connsiteX8" fmla="*/ 466928 w 680936"/>
                <a:gd name="connsiteY8" fmla="*/ 680936 h 680936"/>
                <a:gd name="connsiteX9" fmla="*/ 321013 w 680936"/>
                <a:gd name="connsiteY9" fmla="*/ 525293 h 680936"/>
                <a:gd name="connsiteX10" fmla="*/ 291830 w 680936"/>
                <a:gd name="connsiteY10" fmla="*/ 612842 h 680936"/>
                <a:gd name="connsiteX11" fmla="*/ 204281 w 680936"/>
                <a:gd name="connsiteY11" fmla="*/ 612842 h 680936"/>
                <a:gd name="connsiteX12" fmla="*/ 77821 w 680936"/>
                <a:gd name="connsiteY12" fmla="*/ 369651 h 680936"/>
                <a:gd name="connsiteX13" fmla="*/ 0 w 680936"/>
                <a:gd name="connsiteY13" fmla="*/ 145915 h 6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0936" h="680936">
                  <a:moveTo>
                    <a:pt x="0" y="145915"/>
                  </a:moveTo>
                  <a:lnTo>
                    <a:pt x="165370" y="184825"/>
                  </a:lnTo>
                  <a:lnTo>
                    <a:pt x="311285" y="0"/>
                  </a:lnTo>
                  <a:lnTo>
                    <a:pt x="476655" y="262647"/>
                  </a:lnTo>
                  <a:lnTo>
                    <a:pt x="466928" y="340468"/>
                  </a:lnTo>
                  <a:lnTo>
                    <a:pt x="525294" y="466927"/>
                  </a:lnTo>
                  <a:lnTo>
                    <a:pt x="573932" y="369651"/>
                  </a:lnTo>
                  <a:lnTo>
                    <a:pt x="680936" y="603115"/>
                  </a:lnTo>
                  <a:lnTo>
                    <a:pt x="466928" y="680936"/>
                  </a:lnTo>
                  <a:lnTo>
                    <a:pt x="321013" y="525293"/>
                  </a:lnTo>
                  <a:lnTo>
                    <a:pt x="291830" y="612842"/>
                  </a:lnTo>
                  <a:lnTo>
                    <a:pt x="204281" y="612842"/>
                  </a:lnTo>
                  <a:lnTo>
                    <a:pt x="77821" y="369651"/>
                  </a:lnTo>
                  <a:lnTo>
                    <a:pt x="0" y="145915"/>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Freeform 141"/>
            <p:cNvSpPr/>
            <p:nvPr/>
          </p:nvSpPr>
          <p:spPr>
            <a:xfrm>
              <a:off x="4640094" y="2373549"/>
              <a:ext cx="797668" cy="311285"/>
            </a:xfrm>
            <a:custGeom>
              <a:avLst/>
              <a:gdLst>
                <a:gd name="connsiteX0" fmla="*/ 107004 w 797668"/>
                <a:gd name="connsiteY0" fmla="*/ 0 h 311285"/>
                <a:gd name="connsiteX1" fmla="*/ 0 w 797668"/>
                <a:gd name="connsiteY1" fmla="*/ 233464 h 311285"/>
                <a:gd name="connsiteX2" fmla="*/ 369651 w 797668"/>
                <a:gd name="connsiteY2" fmla="*/ 243191 h 311285"/>
                <a:gd name="connsiteX3" fmla="*/ 437744 w 797668"/>
                <a:gd name="connsiteY3" fmla="*/ 311285 h 311285"/>
                <a:gd name="connsiteX4" fmla="*/ 700391 w 797668"/>
                <a:gd name="connsiteY4" fmla="*/ 282102 h 311285"/>
                <a:gd name="connsiteX5" fmla="*/ 797668 w 797668"/>
                <a:gd name="connsiteY5" fmla="*/ 126460 h 311285"/>
                <a:gd name="connsiteX6" fmla="*/ 486383 w 797668"/>
                <a:gd name="connsiteY6" fmla="*/ 126460 h 311285"/>
                <a:gd name="connsiteX7" fmla="*/ 408561 w 797668"/>
                <a:gd name="connsiteY7" fmla="*/ 77821 h 311285"/>
                <a:gd name="connsiteX8" fmla="*/ 233463 w 797668"/>
                <a:gd name="connsiteY8" fmla="*/ 145915 h 311285"/>
                <a:gd name="connsiteX9" fmla="*/ 107004 w 797668"/>
                <a:gd name="connsiteY9" fmla="*/ 0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668" h="311285">
                  <a:moveTo>
                    <a:pt x="107004" y="0"/>
                  </a:moveTo>
                  <a:lnTo>
                    <a:pt x="0" y="233464"/>
                  </a:lnTo>
                  <a:lnTo>
                    <a:pt x="369651" y="243191"/>
                  </a:lnTo>
                  <a:lnTo>
                    <a:pt x="437744" y="311285"/>
                  </a:lnTo>
                  <a:lnTo>
                    <a:pt x="700391" y="282102"/>
                  </a:lnTo>
                  <a:lnTo>
                    <a:pt x="797668" y="126460"/>
                  </a:lnTo>
                  <a:lnTo>
                    <a:pt x="486383" y="126460"/>
                  </a:lnTo>
                  <a:lnTo>
                    <a:pt x="408561" y="77821"/>
                  </a:lnTo>
                  <a:lnTo>
                    <a:pt x="233463" y="145915"/>
                  </a:lnTo>
                  <a:lnTo>
                    <a:pt x="107004" y="0"/>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Freeform 142"/>
            <p:cNvSpPr/>
            <p:nvPr/>
          </p:nvSpPr>
          <p:spPr>
            <a:xfrm>
              <a:off x="4863830" y="2908570"/>
              <a:ext cx="379379" cy="291830"/>
            </a:xfrm>
            <a:custGeom>
              <a:avLst/>
              <a:gdLst>
                <a:gd name="connsiteX0" fmla="*/ 0 w 379379"/>
                <a:gd name="connsiteY0" fmla="*/ 0 h 291830"/>
                <a:gd name="connsiteX1" fmla="*/ 194553 w 379379"/>
                <a:gd name="connsiteY1" fmla="*/ 29183 h 291830"/>
                <a:gd name="connsiteX2" fmla="*/ 379379 w 379379"/>
                <a:gd name="connsiteY2" fmla="*/ 184826 h 291830"/>
                <a:gd name="connsiteX3" fmla="*/ 233464 w 379379"/>
                <a:gd name="connsiteY3" fmla="*/ 282102 h 291830"/>
                <a:gd name="connsiteX4" fmla="*/ 77821 w 379379"/>
                <a:gd name="connsiteY4" fmla="*/ 291830 h 291830"/>
                <a:gd name="connsiteX5" fmla="*/ 9727 w 379379"/>
                <a:gd name="connsiteY5" fmla="*/ 204281 h 291830"/>
                <a:gd name="connsiteX6" fmla="*/ 38910 w 379379"/>
                <a:gd name="connsiteY6" fmla="*/ 116732 h 291830"/>
                <a:gd name="connsiteX7" fmla="*/ 0 w 379379"/>
                <a:gd name="connsiteY7" fmla="*/ 0 h 29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9" h="291830">
                  <a:moveTo>
                    <a:pt x="0" y="0"/>
                  </a:moveTo>
                  <a:lnTo>
                    <a:pt x="194553" y="29183"/>
                  </a:lnTo>
                  <a:lnTo>
                    <a:pt x="379379" y="184826"/>
                  </a:lnTo>
                  <a:lnTo>
                    <a:pt x="233464" y="282102"/>
                  </a:lnTo>
                  <a:lnTo>
                    <a:pt x="77821" y="291830"/>
                  </a:lnTo>
                  <a:lnTo>
                    <a:pt x="9727" y="204281"/>
                  </a:lnTo>
                  <a:lnTo>
                    <a:pt x="38910" y="116732"/>
                  </a:lnTo>
                  <a:lnTo>
                    <a:pt x="0" y="0"/>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Freeform 143"/>
            <p:cNvSpPr/>
            <p:nvPr/>
          </p:nvSpPr>
          <p:spPr>
            <a:xfrm>
              <a:off x="5330757" y="3375498"/>
              <a:ext cx="233464" cy="165370"/>
            </a:xfrm>
            <a:custGeom>
              <a:avLst/>
              <a:gdLst>
                <a:gd name="connsiteX0" fmla="*/ 184826 w 233464"/>
                <a:gd name="connsiteY0" fmla="*/ 0 h 165370"/>
                <a:gd name="connsiteX1" fmla="*/ 233464 w 233464"/>
                <a:gd name="connsiteY1" fmla="*/ 126459 h 165370"/>
                <a:gd name="connsiteX2" fmla="*/ 126460 w 233464"/>
                <a:gd name="connsiteY2" fmla="*/ 155642 h 165370"/>
                <a:gd name="connsiteX3" fmla="*/ 0 w 233464"/>
                <a:gd name="connsiteY3" fmla="*/ 165370 h 165370"/>
                <a:gd name="connsiteX4" fmla="*/ 38911 w 233464"/>
                <a:gd name="connsiteY4" fmla="*/ 87549 h 165370"/>
                <a:gd name="connsiteX5" fmla="*/ 184826 w 233464"/>
                <a:gd name="connsiteY5" fmla="*/ 0 h 16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464" h="165370">
                  <a:moveTo>
                    <a:pt x="184826" y="0"/>
                  </a:moveTo>
                  <a:lnTo>
                    <a:pt x="233464" y="126459"/>
                  </a:lnTo>
                  <a:lnTo>
                    <a:pt x="126460" y="155642"/>
                  </a:lnTo>
                  <a:lnTo>
                    <a:pt x="0" y="165370"/>
                  </a:lnTo>
                  <a:lnTo>
                    <a:pt x="38911" y="87549"/>
                  </a:lnTo>
                  <a:lnTo>
                    <a:pt x="184826" y="0"/>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Freeform 144"/>
            <p:cNvSpPr/>
            <p:nvPr/>
          </p:nvSpPr>
          <p:spPr>
            <a:xfrm>
              <a:off x="5340485" y="2801566"/>
              <a:ext cx="865762" cy="622570"/>
            </a:xfrm>
            <a:custGeom>
              <a:avLst/>
              <a:gdLst>
                <a:gd name="connsiteX0" fmla="*/ 0 w 865762"/>
                <a:gd name="connsiteY0" fmla="*/ 87549 h 622570"/>
                <a:gd name="connsiteX1" fmla="*/ 107004 w 865762"/>
                <a:gd name="connsiteY1" fmla="*/ 0 h 622570"/>
                <a:gd name="connsiteX2" fmla="*/ 437745 w 865762"/>
                <a:gd name="connsiteY2" fmla="*/ 136187 h 622570"/>
                <a:gd name="connsiteX3" fmla="*/ 535021 w 865762"/>
                <a:gd name="connsiteY3" fmla="*/ 136187 h 622570"/>
                <a:gd name="connsiteX4" fmla="*/ 622570 w 865762"/>
                <a:gd name="connsiteY4" fmla="*/ 116732 h 622570"/>
                <a:gd name="connsiteX5" fmla="*/ 865762 w 865762"/>
                <a:gd name="connsiteY5" fmla="*/ 389106 h 622570"/>
                <a:gd name="connsiteX6" fmla="*/ 817124 w 865762"/>
                <a:gd name="connsiteY6" fmla="*/ 496111 h 622570"/>
                <a:gd name="connsiteX7" fmla="*/ 369651 w 865762"/>
                <a:gd name="connsiteY7" fmla="*/ 622570 h 622570"/>
                <a:gd name="connsiteX8" fmla="*/ 311285 w 865762"/>
                <a:gd name="connsiteY8" fmla="*/ 544749 h 622570"/>
                <a:gd name="connsiteX9" fmla="*/ 311285 w 865762"/>
                <a:gd name="connsiteY9" fmla="*/ 398834 h 622570"/>
                <a:gd name="connsiteX10" fmla="*/ 204281 w 865762"/>
                <a:gd name="connsiteY10" fmla="*/ 301557 h 622570"/>
                <a:gd name="connsiteX11" fmla="*/ 58366 w 865762"/>
                <a:gd name="connsiteY11" fmla="*/ 97277 h 622570"/>
                <a:gd name="connsiteX12" fmla="*/ 29183 w 865762"/>
                <a:gd name="connsiteY12" fmla="*/ 29183 h 622570"/>
                <a:gd name="connsiteX13" fmla="*/ 97277 w 865762"/>
                <a:gd name="connsiteY13" fmla="*/ 38911 h 622570"/>
                <a:gd name="connsiteX14" fmla="*/ 0 w 865762"/>
                <a:gd name="connsiteY14" fmla="*/ 87549 h 62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5762" h="622570">
                  <a:moveTo>
                    <a:pt x="0" y="87549"/>
                  </a:moveTo>
                  <a:lnTo>
                    <a:pt x="107004" y="0"/>
                  </a:lnTo>
                  <a:lnTo>
                    <a:pt x="437745" y="136187"/>
                  </a:lnTo>
                  <a:lnTo>
                    <a:pt x="535021" y="136187"/>
                  </a:lnTo>
                  <a:lnTo>
                    <a:pt x="622570" y="116732"/>
                  </a:lnTo>
                  <a:lnTo>
                    <a:pt x="865762" y="389106"/>
                  </a:lnTo>
                  <a:lnTo>
                    <a:pt x="817124" y="496111"/>
                  </a:lnTo>
                  <a:lnTo>
                    <a:pt x="369651" y="622570"/>
                  </a:lnTo>
                  <a:lnTo>
                    <a:pt x="311285" y="544749"/>
                  </a:lnTo>
                  <a:lnTo>
                    <a:pt x="311285" y="398834"/>
                  </a:lnTo>
                  <a:lnTo>
                    <a:pt x="204281" y="301557"/>
                  </a:lnTo>
                  <a:lnTo>
                    <a:pt x="58366" y="97277"/>
                  </a:lnTo>
                  <a:lnTo>
                    <a:pt x="29183" y="29183"/>
                  </a:lnTo>
                  <a:lnTo>
                    <a:pt x="97277" y="38911"/>
                  </a:lnTo>
                  <a:lnTo>
                    <a:pt x="0" y="87549"/>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Freeform 145"/>
            <p:cNvSpPr/>
            <p:nvPr/>
          </p:nvSpPr>
          <p:spPr>
            <a:xfrm>
              <a:off x="6079787" y="3900791"/>
              <a:ext cx="1449422" cy="1974715"/>
            </a:xfrm>
            <a:custGeom>
              <a:avLst/>
              <a:gdLst>
                <a:gd name="connsiteX0" fmla="*/ 252919 w 1449422"/>
                <a:gd name="connsiteY0" fmla="*/ 0 h 1974715"/>
                <a:gd name="connsiteX1" fmla="*/ 398834 w 1449422"/>
                <a:gd name="connsiteY1" fmla="*/ 136188 h 1974715"/>
                <a:gd name="connsiteX2" fmla="*/ 593387 w 1449422"/>
                <a:gd name="connsiteY2" fmla="*/ 243192 h 1974715"/>
                <a:gd name="connsiteX3" fmla="*/ 972766 w 1449422"/>
                <a:gd name="connsiteY3" fmla="*/ 408562 h 1974715"/>
                <a:gd name="connsiteX4" fmla="*/ 1157592 w 1449422"/>
                <a:gd name="connsiteY4" fmla="*/ 603115 h 1974715"/>
                <a:gd name="connsiteX5" fmla="*/ 1089498 w 1449422"/>
                <a:gd name="connsiteY5" fmla="*/ 856035 h 1974715"/>
                <a:gd name="connsiteX6" fmla="*/ 1245141 w 1449422"/>
                <a:gd name="connsiteY6" fmla="*/ 787941 h 1974715"/>
                <a:gd name="connsiteX7" fmla="*/ 1264596 w 1449422"/>
                <a:gd name="connsiteY7" fmla="*/ 904673 h 1974715"/>
                <a:gd name="connsiteX8" fmla="*/ 1264596 w 1449422"/>
                <a:gd name="connsiteY8" fmla="*/ 904673 h 1974715"/>
                <a:gd name="connsiteX9" fmla="*/ 1449422 w 1449422"/>
                <a:gd name="connsiteY9" fmla="*/ 1147864 h 1974715"/>
                <a:gd name="connsiteX10" fmla="*/ 1342417 w 1449422"/>
                <a:gd name="connsiteY10" fmla="*/ 1371600 h 1974715"/>
                <a:gd name="connsiteX11" fmla="*/ 982494 w 1449422"/>
                <a:gd name="connsiteY11" fmla="*/ 1546698 h 1974715"/>
                <a:gd name="connsiteX12" fmla="*/ 710119 w 1449422"/>
                <a:gd name="connsiteY12" fmla="*/ 1643975 h 1974715"/>
                <a:gd name="connsiteX13" fmla="*/ 583660 w 1449422"/>
                <a:gd name="connsiteY13" fmla="*/ 1780162 h 1974715"/>
                <a:gd name="connsiteX14" fmla="*/ 535022 w 1449422"/>
                <a:gd name="connsiteY14" fmla="*/ 1906622 h 1974715"/>
                <a:gd name="connsiteX15" fmla="*/ 408562 w 1449422"/>
                <a:gd name="connsiteY15" fmla="*/ 1974715 h 1974715"/>
                <a:gd name="connsiteX16" fmla="*/ 291830 w 1449422"/>
                <a:gd name="connsiteY16" fmla="*/ 1935805 h 1974715"/>
                <a:gd name="connsiteX17" fmla="*/ 184826 w 1449422"/>
                <a:gd name="connsiteY17" fmla="*/ 1663430 h 1974715"/>
                <a:gd name="connsiteX18" fmla="*/ 184826 w 1449422"/>
                <a:gd name="connsiteY18" fmla="*/ 1215958 h 1974715"/>
                <a:gd name="connsiteX19" fmla="*/ 145915 w 1449422"/>
                <a:gd name="connsiteY19" fmla="*/ 1128409 h 1974715"/>
                <a:gd name="connsiteX20" fmla="*/ 155643 w 1449422"/>
                <a:gd name="connsiteY20" fmla="*/ 1021405 h 1974715"/>
                <a:gd name="connsiteX21" fmla="*/ 58366 w 1449422"/>
                <a:gd name="connsiteY21" fmla="*/ 856035 h 1974715"/>
                <a:gd name="connsiteX22" fmla="*/ 0 w 1449422"/>
                <a:gd name="connsiteY22" fmla="*/ 778213 h 1974715"/>
                <a:gd name="connsiteX23" fmla="*/ 165370 w 1449422"/>
                <a:gd name="connsiteY23" fmla="*/ 661481 h 1974715"/>
                <a:gd name="connsiteX24" fmla="*/ 233464 w 1449422"/>
                <a:gd name="connsiteY24" fmla="*/ 408562 h 1974715"/>
                <a:gd name="connsiteX25" fmla="*/ 223736 w 1449422"/>
                <a:gd name="connsiteY25" fmla="*/ 184826 h 1974715"/>
                <a:gd name="connsiteX26" fmla="*/ 272375 w 1449422"/>
                <a:gd name="connsiteY26" fmla="*/ 58366 h 1974715"/>
                <a:gd name="connsiteX27" fmla="*/ 252919 w 1449422"/>
                <a:gd name="connsiteY27" fmla="*/ 0 h 197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9422" h="1974715">
                  <a:moveTo>
                    <a:pt x="252919" y="0"/>
                  </a:moveTo>
                  <a:lnTo>
                    <a:pt x="398834" y="136188"/>
                  </a:lnTo>
                  <a:lnTo>
                    <a:pt x="593387" y="243192"/>
                  </a:lnTo>
                  <a:lnTo>
                    <a:pt x="972766" y="408562"/>
                  </a:lnTo>
                  <a:lnTo>
                    <a:pt x="1157592" y="603115"/>
                  </a:lnTo>
                  <a:lnTo>
                    <a:pt x="1089498" y="856035"/>
                  </a:lnTo>
                  <a:lnTo>
                    <a:pt x="1245141" y="787941"/>
                  </a:lnTo>
                  <a:lnTo>
                    <a:pt x="1264596" y="904673"/>
                  </a:lnTo>
                  <a:lnTo>
                    <a:pt x="1264596" y="904673"/>
                  </a:lnTo>
                  <a:lnTo>
                    <a:pt x="1449422" y="1147864"/>
                  </a:lnTo>
                  <a:lnTo>
                    <a:pt x="1342417" y="1371600"/>
                  </a:lnTo>
                  <a:lnTo>
                    <a:pt x="982494" y="1546698"/>
                  </a:lnTo>
                  <a:lnTo>
                    <a:pt x="710119" y="1643975"/>
                  </a:lnTo>
                  <a:lnTo>
                    <a:pt x="583660" y="1780162"/>
                  </a:lnTo>
                  <a:lnTo>
                    <a:pt x="535022" y="1906622"/>
                  </a:lnTo>
                  <a:lnTo>
                    <a:pt x="408562" y="1974715"/>
                  </a:lnTo>
                  <a:lnTo>
                    <a:pt x="291830" y="1935805"/>
                  </a:lnTo>
                  <a:lnTo>
                    <a:pt x="184826" y="1663430"/>
                  </a:lnTo>
                  <a:lnTo>
                    <a:pt x="184826" y="1215958"/>
                  </a:lnTo>
                  <a:lnTo>
                    <a:pt x="145915" y="1128409"/>
                  </a:lnTo>
                  <a:lnTo>
                    <a:pt x="155643" y="1021405"/>
                  </a:lnTo>
                  <a:lnTo>
                    <a:pt x="58366" y="856035"/>
                  </a:lnTo>
                  <a:lnTo>
                    <a:pt x="0" y="778213"/>
                  </a:lnTo>
                  <a:lnTo>
                    <a:pt x="165370" y="661481"/>
                  </a:lnTo>
                  <a:lnTo>
                    <a:pt x="233464" y="408562"/>
                  </a:lnTo>
                  <a:lnTo>
                    <a:pt x="223736" y="184826"/>
                  </a:lnTo>
                  <a:lnTo>
                    <a:pt x="272375" y="58366"/>
                  </a:lnTo>
                  <a:lnTo>
                    <a:pt x="252919" y="0"/>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8" name="5-Point Star 147"/>
          <p:cNvSpPr/>
          <p:nvPr/>
        </p:nvSpPr>
        <p:spPr>
          <a:xfrm>
            <a:off x="8964517" y="2865120"/>
            <a:ext cx="296862" cy="240031"/>
          </a:xfrm>
          <a:prstGeom prst="star5">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859104" y="5696618"/>
            <a:ext cx="190588" cy="182880"/>
          </a:xfrm>
          <a:prstGeom prst="rect">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p:cNvSpPr/>
          <p:nvPr/>
        </p:nvSpPr>
        <p:spPr>
          <a:xfrm>
            <a:off x="1859104" y="5962044"/>
            <a:ext cx="190588" cy="182880"/>
          </a:xfrm>
          <a:prstGeom prst="rect">
            <a:avLst/>
          </a:prstGeom>
          <a:pattFill prst="lgCheck">
            <a:fgClr>
              <a:srgbClr val="FF6600"/>
            </a:fgClr>
            <a:bgClr>
              <a:schemeClr val="bg1"/>
            </a:bgClr>
          </a:patt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p:cNvSpPr/>
          <p:nvPr/>
        </p:nvSpPr>
        <p:spPr>
          <a:xfrm>
            <a:off x="1857595" y="6499417"/>
            <a:ext cx="190588" cy="18288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p:cNvSpPr/>
          <p:nvPr/>
        </p:nvSpPr>
        <p:spPr>
          <a:xfrm>
            <a:off x="1857595" y="6233991"/>
            <a:ext cx="190588" cy="182880"/>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Freeform 84"/>
          <p:cNvSpPr>
            <a:spLocks/>
          </p:cNvSpPr>
          <p:nvPr/>
        </p:nvSpPr>
        <p:spPr bwMode="auto">
          <a:xfrm>
            <a:off x="2127153" y="3962400"/>
            <a:ext cx="209550" cy="304800"/>
          </a:xfrm>
          <a:custGeom>
            <a:avLst/>
            <a:gdLst>
              <a:gd name="T0" fmla="*/ 132 w 168"/>
              <a:gd name="T1" fmla="*/ 0 h 225"/>
              <a:gd name="T2" fmla="*/ 150 w 168"/>
              <a:gd name="T3" fmla="*/ 42 h 225"/>
              <a:gd name="T4" fmla="*/ 168 w 168"/>
              <a:gd name="T5" fmla="*/ 42 h 225"/>
              <a:gd name="T6" fmla="*/ 162 w 168"/>
              <a:gd name="T7" fmla="*/ 69 h 225"/>
              <a:gd name="T8" fmla="*/ 123 w 168"/>
              <a:gd name="T9" fmla="*/ 108 h 225"/>
              <a:gd name="T10" fmla="*/ 99 w 168"/>
              <a:gd name="T11" fmla="*/ 120 h 225"/>
              <a:gd name="T12" fmla="*/ 81 w 168"/>
              <a:gd name="T13" fmla="*/ 135 h 225"/>
              <a:gd name="T14" fmla="*/ 87 w 168"/>
              <a:gd name="T15" fmla="*/ 153 h 225"/>
              <a:gd name="T16" fmla="*/ 81 w 168"/>
              <a:gd name="T17" fmla="*/ 180 h 225"/>
              <a:gd name="T18" fmla="*/ 75 w 168"/>
              <a:gd name="T19" fmla="*/ 201 h 225"/>
              <a:gd name="T20" fmla="*/ 54 w 168"/>
              <a:gd name="T21" fmla="*/ 222 h 225"/>
              <a:gd name="T22" fmla="*/ 27 w 168"/>
              <a:gd name="T23" fmla="*/ 225 h 225"/>
              <a:gd name="T24" fmla="*/ 15 w 168"/>
              <a:gd name="T25" fmla="*/ 201 h 225"/>
              <a:gd name="T26" fmla="*/ 0 w 168"/>
              <a:gd name="T27" fmla="*/ 177 h 225"/>
              <a:gd name="T28" fmla="*/ 18 w 168"/>
              <a:gd name="T29" fmla="*/ 156 h 225"/>
              <a:gd name="T30" fmla="*/ 15 w 168"/>
              <a:gd name="T31" fmla="*/ 129 h 225"/>
              <a:gd name="T32" fmla="*/ 27 w 168"/>
              <a:gd name="T33" fmla="*/ 114 h 225"/>
              <a:gd name="T34" fmla="*/ 63 w 168"/>
              <a:gd name="T35" fmla="*/ 102 h 225"/>
              <a:gd name="T36" fmla="*/ 81 w 168"/>
              <a:gd name="T37" fmla="*/ 96 h 225"/>
              <a:gd name="T38" fmla="*/ 90 w 168"/>
              <a:gd name="T39" fmla="*/ 69 h 225"/>
              <a:gd name="T40" fmla="*/ 102 w 168"/>
              <a:gd name="T41" fmla="*/ 54 h 225"/>
              <a:gd name="T42" fmla="*/ 111 w 168"/>
              <a:gd name="T43" fmla="*/ 27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225">
                <a:moveTo>
                  <a:pt x="132" y="0"/>
                </a:moveTo>
                <a:lnTo>
                  <a:pt x="150" y="42"/>
                </a:lnTo>
                <a:lnTo>
                  <a:pt x="168" y="42"/>
                </a:lnTo>
                <a:lnTo>
                  <a:pt x="162" y="69"/>
                </a:lnTo>
                <a:lnTo>
                  <a:pt x="123" y="108"/>
                </a:lnTo>
                <a:lnTo>
                  <a:pt x="99" y="120"/>
                </a:lnTo>
                <a:lnTo>
                  <a:pt x="81" y="135"/>
                </a:lnTo>
                <a:lnTo>
                  <a:pt x="87" y="153"/>
                </a:lnTo>
                <a:lnTo>
                  <a:pt x="81" y="180"/>
                </a:lnTo>
                <a:lnTo>
                  <a:pt x="75" y="201"/>
                </a:lnTo>
                <a:lnTo>
                  <a:pt x="54" y="222"/>
                </a:lnTo>
                <a:lnTo>
                  <a:pt x="27" y="225"/>
                </a:lnTo>
                <a:lnTo>
                  <a:pt x="15" y="201"/>
                </a:lnTo>
                <a:lnTo>
                  <a:pt x="0" y="177"/>
                </a:lnTo>
                <a:lnTo>
                  <a:pt x="18" y="156"/>
                </a:lnTo>
                <a:lnTo>
                  <a:pt x="15" y="129"/>
                </a:lnTo>
                <a:lnTo>
                  <a:pt x="27" y="114"/>
                </a:lnTo>
                <a:lnTo>
                  <a:pt x="63" y="102"/>
                </a:lnTo>
                <a:lnTo>
                  <a:pt x="81" y="96"/>
                </a:lnTo>
                <a:lnTo>
                  <a:pt x="90" y="69"/>
                </a:lnTo>
                <a:lnTo>
                  <a:pt x="102" y="54"/>
                </a:lnTo>
                <a:lnTo>
                  <a:pt x="111" y="27"/>
                </a:lnTo>
              </a:path>
            </a:pathLst>
          </a:custGeom>
          <a:solidFill>
            <a:schemeClr val="bg1"/>
          </a:solidFill>
          <a:ln w="9525" cap="flat" cmpd="sng">
            <a:solidFill>
              <a:schemeClr val="tx1"/>
            </a:solidFill>
            <a:prstDash val="solid"/>
            <a:round/>
            <a:headEnd/>
            <a:tailEnd/>
          </a:ln>
          <a:effectLst/>
        </p:spPr>
        <p:txBody>
          <a:bodyPr/>
          <a:lstStyle/>
          <a:p>
            <a:endParaRPr lang="en-US" dirty="0"/>
          </a:p>
        </p:txBody>
      </p:sp>
      <p:sp>
        <p:nvSpPr>
          <p:cNvPr id="791566" name="Freeform 14"/>
          <p:cNvSpPr>
            <a:spLocks/>
          </p:cNvSpPr>
          <p:nvPr/>
        </p:nvSpPr>
        <p:spPr bwMode="auto">
          <a:xfrm>
            <a:off x="4814792" y="2708275"/>
            <a:ext cx="1050925" cy="833438"/>
          </a:xfrm>
          <a:custGeom>
            <a:avLst/>
            <a:gdLst>
              <a:gd name="T0" fmla="*/ 432 w 584"/>
              <a:gd name="T1" fmla="*/ 456 h 464"/>
              <a:gd name="T2" fmla="*/ 248 w 584"/>
              <a:gd name="T3" fmla="*/ 440 h 464"/>
              <a:gd name="T4" fmla="*/ 48 w 584"/>
              <a:gd name="T5" fmla="*/ 416 h 464"/>
              <a:gd name="T6" fmla="*/ 0 w 584"/>
              <a:gd name="T7" fmla="*/ 408 h 464"/>
              <a:gd name="T8" fmla="*/ 0 w 584"/>
              <a:gd name="T9" fmla="*/ 408 h 464"/>
              <a:gd name="T10" fmla="*/ 56 w 584"/>
              <a:gd name="T11" fmla="*/ 0 h 464"/>
              <a:gd name="T12" fmla="*/ 56 w 584"/>
              <a:gd name="T13" fmla="*/ 0 h 464"/>
              <a:gd name="T14" fmla="*/ 248 w 584"/>
              <a:gd name="T15" fmla="*/ 24 h 464"/>
              <a:gd name="T16" fmla="*/ 384 w 584"/>
              <a:gd name="T17" fmla="*/ 40 h 464"/>
              <a:gd name="T18" fmla="*/ 424 w 584"/>
              <a:gd name="T19" fmla="*/ 40 h 464"/>
              <a:gd name="T20" fmla="*/ 424 w 584"/>
              <a:gd name="T21" fmla="*/ 40 h 464"/>
              <a:gd name="T22" fmla="*/ 584 w 584"/>
              <a:gd name="T23" fmla="*/ 56 h 464"/>
              <a:gd name="T24" fmla="*/ 584 w 584"/>
              <a:gd name="T25" fmla="*/ 56 h 464"/>
              <a:gd name="T26" fmla="*/ 576 w 584"/>
              <a:gd name="T27" fmla="*/ 152 h 464"/>
              <a:gd name="T28" fmla="*/ 552 w 584"/>
              <a:gd name="T29" fmla="*/ 464 h 464"/>
              <a:gd name="T30" fmla="*/ 552 w 584"/>
              <a:gd name="T31" fmla="*/ 464 h 464"/>
              <a:gd name="T32" fmla="*/ 480 w 584"/>
              <a:gd name="T33" fmla="*/ 456 h 464"/>
              <a:gd name="T34" fmla="*/ 432 w 584"/>
              <a:gd name="T35" fmla="*/ 45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4" h="464">
                <a:moveTo>
                  <a:pt x="432" y="456"/>
                </a:moveTo>
                <a:lnTo>
                  <a:pt x="248" y="440"/>
                </a:lnTo>
                <a:lnTo>
                  <a:pt x="48" y="416"/>
                </a:lnTo>
                <a:lnTo>
                  <a:pt x="0" y="408"/>
                </a:lnTo>
                <a:lnTo>
                  <a:pt x="0" y="408"/>
                </a:lnTo>
                <a:lnTo>
                  <a:pt x="56" y="0"/>
                </a:lnTo>
                <a:lnTo>
                  <a:pt x="56" y="0"/>
                </a:lnTo>
                <a:lnTo>
                  <a:pt x="248" y="24"/>
                </a:lnTo>
                <a:lnTo>
                  <a:pt x="384" y="40"/>
                </a:lnTo>
                <a:lnTo>
                  <a:pt x="424" y="40"/>
                </a:lnTo>
                <a:lnTo>
                  <a:pt x="424" y="40"/>
                </a:lnTo>
                <a:lnTo>
                  <a:pt x="584" y="56"/>
                </a:lnTo>
                <a:lnTo>
                  <a:pt x="584" y="56"/>
                </a:lnTo>
                <a:lnTo>
                  <a:pt x="576" y="152"/>
                </a:lnTo>
                <a:lnTo>
                  <a:pt x="552" y="464"/>
                </a:lnTo>
                <a:lnTo>
                  <a:pt x="552" y="464"/>
                </a:lnTo>
                <a:lnTo>
                  <a:pt x="480" y="456"/>
                </a:lnTo>
                <a:lnTo>
                  <a:pt x="432" y="456"/>
                </a:lnTo>
                <a:close/>
              </a:path>
            </a:pathLst>
          </a:custGeom>
          <a:solidFill>
            <a:srgbClr val="FFFF00"/>
          </a:solidFill>
          <a:ln w="6350" cmpd="sng">
            <a:solidFill>
              <a:srgbClr val="000000"/>
            </a:solidFill>
            <a:round/>
            <a:headEnd/>
            <a:tailEnd/>
          </a:ln>
        </p:spPr>
        <p:txBody>
          <a:bodyPr/>
          <a:lstStyle/>
          <a:p>
            <a:endParaRPr lang="en-US" dirty="0"/>
          </a:p>
        </p:txBody>
      </p:sp>
      <p:grpSp>
        <p:nvGrpSpPr>
          <p:cNvPr id="791687" name="Group 135"/>
          <p:cNvGrpSpPr>
            <a:grpSpLocks/>
          </p:cNvGrpSpPr>
          <p:nvPr/>
        </p:nvGrpSpPr>
        <p:grpSpPr bwMode="auto">
          <a:xfrm>
            <a:off x="2327179" y="1219201"/>
            <a:ext cx="8385175" cy="4649789"/>
            <a:chOff x="528" y="1008"/>
            <a:chExt cx="5282" cy="2929"/>
          </a:xfrm>
        </p:grpSpPr>
        <p:sp>
          <p:nvSpPr>
            <p:cNvPr id="791609" name="Rectangle 57"/>
            <p:cNvSpPr>
              <a:spLocks noChangeArrowheads="1"/>
            </p:cNvSpPr>
            <p:nvPr/>
          </p:nvSpPr>
          <p:spPr bwMode="auto">
            <a:xfrm>
              <a:off x="1065" y="2174"/>
              <a:ext cx="261"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CA</a:t>
              </a:r>
            </a:p>
          </p:txBody>
        </p:sp>
        <p:sp>
          <p:nvSpPr>
            <p:cNvPr id="791610" name="Rectangle 58"/>
            <p:cNvSpPr>
              <a:spLocks noChangeArrowheads="1"/>
            </p:cNvSpPr>
            <p:nvPr/>
          </p:nvSpPr>
          <p:spPr bwMode="auto">
            <a:xfrm>
              <a:off x="1748" y="2612"/>
              <a:ext cx="125"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AZ</a:t>
              </a:r>
            </a:p>
          </p:txBody>
        </p:sp>
        <p:sp>
          <p:nvSpPr>
            <p:cNvPr id="791611" name="Rectangle 59"/>
            <p:cNvSpPr>
              <a:spLocks noChangeArrowheads="1"/>
            </p:cNvSpPr>
            <p:nvPr/>
          </p:nvSpPr>
          <p:spPr bwMode="auto">
            <a:xfrm>
              <a:off x="2359" y="2169"/>
              <a:ext cx="142"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CO</a:t>
              </a:r>
            </a:p>
          </p:txBody>
        </p:sp>
        <p:sp>
          <p:nvSpPr>
            <p:cNvPr id="791612" name="Rectangle 60"/>
            <p:cNvSpPr>
              <a:spLocks noChangeArrowheads="1"/>
            </p:cNvSpPr>
            <p:nvPr/>
          </p:nvSpPr>
          <p:spPr bwMode="auto">
            <a:xfrm>
              <a:off x="2256" y="2688"/>
              <a:ext cx="156"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NM</a:t>
              </a:r>
            </a:p>
          </p:txBody>
        </p:sp>
        <p:sp>
          <p:nvSpPr>
            <p:cNvPr id="791613" name="Rectangle 61"/>
            <p:cNvSpPr>
              <a:spLocks noChangeArrowheads="1"/>
            </p:cNvSpPr>
            <p:nvPr/>
          </p:nvSpPr>
          <p:spPr bwMode="auto">
            <a:xfrm>
              <a:off x="2928" y="3072"/>
              <a:ext cx="336"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TX</a:t>
              </a:r>
            </a:p>
          </p:txBody>
        </p:sp>
        <p:sp>
          <p:nvSpPr>
            <p:cNvPr id="791614" name="Rectangle 62"/>
            <p:cNvSpPr>
              <a:spLocks noChangeArrowheads="1"/>
            </p:cNvSpPr>
            <p:nvPr/>
          </p:nvSpPr>
          <p:spPr bwMode="auto">
            <a:xfrm>
              <a:off x="3024" y="2592"/>
              <a:ext cx="336"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OK</a:t>
              </a:r>
            </a:p>
          </p:txBody>
        </p:sp>
        <p:sp>
          <p:nvSpPr>
            <p:cNvPr id="791615" name="Rectangle 63"/>
            <p:cNvSpPr>
              <a:spLocks noChangeArrowheads="1"/>
            </p:cNvSpPr>
            <p:nvPr/>
          </p:nvSpPr>
          <p:spPr bwMode="auto">
            <a:xfrm>
              <a:off x="3530" y="2676"/>
              <a:ext cx="12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AR</a:t>
              </a:r>
            </a:p>
          </p:txBody>
        </p:sp>
        <p:sp>
          <p:nvSpPr>
            <p:cNvPr id="791616" name="Rectangle 64"/>
            <p:cNvSpPr>
              <a:spLocks noChangeArrowheads="1"/>
            </p:cNvSpPr>
            <p:nvPr/>
          </p:nvSpPr>
          <p:spPr bwMode="auto">
            <a:xfrm>
              <a:off x="3545" y="3091"/>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LA</a:t>
              </a:r>
            </a:p>
          </p:txBody>
        </p:sp>
        <p:sp>
          <p:nvSpPr>
            <p:cNvPr id="791617" name="Rectangle 65"/>
            <p:cNvSpPr>
              <a:spLocks noChangeArrowheads="1"/>
            </p:cNvSpPr>
            <p:nvPr/>
          </p:nvSpPr>
          <p:spPr bwMode="auto">
            <a:xfrm>
              <a:off x="3502" y="2265"/>
              <a:ext cx="160"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MO</a:t>
              </a:r>
            </a:p>
          </p:txBody>
        </p:sp>
        <p:sp>
          <p:nvSpPr>
            <p:cNvPr id="791618" name="Rectangle 66"/>
            <p:cNvSpPr>
              <a:spLocks noChangeArrowheads="1"/>
            </p:cNvSpPr>
            <p:nvPr/>
          </p:nvSpPr>
          <p:spPr bwMode="auto">
            <a:xfrm>
              <a:off x="4207" y="2328"/>
              <a:ext cx="124"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KY</a:t>
              </a:r>
            </a:p>
          </p:txBody>
        </p:sp>
        <p:sp>
          <p:nvSpPr>
            <p:cNvPr id="791619" name="Rectangle 67"/>
            <p:cNvSpPr>
              <a:spLocks noChangeArrowheads="1"/>
            </p:cNvSpPr>
            <p:nvPr/>
          </p:nvSpPr>
          <p:spPr bwMode="auto">
            <a:xfrm>
              <a:off x="4080" y="2880"/>
              <a:ext cx="11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AL</a:t>
              </a:r>
            </a:p>
          </p:txBody>
        </p:sp>
        <p:sp>
          <p:nvSpPr>
            <p:cNvPr id="791620" name="Rectangle 68"/>
            <p:cNvSpPr>
              <a:spLocks noChangeArrowheads="1"/>
            </p:cNvSpPr>
            <p:nvPr/>
          </p:nvSpPr>
          <p:spPr bwMode="auto">
            <a:xfrm>
              <a:off x="4393" y="2831"/>
              <a:ext cx="136"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GA</a:t>
              </a:r>
            </a:p>
          </p:txBody>
        </p:sp>
        <p:sp>
          <p:nvSpPr>
            <p:cNvPr id="791621" name="Rectangle 69"/>
            <p:cNvSpPr>
              <a:spLocks noChangeArrowheads="1"/>
            </p:cNvSpPr>
            <p:nvPr/>
          </p:nvSpPr>
          <p:spPr bwMode="auto">
            <a:xfrm>
              <a:off x="4698" y="3378"/>
              <a:ext cx="104"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FL</a:t>
              </a:r>
            </a:p>
          </p:txBody>
        </p:sp>
        <p:sp>
          <p:nvSpPr>
            <p:cNvPr id="791622" name="Rectangle 70"/>
            <p:cNvSpPr>
              <a:spLocks noChangeArrowheads="1"/>
            </p:cNvSpPr>
            <p:nvPr/>
          </p:nvSpPr>
          <p:spPr bwMode="auto">
            <a:xfrm>
              <a:off x="4752" y="2219"/>
              <a:ext cx="130"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VA</a:t>
              </a:r>
            </a:p>
          </p:txBody>
        </p:sp>
        <p:sp>
          <p:nvSpPr>
            <p:cNvPr id="791623" name="Rectangle 71"/>
            <p:cNvSpPr>
              <a:spLocks noChangeArrowheads="1"/>
            </p:cNvSpPr>
            <p:nvPr/>
          </p:nvSpPr>
          <p:spPr bwMode="auto">
            <a:xfrm>
              <a:off x="4338" y="1958"/>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OH</a:t>
              </a:r>
            </a:p>
          </p:txBody>
        </p:sp>
        <p:sp>
          <p:nvSpPr>
            <p:cNvPr id="791624" name="Rectangle 72"/>
            <p:cNvSpPr>
              <a:spLocks noChangeArrowheads="1"/>
            </p:cNvSpPr>
            <p:nvPr/>
          </p:nvSpPr>
          <p:spPr bwMode="auto">
            <a:xfrm>
              <a:off x="4127" y="1596"/>
              <a:ext cx="240"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MI</a:t>
              </a:r>
            </a:p>
          </p:txBody>
        </p:sp>
        <p:sp>
          <p:nvSpPr>
            <p:cNvPr id="791625" name="Rectangle 73"/>
            <p:cNvSpPr>
              <a:spLocks noChangeArrowheads="1"/>
            </p:cNvSpPr>
            <p:nvPr/>
          </p:nvSpPr>
          <p:spPr bwMode="auto">
            <a:xfrm>
              <a:off x="4944" y="1056"/>
              <a:ext cx="125"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VT</a:t>
              </a:r>
            </a:p>
          </p:txBody>
        </p:sp>
        <p:sp>
          <p:nvSpPr>
            <p:cNvPr id="791627" name="Rectangle 75"/>
            <p:cNvSpPr>
              <a:spLocks noChangeArrowheads="1"/>
            </p:cNvSpPr>
            <p:nvPr/>
          </p:nvSpPr>
          <p:spPr bwMode="auto">
            <a:xfrm>
              <a:off x="528" y="1008"/>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AK</a:t>
              </a:r>
            </a:p>
          </p:txBody>
        </p:sp>
        <p:sp>
          <p:nvSpPr>
            <p:cNvPr id="791628" name="Rectangle 76"/>
            <p:cNvSpPr>
              <a:spLocks noChangeArrowheads="1"/>
            </p:cNvSpPr>
            <p:nvPr/>
          </p:nvSpPr>
          <p:spPr bwMode="auto">
            <a:xfrm>
              <a:off x="5472" y="2976"/>
              <a:ext cx="92"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VI</a:t>
              </a:r>
            </a:p>
          </p:txBody>
        </p:sp>
        <p:sp>
          <p:nvSpPr>
            <p:cNvPr id="791630" name="Rectangle 78"/>
            <p:cNvSpPr>
              <a:spLocks noChangeArrowheads="1"/>
            </p:cNvSpPr>
            <p:nvPr/>
          </p:nvSpPr>
          <p:spPr bwMode="auto">
            <a:xfrm>
              <a:off x="2112" y="1200"/>
              <a:ext cx="336"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MT</a:t>
              </a:r>
            </a:p>
          </p:txBody>
        </p:sp>
        <p:sp>
          <p:nvSpPr>
            <p:cNvPr id="791631" name="Rectangle 79"/>
            <p:cNvSpPr>
              <a:spLocks noChangeArrowheads="1"/>
            </p:cNvSpPr>
            <p:nvPr/>
          </p:nvSpPr>
          <p:spPr bwMode="auto">
            <a:xfrm>
              <a:off x="1392" y="1968"/>
              <a:ext cx="135"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NV</a:t>
              </a:r>
            </a:p>
          </p:txBody>
        </p:sp>
        <p:sp>
          <p:nvSpPr>
            <p:cNvPr id="791637" name="Rectangle 85"/>
            <p:cNvSpPr>
              <a:spLocks noChangeArrowheads="1"/>
            </p:cNvSpPr>
            <p:nvPr/>
          </p:nvSpPr>
          <p:spPr bwMode="auto">
            <a:xfrm>
              <a:off x="624" y="2688"/>
              <a:ext cx="275"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Guam</a:t>
              </a:r>
            </a:p>
          </p:txBody>
        </p:sp>
        <p:sp>
          <p:nvSpPr>
            <p:cNvPr id="791639" name="Rectangle 87"/>
            <p:cNvSpPr>
              <a:spLocks noChangeArrowheads="1"/>
            </p:cNvSpPr>
            <p:nvPr/>
          </p:nvSpPr>
          <p:spPr bwMode="auto">
            <a:xfrm>
              <a:off x="5328" y="1152"/>
              <a:ext cx="136" cy="23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ME</a:t>
              </a:r>
            </a:p>
            <a:p>
              <a:pPr eaLnBrk="0" hangingPunct="0"/>
              <a:endParaRPr lang="en-US" altLang="en-US" sz="1200" b="1" dirty="0"/>
            </a:p>
          </p:txBody>
        </p:sp>
        <p:sp>
          <p:nvSpPr>
            <p:cNvPr id="791640" name="Rectangle 88"/>
            <p:cNvSpPr>
              <a:spLocks noChangeArrowheads="1"/>
            </p:cNvSpPr>
            <p:nvPr/>
          </p:nvSpPr>
          <p:spPr bwMode="auto">
            <a:xfrm>
              <a:off x="1321" y="1017"/>
              <a:ext cx="384"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WA</a:t>
              </a:r>
            </a:p>
          </p:txBody>
        </p:sp>
        <p:sp>
          <p:nvSpPr>
            <p:cNvPr id="791641" name="Rectangle 89"/>
            <p:cNvSpPr>
              <a:spLocks noChangeArrowheads="1"/>
            </p:cNvSpPr>
            <p:nvPr/>
          </p:nvSpPr>
          <p:spPr bwMode="auto">
            <a:xfrm>
              <a:off x="1195" y="1391"/>
              <a:ext cx="384"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OR</a:t>
              </a:r>
            </a:p>
          </p:txBody>
        </p:sp>
        <p:sp>
          <p:nvSpPr>
            <p:cNvPr id="791642" name="Rectangle 90"/>
            <p:cNvSpPr>
              <a:spLocks noChangeArrowheads="1"/>
            </p:cNvSpPr>
            <p:nvPr/>
          </p:nvSpPr>
          <p:spPr bwMode="auto">
            <a:xfrm>
              <a:off x="1861" y="2054"/>
              <a:ext cx="129"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UT</a:t>
              </a:r>
            </a:p>
          </p:txBody>
        </p:sp>
        <p:sp>
          <p:nvSpPr>
            <p:cNvPr id="791643" name="Rectangle 91"/>
            <p:cNvSpPr>
              <a:spLocks noChangeArrowheads="1"/>
            </p:cNvSpPr>
            <p:nvPr/>
          </p:nvSpPr>
          <p:spPr bwMode="auto">
            <a:xfrm>
              <a:off x="3002" y="2231"/>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KS</a:t>
              </a:r>
            </a:p>
          </p:txBody>
        </p:sp>
        <p:sp>
          <p:nvSpPr>
            <p:cNvPr id="791644" name="Rectangle 92"/>
            <p:cNvSpPr>
              <a:spLocks noChangeArrowheads="1"/>
            </p:cNvSpPr>
            <p:nvPr/>
          </p:nvSpPr>
          <p:spPr bwMode="auto">
            <a:xfrm>
              <a:off x="1691" y="1472"/>
              <a:ext cx="192"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ID</a:t>
              </a:r>
            </a:p>
          </p:txBody>
        </p:sp>
        <p:sp>
          <p:nvSpPr>
            <p:cNvPr id="791645" name="Rectangle 93"/>
            <p:cNvSpPr>
              <a:spLocks noChangeArrowheads="1"/>
            </p:cNvSpPr>
            <p:nvPr/>
          </p:nvSpPr>
          <p:spPr bwMode="auto">
            <a:xfrm>
              <a:off x="2256" y="1680"/>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WY</a:t>
              </a:r>
            </a:p>
          </p:txBody>
        </p:sp>
        <p:sp>
          <p:nvSpPr>
            <p:cNvPr id="791646" name="Rectangle 94"/>
            <p:cNvSpPr>
              <a:spLocks noChangeArrowheads="1"/>
            </p:cNvSpPr>
            <p:nvPr/>
          </p:nvSpPr>
          <p:spPr bwMode="auto">
            <a:xfrm>
              <a:off x="2865" y="1249"/>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ND</a:t>
              </a:r>
            </a:p>
          </p:txBody>
        </p:sp>
        <p:sp>
          <p:nvSpPr>
            <p:cNvPr id="791647" name="Rectangle 95"/>
            <p:cNvSpPr>
              <a:spLocks noChangeArrowheads="1"/>
            </p:cNvSpPr>
            <p:nvPr/>
          </p:nvSpPr>
          <p:spPr bwMode="auto">
            <a:xfrm>
              <a:off x="2864" y="1561"/>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SD</a:t>
              </a:r>
            </a:p>
          </p:txBody>
        </p:sp>
        <p:sp>
          <p:nvSpPr>
            <p:cNvPr id="791648" name="Rectangle 96"/>
            <p:cNvSpPr>
              <a:spLocks noChangeArrowheads="1"/>
            </p:cNvSpPr>
            <p:nvPr/>
          </p:nvSpPr>
          <p:spPr bwMode="auto">
            <a:xfrm>
              <a:off x="3312" y="1373"/>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MN</a:t>
              </a:r>
            </a:p>
          </p:txBody>
        </p:sp>
        <p:sp>
          <p:nvSpPr>
            <p:cNvPr id="791649" name="Rectangle 97"/>
            <p:cNvSpPr>
              <a:spLocks noChangeArrowheads="1"/>
            </p:cNvSpPr>
            <p:nvPr/>
          </p:nvSpPr>
          <p:spPr bwMode="auto">
            <a:xfrm>
              <a:off x="2914" y="1926"/>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NE</a:t>
              </a:r>
            </a:p>
          </p:txBody>
        </p:sp>
        <p:sp>
          <p:nvSpPr>
            <p:cNvPr id="791650" name="Rectangle 98"/>
            <p:cNvSpPr>
              <a:spLocks noChangeArrowheads="1"/>
            </p:cNvSpPr>
            <p:nvPr/>
          </p:nvSpPr>
          <p:spPr bwMode="auto">
            <a:xfrm>
              <a:off x="3712" y="1544"/>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WI</a:t>
              </a:r>
            </a:p>
          </p:txBody>
        </p:sp>
        <p:sp>
          <p:nvSpPr>
            <p:cNvPr id="791651" name="Rectangle 99"/>
            <p:cNvSpPr>
              <a:spLocks noChangeArrowheads="1"/>
            </p:cNvSpPr>
            <p:nvPr/>
          </p:nvSpPr>
          <p:spPr bwMode="auto">
            <a:xfrm>
              <a:off x="3455" y="1844"/>
              <a:ext cx="144"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IA</a:t>
              </a:r>
            </a:p>
          </p:txBody>
        </p:sp>
        <p:sp>
          <p:nvSpPr>
            <p:cNvPr id="791652" name="Rectangle 100"/>
            <p:cNvSpPr>
              <a:spLocks noChangeArrowheads="1"/>
            </p:cNvSpPr>
            <p:nvPr/>
          </p:nvSpPr>
          <p:spPr bwMode="auto">
            <a:xfrm>
              <a:off x="3829" y="2044"/>
              <a:ext cx="144"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IL</a:t>
              </a:r>
            </a:p>
          </p:txBody>
        </p:sp>
        <p:sp>
          <p:nvSpPr>
            <p:cNvPr id="791653" name="Rectangle 101"/>
            <p:cNvSpPr>
              <a:spLocks noChangeArrowheads="1"/>
            </p:cNvSpPr>
            <p:nvPr/>
          </p:nvSpPr>
          <p:spPr bwMode="auto">
            <a:xfrm>
              <a:off x="4080" y="2016"/>
              <a:ext cx="144"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IN</a:t>
              </a:r>
            </a:p>
          </p:txBody>
        </p:sp>
        <p:sp>
          <p:nvSpPr>
            <p:cNvPr id="791654" name="Rectangle 102"/>
            <p:cNvSpPr>
              <a:spLocks noChangeArrowheads="1"/>
            </p:cNvSpPr>
            <p:nvPr/>
          </p:nvSpPr>
          <p:spPr bwMode="auto">
            <a:xfrm>
              <a:off x="3809" y="2916"/>
              <a:ext cx="192"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MS</a:t>
              </a:r>
            </a:p>
          </p:txBody>
        </p:sp>
        <p:sp>
          <p:nvSpPr>
            <p:cNvPr id="791655" name="Rectangle 103"/>
            <p:cNvSpPr>
              <a:spLocks noChangeArrowheads="1"/>
            </p:cNvSpPr>
            <p:nvPr/>
          </p:nvSpPr>
          <p:spPr bwMode="auto">
            <a:xfrm>
              <a:off x="4080" y="2525"/>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TN</a:t>
              </a:r>
            </a:p>
          </p:txBody>
        </p:sp>
        <p:sp>
          <p:nvSpPr>
            <p:cNvPr id="791656" name="Rectangle 104"/>
            <p:cNvSpPr>
              <a:spLocks noChangeArrowheads="1"/>
            </p:cNvSpPr>
            <p:nvPr/>
          </p:nvSpPr>
          <p:spPr bwMode="auto">
            <a:xfrm>
              <a:off x="4643" y="2697"/>
              <a:ext cx="192"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SC</a:t>
              </a:r>
            </a:p>
          </p:txBody>
        </p:sp>
        <p:sp>
          <p:nvSpPr>
            <p:cNvPr id="791657" name="Rectangle 105"/>
            <p:cNvSpPr>
              <a:spLocks noChangeArrowheads="1"/>
            </p:cNvSpPr>
            <p:nvPr/>
          </p:nvSpPr>
          <p:spPr bwMode="auto">
            <a:xfrm>
              <a:off x="4731" y="2473"/>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NC</a:t>
              </a:r>
            </a:p>
          </p:txBody>
        </p:sp>
        <p:sp>
          <p:nvSpPr>
            <p:cNvPr id="791658" name="Rectangle 106"/>
            <p:cNvSpPr>
              <a:spLocks noChangeArrowheads="1"/>
            </p:cNvSpPr>
            <p:nvPr/>
          </p:nvSpPr>
          <p:spPr bwMode="auto">
            <a:xfrm>
              <a:off x="4560" y="2112"/>
              <a:ext cx="192"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WV</a:t>
              </a:r>
            </a:p>
          </p:txBody>
        </p:sp>
        <p:sp>
          <p:nvSpPr>
            <p:cNvPr id="791659" name="Rectangle 107"/>
            <p:cNvSpPr>
              <a:spLocks noChangeArrowheads="1"/>
            </p:cNvSpPr>
            <p:nvPr/>
          </p:nvSpPr>
          <p:spPr bwMode="auto">
            <a:xfrm>
              <a:off x="4769" y="1815"/>
              <a:ext cx="192"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PA</a:t>
              </a:r>
            </a:p>
          </p:txBody>
        </p:sp>
        <p:sp>
          <p:nvSpPr>
            <p:cNvPr id="791660" name="Rectangle 108"/>
            <p:cNvSpPr>
              <a:spLocks noChangeArrowheads="1"/>
            </p:cNvSpPr>
            <p:nvPr/>
          </p:nvSpPr>
          <p:spPr bwMode="auto">
            <a:xfrm>
              <a:off x="4915" y="1582"/>
              <a:ext cx="336"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NY</a:t>
              </a:r>
            </a:p>
          </p:txBody>
        </p:sp>
        <p:sp>
          <p:nvSpPr>
            <p:cNvPr id="791661" name="Rectangle 109"/>
            <p:cNvSpPr>
              <a:spLocks noChangeArrowheads="1"/>
            </p:cNvSpPr>
            <p:nvPr/>
          </p:nvSpPr>
          <p:spPr bwMode="auto">
            <a:xfrm>
              <a:off x="5287" y="1845"/>
              <a:ext cx="336" cy="71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CT</a:t>
              </a:r>
            </a:p>
            <a:p>
              <a:pPr eaLnBrk="0" hangingPunct="0">
                <a:spcBef>
                  <a:spcPct val="10000"/>
                </a:spcBef>
              </a:pPr>
              <a:r>
                <a:rPr lang="en-US" altLang="en-US" sz="1200" b="1" dirty="0"/>
                <a:t>NJ</a:t>
              </a:r>
            </a:p>
            <a:p>
              <a:pPr eaLnBrk="0" hangingPunct="0"/>
              <a:r>
                <a:rPr lang="en-US" altLang="en-US" sz="1200" b="1" dirty="0"/>
                <a:t>DE</a:t>
              </a:r>
            </a:p>
            <a:p>
              <a:pPr eaLnBrk="0" hangingPunct="0"/>
              <a:r>
                <a:rPr lang="en-US" altLang="en-US" sz="1200" b="1" dirty="0"/>
                <a:t>MD</a:t>
              </a:r>
            </a:p>
            <a:p>
              <a:pPr eaLnBrk="0" hangingPunct="0"/>
              <a:endParaRPr lang="en-US" altLang="en-US" sz="1200" b="1" dirty="0"/>
            </a:p>
            <a:p>
              <a:pPr eaLnBrk="0" hangingPunct="0"/>
              <a:r>
                <a:rPr lang="en-US" altLang="en-US" sz="1200" b="1" dirty="0"/>
                <a:t>DC</a:t>
              </a:r>
            </a:p>
          </p:txBody>
        </p:sp>
        <p:sp>
          <p:nvSpPr>
            <p:cNvPr id="791662" name="Rectangle 110"/>
            <p:cNvSpPr>
              <a:spLocks noChangeArrowheads="1"/>
            </p:cNvSpPr>
            <p:nvPr/>
          </p:nvSpPr>
          <p:spPr bwMode="auto">
            <a:xfrm>
              <a:off x="5364" y="1497"/>
              <a:ext cx="336"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MA</a:t>
              </a:r>
            </a:p>
          </p:txBody>
        </p:sp>
        <p:sp>
          <p:nvSpPr>
            <p:cNvPr id="791663" name="Rectangle 111"/>
            <p:cNvSpPr>
              <a:spLocks noChangeArrowheads="1"/>
            </p:cNvSpPr>
            <p:nvPr/>
          </p:nvSpPr>
          <p:spPr bwMode="auto">
            <a:xfrm>
              <a:off x="5472" y="1373"/>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NH</a:t>
              </a:r>
            </a:p>
          </p:txBody>
        </p:sp>
        <p:sp>
          <p:nvSpPr>
            <p:cNvPr id="791664" name="Rectangle 112"/>
            <p:cNvSpPr>
              <a:spLocks noChangeArrowheads="1"/>
            </p:cNvSpPr>
            <p:nvPr/>
          </p:nvSpPr>
          <p:spPr bwMode="auto">
            <a:xfrm>
              <a:off x="4877" y="3821"/>
              <a:ext cx="115" cy="11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200" b="1" dirty="0"/>
                <a:t>PR</a:t>
              </a:r>
            </a:p>
          </p:txBody>
        </p:sp>
        <p:sp>
          <p:nvSpPr>
            <p:cNvPr id="791666" name="Rectangle 114"/>
            <p:cNvSpPr>
              <a:spLocks noChangeArrowheads="1"/>
            </p:cNvSpPr>
            <p:nvPr/>
          </p:nvSpPr>
          <p:spPr bwMode="auto">
            <a:xfrm flipH="1">
              <a:off x="744" y="3425"/>
              <a:ext cx="144"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0" hangingPunct="0"/>
              <a:r>
                <a:rPr lang="en-US" altLang="en-US" sz="1200" b="1" dirty="0"/>
                <a:t>HI</a:t>
              </a:r>
            </a:p>
          </p:txBody>
        </p:sp>
        <p:sp>
          <p:nvSpPr>
            <p:cNvPr id="791685" name="Rectangle 133"/>
            <p:cNvSpPr>
              <a:spLocks noChangeArrowheads="1"/>
            </p:cNvSpPr>
            <p:nvPr/>
          </p:nvSpPr>
          <p:spPr bwMode="auto">
            <a:xfrm>
              <a:off x="5522" y="1622"/>
              <a:ext cx="288" cy="11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en-US" sz="1200" b="1" dirty="0"/>
                <a:t>RI</a:t>
              </a:r>
            </a:p>
          </p:txBody>
        </p:sp>
      </p:grpSp>
    </p:spTree>
    <p:extLst>
      <p:ext uri="{BB962C8B-B14F-4D97-AF65-F5344CB8AC3E}">
        <p14:creationId xmlns:p14="http://schemas.microsoft.com/office/powerpoint/2010/main" val="597600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03CDB5-2EAA-4B0F-86CD-8FF4249B83C1}" type="slidenum">
              <a:rPr lang="en-US" smtClean="0"/>
              <a:pPr>
                <a:defRPr/>
              </a:pPr>
              <a:t>5</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50055"/>
            <a:ext cx="9857892" cy="6858000"/>
          </a:xfrm>
          <a:prstGeom prst="rect">
            <a:avLst/>
          </a:prstGeom>
        </p:spPr>
      </p:pic>
    </p:spTree>
    <p:extLst>
      <p:ext uri="{BB962C8B-B14F-4D97-AF65-F5344CB8AC3E}">
        <p14:creationId xmlns:p14="http://schemas.microsoft.com/office/powerpoint/2010/main" val="1818253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ve\Pictures\Paving\Century Yellowstone WMA\P929007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228600"/>
            <a:ext cx="9144543" cy="6858000"/>
          </a:xfrm>
          <a:prstGeom prst="rect">
            <a:avLst/>
          </a:prstGeom>
          <a:ln>
            <a:noFill/>
          </a:ln>
          <a:effectLst>
            <a:softEdge rad="112500"/>
          </a:effectLst>
        </p:spPr>
      </p:pic>
      <p:grpSp>
        <p:nvGrpSpPr>
          <p:cNvPr id="5" name="Group 4"/>
          <p:cNvGrpSpPr/>
          <p:nvPr/>
        </p:nvGrpSpPr>
        <p:grpSpPr>
          <a:xfrm>
            <a:off x="1524000" y="4648200"/>
            <a:ext cx="2209800" cy="2133600"/>
            <a:chOff x="152400" y="4876800"/>
            <a:chExt cx="1828800" cy="1828800"/>
          </a:xfrm>
        </p:grpSpPr>
        <p:sp>
          <p:nvSpPr>
            <p:cNvPr id="3" name="Oval 2"/>
            <p:cNvSpPr/>
            <p:nvPr/>
          </p:nvSpPr>
          <p:spPr>
            <a:xfrm>
              <a:off x="1097280" y="5374005"/>
              <a:ext cx="3048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2400" y="4876800"/>
              <a:ext cx="1828800" cy="1828800"/>
            </a:xfrm>
            <a:prstGeom prst="rect">
              <a:avLst/>
            </a:prstGeom>
          </p:spPr>
        </p:pic>
      </p:grpSp>
      <p:sp>
        <p:nvSpPr>
          <p:cNvPr id="6" name="Slide Number Placeholder 5"/>
          <p:cNvSpPr>
            <a:spLocks noGrp="1"/>
          </p:cNvSpPr>
          <p:nvPr>
            <p:ph type="sldNum" sz="quarter" idx="12"/>
          </p:nvPr>
        </p:nvSpPr>
        <p:spPr/>
        <p:txBody>
          <a:bodyPr/>
          <a:lstStyle/>
          <a:p>
            <a:pPr>
              <a:defRPr/>
            </a:pPr>
            <a:fld id="{AD03CDB5-2EAA-4B0F-86CD-8FF4249B83C1}" type="slidenum">
              <a:rPr lang="en-US" smtClean="0"/>
              <a:pPr>
                <a:defRPr/>
              </a:pPr>
              <a:t>6</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D1C29D6-20D6-423B-B5D2-A4ECD6838CD2}" type="slidenum">
              <a:rPr lang="en-US" smtClean="0"/>
              <a:pPr>
                <a:defRPr/>
              </a:pPr>
              <a:t>7</a:t>
            </a:fld>
            <a:endParaRPr lang="en-US" dirty="0"/>
          </a:p>
        </p:txBody>
      </p:sp>
      <p:grpSp>
        <p:nvGrpSpPr>
          <p:cNvPr id="9" name="Group 8"/>
          <p:cNvGrpSpPr/>
          <p:nvPr/>
        </p:nvGrpSpPr>
        <p:grpSpPr>
          <a:xfrm>
            <a:off x="1524000" y="5105400"/>
            <a:ext cx="1752600" cy="1676400"/>
            <a:chOff x="152400" y="4876800"/>
            <a:chExt cx="1828800" cy="1828800"/>
          </a:xfrm>
        </p:grpSpPr>
        <p:sp>
          <p:nvSpPr>
            <p:cNvPr id="10" name="Oval 9"/>
            <p:cNvSpPr/>
            <p:nvPr/>
          </p:nvSpPr>
          <p:spPr>
            <a:xfrm>
              <a:off x="1097280" y="5374005"/>
              <a:ext cx="3048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2400" y="4876800"/>
              <a:ext cx="1828800" cy="1828800"/>
            </a:xfrm>
            <a:prstGeom prst="rect">
              <a:avLst/>
            </a:prstGeom>
          </p:spPr>
        </p:pic>
      </p:grpSp>
      <p:pic>
        <p:nvPicPr>
          <p:cNvPr id="3" name="Picture 2"/>
          <p:cNvPicPr>
            <a:picLocks noChangeAspect="1"/>
          </p:cNvPicPr>
          <p:nvPr/>
        </p:nvPicPr>
        <p:blipFill>
          <a:blip r:embed="rId4"/>
          <a:stretch>
            <a:fillRect/>
          </a:stretch>
        </p:blipFill>
        <p:spPr>
          <a:xfrm>
            <a:off x="1371600" y="-108600"/>
            <a:ext cx="9448800" cy="7098048"/>
          </a:xfrm>
          <a:prstGeom prst="rect">
            <a:avLst/>
          </a:prstGeom>
        </p:spPr>
      </p:pic>
    </p:spTree>
    <p:extLst>
      <p:ext uri="{BB962C8B-B14F-4D97-AF65-F5344CB8AC3E}">
        <p14:creationId xmlns:p14="http://schemas.microsoft.com/office/powerpoint/2010/main" val="2587262667"/>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65000"/>
                <a:satMod val="300000"/>
              </a:schemeClr>
            </a:gs>
            <a:gs pos="100000">
              <a:schemeClr val="bg1">
                <a:shade val="65000"/>
                <a:satMod val="3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0" y="-26375"/>
            <a:ext cx="9144000" cy="6858000"/>
          </a:xfrm>
          <a:prstGeom prst="rect">
            <a:avLst/>
          </a:prstGeom>
          <a:ln>
            <a:noFill/>
          </a:ln>
          <a:effectLst>
            <a:softEdge rad="112500"/>
          </a:effectLst>
        </p:spPr>
      </p:pic>
      <p:grpSp>
        <p:nvGrpSpPr>
          <p:cNvPr id="11" name="Group 10"/>
          <p:cNvGrpSpPr/>
          <p:nvPr/>
        </p:nvGrpSpPr>
        <p:grpSpPr>
          <a:xfrm>
            <a:off x="1524000" y="5105400"/>
            <a:ext cx="1752600" cy="1676400"/>
            <a:chOff x="152400" y="4876800"/>
            <a:chExt cx="1828800" cy="1828800"/>
          </a:xfrm>
        </p:grpSpPr>
        <p:sp>
          <p:nvSpPr>
            <p:cNvPr id="12" name="Oval 11"/>
            <p:cNvSpPr/>
            <p:nvPr/>
          </p:nvSpPr>
          <p:spPr>
            <a:xfrm>
              <a:off x="1097280" y="5374005"/>
              <a:ext cx="3048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2400" y="4876800"/>
              <a:ext cx="1828800" cy="1828800"/>
            </a:xfrm>
            <a:prstGeom prst="rect">
              <a:avLst/>
            </a:prstGeom>
          </p:spPr>
        </p:pic>
      </p:grpSp>
      <p:sp>
        <p:nvSpPr>
          <p:cNvPr id="2" name="Slide Number Placeholder 1"/>
          <p:cNvSpPr>
            <a:spLocks noGrp="1"/>
          </p:cNvSpPr>
          <p:nvPr>
            <p:ph type="sldNum" sz="quarter" idx="12"/>
          </p:nvPr>
        </p:nvSpPr>
        <p:spPr/>
        <p:txBody>
          <a:bodyPr/>
          <a:lstStyle/>
          <a:p>
            <a:pPr>
              <a:defRPr/>
            </a:pPr>
            <a:fld id="{493423DE-A3B4-40C1-8DD1-84DA31E21D6A}" type="slidenum">
              <a:rPr lang="en-US" smtClean="0">
                <a:solidFill>
                  <a:srgbClr val="FFFFFF"/>
                </a:solidFill>
              </a:rPr>
              <a:pPr>
                <a:defRPr/>
              </a:pPr>
              <a:t>8</a:t>
            </a:fld>
            <a:endParaRPr lang="en-US" dirty="0">
              <a:solidFill>
                <a:srgbClr val="FFFFFF"/>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1" y="201552"/>
            <a:ext cx="479107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32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09800" y="304800"/>
            <a:ext cx="7772400" cy="1143000"/>
          </a:xfrm>
        </p:spPr>
        <p:txBody>
          <a:bodyPr/>
          <a:lstStyle/>
          <a:p>
            <a:pPr>
              <a:defRPr/>
            </a:pPr>
            <a:r>
              <a:rPr lang="en-US" b="1" i="1" dirty="0"/>
              <a:t>Successful Tack Coat</a:t>
            </a:r>
          </a:p>
        </p:txBody>
      </p:sp>
      <p:sp>
        <p:nvSpPr>
          <p:cNvPr id="60419" name="Rectangle 3"/>
          <p:cNvSpPr>
            <a:spLocks noGrp="1" noChangeArrowheads="1"/>
          </p:cNvSpPr>
          <p:nvPr>
            <p:ph type="body" idx="1"/>
          </p:nvPr>
        </p:nvSpPr>
        <p:spPr>
          <a:xfrm>
            <a:off x="2057400" y="1295400"/>
            <a:ext cx="8001000" cy="1219200"/>
          </a:xfrm>
        </p:spPr>
        <p:txBody>
          <a:bodyPr/>
          <a:lstStyle/>
          <a:p>
            <a:pPr algn="ctr">
              <a:buFontTx/>
              <a:buNone/>
              <a:defRPr/>
            </a:pPr>
            <a:r>
              <a:rPr lang="en-US" dirty="0"/>
              <a:t>The Ultimate Goal:</a:t>
            </a:r>
          </a:p>
          <a:p>
            <a:pPr algn="ctr">
              <a:buFontTx/>
              <a:buNone/>
              <a:defRPr/>
            </a:pPr>
            <a:r>
              <a:rPr lang="en-US" dirty="0"/>
              <a:t>Uniform, complete, and adequate coverage</a:t>
            </a:r>
          </a:p>
        </p:txBody>
      </p:sp>
      <p:pic>
        <p:nvPicPr>
          <p:cNvPr id="5" name="Picture 4"/>
          <p:cNvPicPr>
            <a:picLocks noChangeAspect="1"/>
          </p:cNvPicPr>
          <p:nvPr/>
        </p:nvPicPr>
        <p:blipFill>
          <a:blip r:embed="rId2"/>
          <a:stretch>
            <a:fillRect/>
          </a:stretch>
        </p:blipFill>
        <p:spPr>
          <a:xfrm>
            <a:off x="2457015" y="2438400"/>
            <a:ext cx="7277970" cy="5573650"/>
          </a:xfrm>
          <a:prstGeom prst="rect">
            <a:avLst/>
          </a:prstGeom>
        </p:spPr>
      </p:pic>
    </p:spTree>
    <p:extLst>
      <p:ext uri="{BB962C8B-B14F-4D97-AF65-F5344CB8AC3E}">
        <p14:creationId xmlns:p14="http://schemas.microsoft.com/office/powerpoint/2010/main" val="1830448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APA Them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NCSU">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Palatino Linotype"/>
        <a:ea typeface=""/>
        <a:cs typeface="Arial"/>
      </a:majorFont>
      <a:minorFont>
        <a:latin typeface="Arial Narrow"/>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CC33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CC33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I Presentation Template_90th">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39">
      <a:dk1>
        <a:srgbClr val="FFFFFF"/>
      </a:dk1>
      <a:lt1>
        <a:srgbClr val="FFFFFF"/>
      </a:lt1>
      <a:dk2>
        <a:srgbClr val="FFFF00"/>
      </a:dk2>
      <a:lt2>
        <a:srgbClr val="FFFF00"/>
      </a:lt2>
      <a:accent1>
        <a:srgbClr val="00B050"/>
      </a:accent1>
      <a:accent2>
        <a:srgbClr val="333399"/>
      </a:accent2>
      <a:accent3>
        <a:srgbClr val="FFFFFF"/>
      </a:accent3>
      <a:accent4>
        <a:srgbClr val="000000"/>
      </a:accent4>
      <a:accent5>
        <a:srgbClr val="DAEDEF"/>
      </a:accent5>
      <a:accent6>
        <a:srgbClr val="2D2D8A"/>
      </a:accent6>
      <a:hlink>
        <a:srgbClr val="36FF91"/>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PA Them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AI Presentation Template_90th">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ustom Design">
  <a:themeElements>
    <a:clrScheme name="Custom 39">
      <a:dk1>
        <a:srgbClr val="FFFFFF"/>
      </a:dk1>
      <a:lt1>
        <a:srgbClr val="FFFFFF"/>
      </a:lt1>
      <a:dk2>
        <a:srgbClr val="FFFF00"/>
      </a:dk2>
      <a:lt2>
        <a:srgbClr val="FFFF00"/>
      </a:lt2>
      <a:accent1>
        <a:srgbClr val="00B050"/>
      </a:accent1>
      <a:accent2>
        <a:srgbClr val="333399"/>
      </a:accent2>
      <a:accent3>
        <a:srgbClr val="FFFFFF"/>
      </a:accent3>
      <a:accent4>
        <a:srgbClr val="000000"/>
      </a:accent4>
      <a:accent5>
        <a:srgbClr val="DAEDEF"/>
      </a:accent5>
      <a:accent6>
        <a:srgbClr val="2D2D8A"/>
      </a:accent6>
      <a:hlink>
        <a:srgbClr val="36FF91"/>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APA Them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AI Presentation Template_90th">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ustom Design">
  <a:themeElements>
    <a:clrScheme name="Custom 39">
      <a:dk1>
        <a:srgbClr val="FFFFFF"/>
      </a:dk1>
      <a:lt1>
        <a:srgbClr val="FFFFFF"/>
      </a:lt1>
      <a:dk2>
        <a:srgbClr val="FFFF00"/>
      </a:dk2>
      <a:lt2>
        <a:srgbClr val="FFFF00"/>
      </a:lt2>
      <a:accent1>
        <a:srgbClr val="00B050"/>
      </a:accent1>
      <a:accent2>
        <a:srgbClr val="333399"/>
      </a:accent2>
      <a:accent3>
        <a:srgbClr val="FFFFFF"/>
      </a:accent3>
      <a:accent4>
        <a:srgbClr val="000000"/>
      </a:accent4>
      <a:accent5>
        <a:srgbClr val="DAEDEF"/>
      </a:accent5>
      <a:accent6>
        <a:srgbClr val="2D2D8A"/>
      </a:accent6>
      <a:hlink>
        <a:srgbClr val="36FF91"/>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DIN-Bold" pitchFamily="-11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CD888E60225A4B8331C2FDA05DA6F3" ma:contentTypeVersion="0" ma:contentTypeDescription="Create a new document." ma:contentTypeScope="" ma:versionID="b3b710928db3ab79cb81da3a7701c2f3">
  <xsd:schema xmlns:xsd="http://www.w3.org/2001/XMLSchema" xmlns:xs="http://www.w3.org/2001/XMLSchema" xmlns:p="http://schemas.microsoft.com/office/2006/metadata/properties" targetNamespace="http://schemas.microsoft.com/office/2006/metadata/properties" ma:root="true" ma:fieldsID="5da0bab1e00c84e9291a2a9b340ddbc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EB526A-0E17-4F9C-A71D-0D1F5EA8CC4A}">
  <ds:schemaRef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2D1C528F-BCBE-4DB5-8CC2-6FF5968ED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4F5E1BD-A4AD-41FA-B72F-9F0E321B49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APA Theme</Template>
  <TotalTime>42924</TotalTime>
  <Words>2717</Words>
  <Application>Microsoft Office PowerPoint</Application>
  <PresentationFormat>Widescreen</PresentationFormat>
  <Paragraphs>350</Paragraphs>
  <Slides>34</Slides>
  <Notes>29</Notes>
  <HiddenSlides>0</HiddenSlides>
  <MMClips>0</MMClips>
  <ScaleCrop>false</ScaleCrop>
  <HeadingPairs>
    <vt:vector size="8" baseType="variant">
      <vt:variant>
        <vt:lpstr>Fonts Used</vt:lpstr>
      </vt:variant>
      <vt:variant>
        <vt:i4>13</vt:i4>
      </vt:variant>
      <vt:variant>
        <vt:lpstr>Theme</vt:lpstr>
      </vt:variant>
      <vt:variant>
        <vt:i4>11</vt:i4>
      </vt:variant>
      <vt:variant>
        <vt:lpstr>Embedded OLE Servers</vt:lpstr>
      </vt:variant>
      <vt:variant>
        <vt:i4>1</vt:i4>
      </vt:variant>
      <vt:variant>
        <vt:lpstr>Slide Titles</vt:lpstr>
      </vt:variant>
      <vt:variant>
        <vt:i4>34</vt:i4>
      </vt:variant>
    </vt:vector>
  </HeadingPairs>
  <TitlesOfParts>
    <vt:vector size="59" baseType="lpstr">
      <vt:lpstr>ＭＳ Ｐゴシック</vt:lpstr>
      <vt:lpstr>Arial</vt:lpstr>
      <vt:lpstr>Arial Black</vt:lpstr>
      <vt:lpstr>Arial Narrow</vt:lpstr>
      <vt:lpstr>Calibri</vt:lpstr>
      <vt:lpstr>Lucida Sans Unicode</vt:lpstr>
      <vt:lpstr>Palatino Linotype</vt:lpstr>
      <vt:lpstr>Times</vt:lpstr>
      <vt:lpstr>Times New Roman</vt:lpstr>
      <vt:lpstr>Verdana</vt:lpstr>
      <vt:lpstr>Wingdings</vt:lpstr>
      <vt:lpstr>Wingdings 2</vt:lpstr>
      <vt:lpstr>Wingdings 3</vt:lpstr>
      <vt:lpstr>APA Theme</vt:lpstr>
      <vt:lpstr>AI Presentation Template_90th</vt:lpstr>
      <vt:lpstr>1_Custom Design</vt:lpstr>
      <vt:lpstr>1_APA Theme</vt:lpstr>
      <vt:lpstr>1_AI Presentation Template_90th</vt:lpstr>
      <vt:lpstr>2_Custom Design</vt:lpstr>
      <vt:lpstr>2_APA Theme</vt:lpstr>
      <vt:lpstr>2_AI Presentation Template_90th</vt:lpstr>
      <vt:lpstr>3_Custom Design</vt:lpstr>
      <vt:lpstr>Concourse</vt:lpstr>
      <vt:lpstr>NCSU</vt:lpstr>
      <vt:lpstr>Image</vt:lpstr>
      <vt:lpstr>Tack Coat Implementation &amp; Success</vt:lpstr>
      <vt:lpstr>Tack Coat Best Practices</vt:lpstr>
      <vt:lpstr>Overall Purpose</vt:lpstr>
      <vt:lpstr>PowerPoint Presentation</vt:lpstr>
      <vt:lpstr>PowerPoint Presentation</vt:lpstr>
      <vt:lpstr>PowerPoint Presentation</vt:lpstr>
      <vt:lpstr>PowerPoint Presentation</vt:lpstr>
      <vt:lpstr>PowerPoint Presentation</vt:lpstr>
      <vt:lpstr>Successful Tack Coat</vt:lpstr>
      <vt:lpstr>Importance of Tack Coats</vt:lpstr>
      <vt:lpstr>Pavement Behavior</vt:lpstr>
      <vt:lpstr>Loss of Fatigue Life Examples</vt:lpstr>
      <vt:lpstr> Consequences of Poor Bonding</vt:lpstr>
      <vt:lpstr>Everyone MUST be on the same page</vt:lpstr>
      <vt:lpstr>PowerPoint Presentation</vt:lpstr>
      <vt:lpstr>What difference does it make?</vt:lpstr>
      <vt:lpstr>What difference does it make?</vt:lpstr>
      <vt:lpstr>What difference does it make?</vt:lpstr>
      <vt:lpstr>PowerPoint Presentation</vt:lpstr>
      <vt:lpstr>PowerPoint Presentation</vt:lpstr>
      <vt:lpstr>PowerPoint Presentation</vt:lpstr>
      <vt:lpstr>8–10 years est. Interstate Pavement</vt:lpstr>
      <vt:lpstr>Cores Showing Debonding</vt:lpstr>
      <vt:lpstr>So is it worth it to apply  a tack coat?</vt:lpstr>
      <vt:lpstr>Estimated Cost of Bond Failure in the Top Lift</vt:lpstr>
      <vt:lpstr>What is the Risk?</vt:lpstr>
      <vt:lpstr>Obstacles In Getting a Good Tack?</vt:lpstr>
      <vt:lpstr>Current Research</vt:lpstr>
      <vt:lpstr>Testing</vt:lpstr>
      <vt:lpstr>Trends From 35 Workshops</vt:lpstr>
      <vt:lpstr>Trends From 35 Workshops</vt:lpstr>
      <vt:lpstr>Trends From 35 Workshops</vt:lpstr>
      <vt:lpstr>Future Trends</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Tack Coats</dc:title>
  <dc:creator>Dave</dc:creator>
  <cp:lastModifiedBy>ict-presenter</cp:lastModifiedBy>
  <cp:revision>932</cp:revision>
  <cp:lastPrinted>2015-10-05T21:45:26Z</cp:lastPrinted>
  <dcterms:created xsi:type="dcterms:W3CDTF">2013-06-27T13:06:14Z</dcterms:created>
  <dcterms:modified xsi:type="dcterms:W3CDTF">2015-12-15T21:54:34Z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0x0101006ACD888E60225A4B8331C2FDA05DA6F3</vt:lpwstr>
  </property>
</Properties>
</file>